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notesSlides/notesSlide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3.xml" ContentType="application/vnd.openxmlformats-officedocument.drawingml.chartshapes+xml"/>
  <Override PartName="/ppt/notesSlides/notesSlide3.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1.xml" ContentType="application/vnd.openxmlformats-officedocument.themeOverride+xml"/>
  <Override PartName="/ppt/drawings/drawing4.xml" ContentType="application/vnd.openxmlformats-officedocument.drawingml.chartshape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2.xml" ContentType="application/vnd.openxmlformats-officedocument.themeOverride+xml"/>
  <Override PartName="/ppt/drawings/drawing5.xml" ContentType="application/vnd.openxmlformats-officedocument.drawingml.chartshapes+xml"/>
  <Override PartName="/ppt/notesSlides/notesSlide4.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6.xml" ContentType="application/vnd.openxmlformats-officedocument.drawingml.chartshapes+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7.xml" ContentType="application/vnd.openxmlformats-officedocument.drawingml.chartshapes+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drawings/drawing8.xml" ContentType="application/vnd.openxmlformats-officedocument.drawingml.chartshapes+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drawings/drawing9.xml" ContentType="application/vnd.openxmlformats-officedocument.drawingml.chartshapes+xml"/>
  <Override PartName="/ppt/notesSlides/notesSlide7.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3.xml" ContentType="application/vnd.openxmlformats-officedocument.themeOverride+xml"/>
  <Override PartName="/ppt/drawings/drawing10.xml" ContentType="application/vnd.openxmlformats-officedocument.drawingml.chartshapes+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4.xml" ContentType="application/vnd.openxmlformats-officedocument.themeOverride+xml"/>
  <Override PartName="/ppt/drawings/drawing11.xml" ContentType="application/vnd.openxmlformats-officedocument.drawingml.chartshap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10.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drawings/drawing12.xml" ContentType="application/vnd.openxmlformats-officedocument.drawingml.chartshapes+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drawings/drawing13.xml" ContentType="application/vnd.openxmlformats-officedocument.drawingml.chartshapes+xml"/>
  <Override PartName="/ppt/notesSlides/notesSlide11.xml" ContentType="application/vnd.openxmlformats-officedocument.presentationml.notesSlid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drawings/drawing14.xml" ContentType="application/vnd.openxmlformats-officedocument.drawingml.chartshapes+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theme/themeOverride5.xml" ContentType="application/vnd.openxmlformats-officedocument.themeOverride+xml"/>
  <Override PartName="/ppt/drawings/drawing15.xml" ContentType="application/vnd.openxmlformats-officedocument.drawingml.chartshapes+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drawings/drawing16.xml" ContentType="application/vnd.openxmlformats-officedocument.drawingml.chartshapes+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5" r:id="rId1"/>
  </p:sldMasterIdLst>
  <p:notesMasterIdLst>
    <p:notesMasterId r:id="rId20"/>
  </p:notesMasterIdLst>
  <p:handoutMasterIdLst>
    <p:handoutMasterId r:id="rId21"/>
  </p:handoutMasterIdLst>
  <p:sldIdLst>
    <p:sldId id="555" r:id="rId2"/>
    <p:sldId id="556" r:id="rId3"/>
    <p:sldId id="557" r:id="rId4"/>
    <p:sldId id="558" r:id="rId5"/>
    <p:sldId id="559" r:id="rId6"/>
    <p:sldId id="560" r:id="rId7"/>
    <p:sldId id="561" r:id="rId8"/>
    <p:sldId id="562" r:id="rId9"/>
    <p:sldId id="563" r:id="rId10"/>
    <p:sldId id="564" r:id="rId11"/>
    <p:sldId id="574" r:id="rId12"/>
    <p:sldId id="573" r:id="rId13"/>
    <p:sldId id="575" r:id="rId14"/>
    <p:sldId id="568" r:id="rId15"/>
    <p:sldId id="569" r:id="rId16"/>
    <p:sldId id="570" r:id="rId17"/>
    <p:sldId id="571" r:id="rId18"/>
    <p:sldId id="572" r:id="rId1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870" userDrawn="1">
          <p15:clr>
            <a:srgbClr val="A4A3A4"/>
          </p15:clr>
        </p15:guide>
        <p15:guide id="4" pos="3797"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rzomski, Kevin" initials="JK" lastIdx="10" clrIdx="0">
    <p:extLst>
      <p:ext uri="{19B8F6BF-5375-455C-9EA6-DF929625EA0E}">
        <p15:presenceInfo xmlns:p15="http://schemas.microsoft.com/office/powerpoint/2012/main" userId="S-1-5-21-2005352356-2018378189-366286951-12795" providerId="AD"/>
      </p:ext>
    </p:extLst>
  </p:cmAuthor>
  <p:cmAuthor id="2" name="Sourmehi, Courtney" initials="SC" lastIdx="19" clrIdx="1">
    <p:extLst>
      <p:ext uri="{19B8F6BF-5375-455C-9EA6-DF929625EA0E}">
        <p15:presenceInfo xmlns:p15="http://schemas.microsoft.com/office/powerpoint/2012/main" userId="S-1-5-21-2005352356-2018378189-366286951-40372" providerId="AD"/>
      </p:ext>
    </p:extLst>
  </p:cmAuthor>
  <p:cmAuthor id="3" name="Boedecker, Erin" initials="BE" lastIdx="1" clrIdx="2">
    <p:extLst>
      <p:ext uri="{19B8F6BF-5375-455C-9EA6-DF929625EA0E}">
        <p15:presenceInfo xmlns:p15="http://schemas.microsoft.com/office/powerpoint/2012/main" userId="S-1-5-21-2005352356-2018378189-366286951-1449" providerId="AD"/>
      </p:ext>
    </p:extLst>
  </p:cmAuthor>
  <p:cmAuthor id="4" name="Wilczewski, Warren" initials="WW" lastIdx="1" clrIdx="3">
    <p:extLst>
      <p:ext uri="{19B8F6BF-5375-455C-9EA6-DF929625EA0E}">
        <p15:presenceInfo xmlns:p15="http://schemas.microsoft.com/office/powerpoint/2012/main" userId="S-1-5-21-2005352356-2018378189-366286951-22535" providerId="AD"/>
      </p:ext>
    </p:extLst>
  </p:cmAuthor>
  <p:cmAuthor id="5" name="Harvey, Stephen" initials="HS" lastIdx="3" clrIdx="4">
    <p:extLst>
      <p:ext uri="{19B8F6BF-5375-455C-9EA6-DF929625EA0E}">
        <p15:presenceInfo xmlns:p15="http://schemas.microsoft.com/office/powerpoint/2012/main" userId="S-1-5-21-2005352356-2018378189-366286951-115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99A"/>
    <a:srgbClr val="C00000"/>
    <a:srgbClr val="EBADAD"/>
    <a:srgbClr val="E3A5AC"/>
    <a:srgbClr val="8E4750"/>
    <a:srgbClr val="4A7928"/>
    <a:srgbClr val="80303A"/>
    <a:srgbClr val="D57883"/>
    <a:srgbClr val="0071A1"/>
    <a:srgbClr val="0039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089" autoAdjust="0"/>
    <p:restoredTop sz="94683" autoAdjust="0"/>
  </p:normalViewPr>
  <p:slideViewPr>
    <p:cSldViewPr snapToGrid="0">
      <p:cViewPr varScale="1">
        <p:scale>
          <a:sx n="84" d="100"/>
          <a:sy n="84" d="100"/>
        </p:scale>
        <p:origin x="108" y="330"/>
      </p:cViewPr>
      <p:guideLst>
        <p:guide orient="horz" pos="2160"/>
        <p:guide pos="3840"/>
        <p:guide orient="horz" pos="870"/>
        <p:guide pos="379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4" d="100"/>
          <a:sy n="84" d="100"/>
        </p:scale>
        <p:origin x="3156"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10.xml"/><Relationship Id="rId1" Type="http://schemas.microsoft.com/office/2011/relationships/chartStyle" Target="style10.xml"/><Relationship Id="rId5" Type="http://schemas.openxmlformats.org/officeDocument/2006/relationships/chartUserShapes" Target="../drawings/drawing10.xml"/><Relationship Id="rId4"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1.xml"/><Relationship Id="rId1" Type="http://schemas.microsoft.com/office/2011/relationships/chartStyle" Target="style11.xml"/><Relationship Id="rId5" Type="http://schemas.openxmlformats.org/officeDocument/2006/relationships/chartUserShapes" Target="../drawings/drawing11.xml"/><Relationship Id="rId4"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chartUserShapes" Target="../drawings/drawing12.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5.xml"/><Relationship Id="rId1" Type="http://schemas.microsoft.com/office/2011/relationships/chartStyle" Target="style15.xml"/><Relationship Id="rId4" Type="http://schemas.openxmlformats.org/officeDocument/2006/relationships/chartUserShapes" Target="../drawings/drawing13.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6.xml"/><Relationship Id="rId1" Type="http://schemas.microsoft.com/office/2011/relationships/chartStyle" Target="style16.xml"/><Relationship Id="rId4" Type="http://schemas.openxmlformats.org/officeDocument/2006/relationships/chartUserShapes" Target="../drawings/drawing14.xml"/></Relationships>
</file>

<file path=ppt/charts/_rels/chart17.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7.xml"/><Relationship Id="rId1" Type="http://schemas.microsoft.com/office/2011/relationships/chartStyle" Target="style17.xml"/><Relationship Id="rId5" Type="http://schemas.openxmlformats.org/officeDocument/2006/relationships/chartUserShapes" Target="../drawings/drawing15.xml"/><Relationship Id="rId4"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18.xml"/><Relationship Id="rId1" Type="http://schemas.microsoft.com/office/2011/relationships/chartStyle" Target="style18.xml"/><Relationship Id="rId4" Type="http://schemas.openxmlformats.org/officeDocument/2006/relationships/chartUserShapes" Target="../drawings/drawing16.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3.xm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4.xml"/><Relationship Id="rId1" Type="http://schemas.microsoft.com/office/2011/relationships/chartStyle" Target="style4.xml"/><Relationship Id="rId5" Type="http://schemas.openxmlformats.org/officeDocument/2006/relationships/chartUserShapes" Target="../drawings/drawing4.xml"/><Relationship Id="rId4"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5.xml"/><Relationship Id="rId1" Type="http://schemas.microsoft.com/office/2011/relationships/chartStyle" Target="style5.xml"/><Relationship Id="rId5" Type="http://schemas.openxmlformats.org/officeDocument/2006/relationships/chartUserShapes" Target="../drawings/drawing5.xml"/><Relationship Id="rId4"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chartUserShapes" Target="../drawings/drawing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chartUserShapes" Target="../drawings/drawing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2257217847769035E-2"/>
          <c:y val="0.20209581838318891"/>
          <c:w val="0.8414814814814815"/>
          <c:h val="0.70340041656294161"/>
        </c:manualLayout>
      </c:layout>
      <c:areaChart>
        <c:grouping val="stacked"/>
        <c:varyColors val="0"/>
        <c:ser>
          <c:idx val="1"/>
          <c:order val="0"/>
          <c:tx>
            <c:strRef>
              <c:f>Sheet1!$B$1</c:f>
              <c:strCache>
                <c:ptCount val="1"/>
                <c:pt idx="0">
                  <c:v>other</c:v>
                </c:pt>
              </c:strCache>
            </c:strRef>
          </c:tx>
          <c:spPr>
            <a:solidFill>
              <a:srgbClr val="A6A6A6"/>
            </a:solidFill>
            <a:ln w="22225">
              <a:noFill/>
            </a:ln>
            <a:effectLst/>
          </c:spPr>
          <c:cat>
            <c:numRef>
              <c:f>Sheet1!$A$2:$A$72</c:f>
              <c:numCache>
                <c:formatCode>General</c:formatCode>
                <c:ptCount val="71"/>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pt idx="44">
                  <c:v>2024</c:v>
                </c:pt>
                <c:pt idx="45">
                  <c:v>2025</c:v>
                </c:pt>
                <c:pt idx="46">
                  <c:v>2026</c:v>
                </c:pt>
                <c:pt idx="47">
                  <c:v>2027</c:v>
                </c:pt>
                <c:pt idx="48">
                  <c:v>2028</c:v>
                </c:pt>
                <c:pt idx="49">
                  <c:v>2029</c:v>
                </c:pt>
                <c:pt idx="50">
                  <c:v>2030</c:v>
                </c:pt>
                <c:pt idx="51">
                  <c:v>2031</c:v>
                </c:pt>
                <c:pt idx="52">
                  <c:v>2032</c:v>
                </c:pt>
                <c:pt idx="53">
                  <c:v>2033</c:v>
                </c:pt>
                <c:pt idx="54">
                  <c:v>2034</c:v>
                </c:pt>
                <c:pt idx="55">
                  <c:v>2035</c:v>
                </c:pt>
                <c:pt idx="56">
                  <c:v>2036</c:v>
                </c:pt>
                <c:pt idx="57">
                  <c:v>2037</c:v>
                </c:pt>
                <c:pt idx="58">
                  <c:v>2038</c:v>
                </c:pt>
                <c:pt idx="59">
                  <c:v>2039</c:v>
                </c:pt>
                <c:pt idx="60">
                  <c:v>2040</c:v>
                </c:pt>
                <c:pt idx="61">
                  <c:v>2041</c:v>
                </c:pt>
                <c:pt idx="62">
                  <c:v>2042</c:v>
                </c:pt>
                <c:pt idx="63">
                  <c:v>2043</c:v>
                </c:pt>
                <c:pt idx="64">
                  <c:v>2044</c:v>
                </c:pt>
                <c:pt idx="65">
                  <c:v>2045</c:v>
                </c:pt>
                <c:pt idx="66">
                  <c:v>2046</c:v>
                </c:pt>
                <c:pt idx="67">
                  <c:v>2047</c:v>
                </c:pt>
                <c:pt idx="68">
                  <c:v>2048</c:v>
                </c:pt>
                <c:pt idx="69">
                  <c:v>2049</c:v>
                </c:pt>
                <c:pt idx="70">
                  <c:v>2050</c:v>
                </c:pt>
              </c:numCache>
            </c:numRef>
          </c:cat>
          <c:val>
            <c:numRef>
              <c:f>Sheet1!$B$2:$B$72</c:f>
              <c:numCache>
                <c:formatCode>General</c:formatCode>
                <c:ptCount val="71"/>
                <c:pt idx="0">
                  <c:v>0.88054399999999999</c:v>
                </c:pt>
                <c:pt idx="1">
                  <c:v>0.90001999999999993</c:v>
                </c:pt>
                <c:pt idx="2">
                  <c:v>1.0017910000000001</c:v>
                </c:pt>
                <c:pt idx="3">
                  <c:v>1.000785</c:v>
                </c:pt>
                <c:pt idx="4">
                  <c:v>1.0196270000000001</c:v>
                </c:pt>
                <c:pt idx="5">
                  <c:v>1.0487569999999999</c:v>
                </c:pt>
                <c:pt idx="6">
                  <c:v>0.96046699999999996</c:v>
                </c:pt>
                <c:pt idx="7">
                  <c:v>0.88721799999999995</c:v>
                </c:pt>
                <c:pt idx="8">
                  <c:v>0.94697299999999995</c:v>
                </c:pt>
                <c:pt idx="9">
                  <c:v>0.95062999999999998</c:v>
                </c:pt>
                <c:pt idx="10">
                  <c:v>0.61111400000000005</c:v>
                </c:pt>
                <c:pt idx="11">
                  <c:v>0.635355</c:v>
                </c:pt>
                <c:pt idx="12">
                  <c:v>0.66558899999999999</c:v>
                </c:pt>
                <c:pt idx="13">
                  <c:v>0.57574900000000007</c:v>
                </c:pt>
                <c:pt idx="14">
                  <c:v>0.54084500000000002</c:v>
                </c:pt>
                <c:pt idx="15">
                  <c:v>0.53745100000000001</c:v>
                </c:pt>
                <c:pt idx="16">
                  <c:v>0.55658399999999997</c:v>
                </c:pt>
                <c:pt idx="17">
                  <c:v>0.445992</c:v>
                </c:pt>
                <c:pt idx="18">
                  <c:v>0.39154800000000001</c:v>
                </c:pt>
                <c:pt idx="19">
                  <c:v>0.40398099999999998</c:v>
                </c:pt>
                <c:pt idx="20">
                  <c:v>0.43135800000000002</c:v>
                </c:pt>
                <c:pt idx="21">
                  <c:v>0.381971</c:v>
                </c:pt>
                <c:pt idx="22">
                  <c:v>0.39224799999999999</c:v>
                </c:pt>
                <c:pt idx="23">
                  <c:v>0.41224699999999997</c:v>
                </c:pt>
                <c:pt idx="24">
                  <c:v>0.42143399999999998</c:v>
                </c:pt>
                <c:pt idx="25">
                  <c:v>0.43843500000000002</c:v>
                </c:pt>
                <c:pt idx="26">
                  <c:v>0.38640799999999997</c:v>
                </c:pt>
                <c:pt idx="27">
                  <c:v>0.427782</c:v>
                </c:pt>
                <c:pt idx="28">
                  <c:v>0.47</c:v>
                </c:pt>
                <c:pt idx="29">
                  <c:v>0.504</c:v>
                </c:pt>
                <c:pt idx="30">
                  <c:v>0.54052599999999995</c:v>
                </c:pt>
                <c:pt idx="31">
                  <c:v>0.52426400000000006</c:v>
                </c:pt>
                <c:pt idx="32">
                  <c:v>0.43809500000000001</c:v>
                </c:pt>
                <c:pt idx="33">
                  <c:v>0.57165500000000002</c:v>
                </c:pt>
                <c:pt idx="34">
                  <c:v>0.57853500000000002</c:v>
                </c:pt>
                <c:pt idx="35">
                  <c:v>0.51273599999999997</c:v>
                </c:pt>
                <c:pt idx="36">
                  <c:v>0.44784000000000002</c:v>
                </c:pt>
                <c:pt idx="37">
                  <c:v>0.43299100000000001</c:v>
                </c:pt>
                <c:pt idx="38">
                  <c:v>0.51723699999999995</c:v>
                </c:pt>
                <c:pt idx="39">
                  <c:v>0.52879799999999832</c:v>
                </c:pt>
                <c:pt idx="40">
                  <c:v>0.49784700000000021</c:v>
                </c:pt>
                <c:pt idx="41">
                  <c:v>0.47277300000000189</c:v>
                </c:pt>
                <c:pt idx="42">
                  <c:v>0.46401599999999732</c:v>
                </c:pt>
                <c:pt idx="43">
                  <c:v>0.45689500000000122</c:v>
                </c:pt>
                <c:pt idx="44">
                  <c:v>0.45093300000000092</c:v>
                </c:pt>
                <c:pt idx="45">
                  <c:v>0.44428300000000043</c:v>
                </c:pt>
                <c:pt idx="46">
                  <c:v>0.43823399999999962</c:v>
                </c:pt>
                <c:pt idx="47">
                  <c:v>0.43091799999999841</c:v>
                </c:pt>
                <c:pt idx="48">
                  <c:v>0.42432499999999962</c:v>
                </c:pt>
                <c:pt idx="49">
                  <c:v>0.41768800000000011</c:v>
                </c:pt>
                <c:pt idx="50">
                  <c:v>0.41045800000000021</c:v>
                </c:pt>
                <c:pt idx="51">
                  <c:v>0.40359300000000081</c:v>
                </c:pt>
                <c:pt idx="52">
                  <c:v>0.39649299999999948</c:v>
                </c:pt>
                <c:pt idx="53">
                  <c:v>0.39019200000000082</c:v>
                </c:pt>
                <c:pt idx="54">
                  <c:v>0.38360800000000062</c:v>
                </c:pt>
                <c:pt idx="55">
                  <c:v>0.37693600000000238</c:v>
                </c:pt>
                <c:pt idx="56">
                  <c:v>0.37016700000000041</c:v>
                </c:pt>
                <c:pt idx="57">
                  <c:v>0.36333500000000107</c:v>
                </c:pt>
                <c:pt idx="58">
                  <c:v>0.35694200000000009</c:v>
                </c:pt>
                <c:pt idx="59">
                  <c:v>0.35095899999999958</c:v>
                </c:pt>
                <c:pt idx="60">
                  <c:v>0.34453899999999932</c:v>
                </c:pt>
                <c:pt idx="61">
                  <c:v>0.33867099999999972</c:v>
                </c:pt>
                <c:pt idx="62">
                  <c:v>0.33392500000000069</c:v>
                </c:pt>
                <c:pt idx="63">
                  <c:v>0.32948799999999961</c:v>
                </c:pt>
                <c:pt idx="64">
                  <c:v>0.32521199999999872</c:v>
                </c:pt>
                <c:pt idx="65">
                  <c:v>0.32177500000000059</c:v>
                </c:pt>
                <c:pt idx="66">
                  <c:v>0.31815500000000091</c:v>
                </c:pt>
                <c:pt idx="67">
                  <c:v>0.31483000000000061</c:v>
                </c:pt>
                <c:pt idx="68">
                  <c:v>0.31170700000000201</c:v>
                </c:pt>
                <c:pt idx="69">
                  <c:v>0.30854199999999921</c:v>
                </c:pt>
                <c:pt idx="70">
                  <c:v>0.30494799999999961</c:v>
                </c:pt>
              </c:numCache>
            </c:numRef>
          </c:val>
        </c:ser>
        <c:ser>
          <c:idx val="2"/>
          <c:order val="1"/>
          <c:tx>
            <c:strRef>
              <c:f>Sheet1!$C$1</c:f>
              <c:strCache>
                <c:ptCount val="1"/>
                <c:pt idx="0">
                  <c:v>petroleum and other liquids</c:v>
                </c:pt>
              </c:strCache>
            </c:strRef>
          </c:tx>
          <c:spPr>
            <a:solidFill>
              <a:srgbClr val="BD732A"/>
            </a:solidFill>
            <a:ln w="22225">
              <a:noFill/>
            </a:ln>
            <a:effectLst/>
          </c:spPr>
          <c:cat>
            <c:numRef>
              <c:f>Sheet1!$A$2:$A$72</c:f>
              <c:numCache>
                <c:formatCode>General</c:formatCode>
                <c:ptCount val="71"/>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pt idx="44">
                  <c:v>2024</c:v>
                </c:pt>
                <c:pt idx="45">
                  <c:v>2025</c:v>
                </c:pt>
                <c:pt idx="46">
                  <c:v>2026</c:v>
                </c:pt>
                <c:pt idx="47">
                  <c:v>2027</c:v>
                </c:pt>
                <c:pt idx="48">
                  <c:v>2028</c:v>
                </c:pt>
                <c:pt idx="49">
                  <c:v>2029</c:v>
                </c:pt>
                <c:pt idx="50">
                  <c:v>2030</c:v>
                </c:pt>
                <c:pt idx="51">
                  <c:v>2031</c:v>
                </c:pt>
                <c:pt idx="52">
                  <c:v>2032</c:v>
                </c:pt>
                <c:pt idx="53">
                  <c:v>2033</c:v>
                </c:pt>
                <c:pt idx="54">
                  <c:v>2034</c:v>
                </c:pt>
                <c:pt idx="55">
                  <c:v>2035</c:v>
                </c:pt>
                <c:pt idx="56">
                  <c:v>2036</c:v>
                </c:pt>
                <c:pt idx="57">
                  <c:v>2037</c:v>
                </c:pt>
                <c:pt idx="58">
                  <c:v>2038</c:v>
                </c:pt>
                <c:pt idx="59">
                  <c:v>2039</c:v>
                </c:pt>
                <c:pt idx="60">
                  <c:v>2040</c:v>
                </c:pt>
                <c:pt idx="61">
                  <c:v>2041</c:v>
                </c:pt>
                <c:pt idx="62">
                  <c:v>2042</c:v>
                </c:pt>
                <c:pt idx="63">
                  <c:v>2043</c:v>
                </c:pt>
                <c:pt idx="64">
                  <c:v>2044</c:v>
                </c:pt>
                <c:pt idx="65">
                  <c:v>2045</c:v>
                </c:pt>
                <c:pt idx="66">
                  <c:v>2046</c:v>
                </c:pt>
                <c:pt idx="67">
                  <c:v>2047</c:v>
                </c:pt>
                <c:pt idx="68">
                  <c:v>2048</c:v>
                </c:pt>
                <c:pt idx="69">
                  <c:v>2049</c:v>
                </c:pt>
                <c:pt idx="70">
                  <c:v>2050</c:v>
                </c:pt>
              </c:numCache>
            </c:numRef>
          </c:cat>
          <c:val>
            <c:numRef>
              <c:f>Sheet1!$C$2:$C$72</c:f>
              <c:numCache>
                <c:formatCode>General</c:formatCode>
                <c:ptCount val="71"/>
                <c:pt idx="0">
                  <c:v>1.7340249999999999</c:v>
                </c:pt>
                <c:pt idx="1">
                  <c:v>1.5310649999999999</c:v>
                </c:pt>
                <c:pt idx="2">
                  <c:v>1.4335450000000001</c:v>
                </c:pt>
                <c:pt idx="3">
                  <c:v>1.3534060000000001</c:v>
                </c:pt>
                <c:pt idx="4">
                  <c:v>1.5307139999999999</c:v>
                </c:pt>
                <c:pt idx="5">
                  <c:v>1.56518</c:v>
                </c:pt>
                <c:pt idx="6">
                  <c:v>1.540567</c:v>
                </c:pt>
                <c:pt idx="7">
                  <c:v>1.616581</c:v>
                </c:pt>
                <c:pt idx="8">
                  <c:v>1.6747289999999999</c:v>
                </c:pt>
                <c:pt idx="9">
                  <c:v>1.6602509999999999</c:v>
                </c:pt>
                <c:pt idx="10">
                  <c:v>1.3941749999999999</c:v>
                </c:pt>
                <c:pt idx="11">
                  <c:v>1.380852</c:v>
                </c:pt>
                <c:pt idx="12">
                  <c:v>1.414075</c:v>
                </c:pt>
                <c:pt idx="13">
                  <c:v>1.4389890000000001</c:v>
                </c:pt>
                <c:pt idx="14">
                  <c:v>1.4075770000000001</c:v>
                </c:pt>
                <c:pt idx="15">
                  <c:v>1.3730830000000001</c:v>
                </c:pt>
                <c:pt idx="16">
                  <c:v>1.482728</c:v>
                </c:pt>
                <c:pt idx="17">
                  <c:v>1.4213739999999999</c:v>
                </c:pt>
                <c:pt idx="18">
                  <c:v>1.303315</c:v>
                </c:pt>
                <c:pt idx="19">
                  <c:v>1.464051</c:v>
                </c:pt>
                <c:pt idx="20">
                  <c:v>1.553331</c:v>
                </c:pt>
                <c:pt idx="21">
                  <c:v>1.5281560000000001</c:v>
                </c:pt>
                <c:pt idx="22">
                  <c:v>1.4560340000000001</c:v>
                </c:pt>
                <c:pt idx="23">
                  <c:v>1.5458590000000001</c:v>
                </c:pt>
                <c:pt idx="24">
                  <c:v>1.519183</c:v>
                </c:pt>
                <c:pt idx="25">
                  <c:v>1.449813</c:v>
                </c:pt>
                <c:pt idx="26">
                  <c:v>1.2212719999999999</c:v>
                </c:pt>
                <c:pt idx="27">
                  <c:v>1.2485390000000001</c:v>
                </c:pt>
                <c:pt idx="28">
                  <c:v>1.32379</c:v>
                </c:pt>
                <c:pt idx="29">
                  <c:v>1.1569430000000001</c:v>
                </c:pt>
                <c:pt idx="30">
                  <c:v>1.1197520000000001</c:v>
                </c:pt>
                <c:pt idx="31">
                  <c:v>1.0331900000000001</c:v>
                </c:pt>
                <c:pt idx="32">
                  <c:v>0.88510900000000003</c:v>
                </c:pt>
                <c:pt idx="33">
                  <c:v>0.96257500000000007</c:v>
                </c:pt>
                <c:pt idx="34">
                  <c:v>1.035625</c:v>
                </c:pt>
                <c:pt idx="35">
                  <c:v>1.006572</c:v>
                </c:pt>
                <c:pt idx="36">
                  <c:v>0.87772299999999992</c:v>
                </c:pt>
                <c:pt idx="37">
                  <c:v>0.87093200000000004</c:v>
                </c:pt>
                <c:pt idx="38">
                  <c:v>0.94527800000000006</c:v>
                </c:pt>
                <c:pt idx="39">
                  <c:v>0.91570799999999997</c:v>
                </c:pt>
                <c:pt idx="40">
                  <c:v>0.87370499999999995</c:v>
                </c:pt>
                <c:pt idx="41">
                  <c:v>0.84467099999999995</c:v>
                </c:pt>
                <c:pt idx="42">
                  <c:v>0.82754000000000005</c:v>
                </c:pt>
                <c:pt idx="43">
                  <c:v>0.81004200000000004</c:v>
                </c:pt>
                <c:pt idx="44">
                  <c:v>0.79286400000000001</c:v>
                </c:pt>
                <c:pt idx="45">
                  <c:v>0.776231</c:v>
                </c:pt>
                <c:pt idx="46">
                  <c:v>0.76022199999999995</c:v>
                </c:pt>
                <c:pt idx="47">
                  <c:v>0.74593299999999996</c:v>
                </c:pt>
                <c:pt idx="48">
                  <c:v>0.73269099999999998</c:v>
                </c:pt>
                <c:pt idx="49">
                  <c:v>0.72085299999999997</c:v>
                </c:pt>
                <c:pt idx="50">
                  <c:v>0.71036600000000005</c:v>
                </c:pt>
                <c:pt idx="51">
                  <c:v>0.70049499999999998</c:v>
                </c:pt>
                <c:pt idx="52">
                  <c:v>0.69110000000000005</c:v>
                </c:pt>
                <c:pt idx="53">
                  <c:v>0.68190300000000004</c:v>
                </c:pt>
                <c:pt idx="54">
                  <c:v>0.67293700000000001</c:v>
                </c:pt>
                <c:pt idx="55">
                  <c:v>0.66430900000000004</c:v>
                </c:pt>
                <c:pt idx="56">
                  <c:v>0.65589900000000001</c:v>
                </c:pt>
                <c:pt idx="57">
                  <c:v>0.64777600000000002</c:v>
                </c:pt>
                <c:pt idx="58">
                  <c:v>0.63993699999999998</c:v>
                </c:pt>
                <c:pt idx="59">
                  <c:v>0.63222199999999995</c:v>
                </c:pt>
                <c:pt idx="60">
                  <c:v>0.62505900000000003</c:v>
                </c:pt>
                <c:pt idx="61">
                  <c:v>0.61815900000000001</c:v>
                </c:pt>
                <c:pt idx="62">
                  <c:v>0.611124</c:v>
                </c:pt>
                <c:pt idx="63">
                  <c:v>0.604244</c:v>
                </c:pt>
                <c:pt idx="64">
                  <c:v>0.59759399999999996</c:v>
                </c:pt>
                <c:pt idx="65">
                  <c:v>0.59109900000000004</c:v>
                </c:pt>
                <c:pt idx="66">
                  <c:v>0.584924</c:v>
                </c:pt>
                <c:pt idx="67">
                  <c:v>0.57887999999999995</c:v>
                </c:pt>
                <c:pt idx="68">
                  <c:v>0.57282100000000002</c:v>
                </c:pt>
                <c:pt idx="69">
                  <c:v>0.56698800000000005</c:v>
                </c:pt>
                <c:pt idx="70">
                  <c:v>0.56137899999999996</c:v>
                </c:pt>
              </c:numCache>
            </c:numRef>
          </c:val>
        </c:ser>
        <c:ser>
          <c:idx val="3"/>
          <c:order val="2"/>
          <c:tx>
            <c:strRef>
              <c:f>Sheet1!$D$1</c:f>
              <c:strCache>
                <c:ptCount val="1"/>
                <c:pt idx="0">
                  <c:v>natural gas</c:v>
                </c:pt>
              </c:strCache>
            </c:strRef>
          </c:tx>
          <c:spPr>
            <a:solidFill>
              <a:srgbClr val="0096D7"/>
            </a:solidFill>
            <a:ln w="22225">
              <a:noFill/>
            </a:ln>
            <a:effectLst/>
          </c:spPr>
          <c:cat>
            <c:numRef>
              <c:f>Sheet1!$A$2:$A$72</c:f>
              <c:numCache>
                <c:formatCode>General</c:formatCode>
                <c:ptCount val="71"/>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pt idx="44">
                  <c:v>2024</c:v>
                </c:pt>
                <c:pt idx="45">
                  <c:v>2025</c:v>
                </c:pt>
                <c:pt idx="46">
                  <c:v>2026</c:v>
                </c:pt>
                <c:pt idx="47">
                  <c:v>2027</c:v>
                </c:pt>
                <c:pt idx="48">
                  <c:v>2028</c:v>
                </c:pt>
                <c:pt idx="49">
                  <c:v>2029</c:v>
                </c:pt>
                <c:pt idx="50">
                  <c:v>2030</c:v>
                </c:pt>
                <c:pt idx="51">
                  <c:v>2031</c:v>
                </c:pt>
                <c:pt idx="52">
                  <c:v>2032</c:v>
                </c:pt>
                <c:pt idx="53">
                  <c:v>2033</c:v>
                </c:pt>
                <c:pt idx="54">
                  <c:v>2034</c:v>
                </c:pt>
                <c:pt idx="55">
                  <c:v>2035</c:v>
                </c:pt>
                <c:pt idx="56">
                  <c:v>2036</c:v>
                </c:pt>
                <c:pt idx="57">
                  <c:v>2037</c:v>
                </c:pt>
                <c:pt idx="58">
                  <c:v>2038</c:v>
                </c:pt>
                <c:pt idx="59">
                  <c:v>2039</c:v>
                </c:pt>
                <c:pt idx="60">
                  <c:v>2040</c:v>
                </c:pt>
                <c:pt idx="61">
                  <c:v>2041</c:v>
                </c:pt>
                <c:pt idx="62">
                  <c:v>2042</c:v>
                </c:pt>
                <c:pt idx="63">
                  <c:v>2043</c:v>
                </c:pt>
                <c:pt idx="64">
                  <c:v>2044</c:v>
                </c:pt>
                <c:pt idx="65">
                  <c:v>2045</c:v>
                </c:pt>
                <c:pt idx="66">
                  <c:v>2046</c:v>
                </c:pt>
                <c:pt idx="67">
                  <c:v>2047</c:v>
                </c:pt>
                <c:pt idx="68">
                  <c:v>2048</c:v>
                </c:pt>
                <c:pt idx="69">
                  <c:v>2049</c:v>
                </c:pt>
                <c:pt idx="70">
                  <c:v>2050</c:v>
                </c:pt>
              </c:numCache>
            </c:numRef>
          </c:cat>
          <c:val>
            <c:numRef>
              <c:f>Sheet1!$D$2:$D$72</c:f>
              <c:numCache>
                <c:formatCode>General</c:formatCode>
                <c:ptCount val="71"/>
                <c:pt idx="0">
                  <c:v>4.8248360000000003</c:v>
                </c:pt>
                <c:pt idx="1">
                  <c:v>4.6141989999999993</c:v>
                </c:pt>
                <c:pt idx="2">
                  <c:v>4.7112509999999999</c:v>
                </c:pt>
                <c:pt idx="3">
                  <c:v>4.477633</c:v>
                </c:pt>
                <c:pt idx="4">
                  <c:v>4.660558</c:v>
                </c:pt>
                <c:pt idx="5">
                  <c:v>4.5342820000000001</c:v>
                </c:pt>
                <c:pt idx="6">
                  <c:v>4.4051559999999998</c:v>
                </c:pt>
                <c:pt idx="7">
                  <c:v>4.419575</c:v>
                </c:pt>
                <c:pt idx="8">
                  <c:v>4.7350829999999986</c:v>
                </c:pt>
                <c:pt idx="9">
                  <c:v>4.9033860000000002</c:v>
                </c:pt>
                <c:pt idx="10">
                  <c:v>4.4865529999999998</c:v>
                </c:pt>
                <c:pt idx="11">
                  <c:v>4.6672229999999999</c:v>
                </c:pt>
                <c:pt idx="12">
                  <c:v>4.8045809999999998</c:v>
                </c:pt>
                <c:pt idx="13">
                  <c:v>5.0583729999999996</c:v>
                </c:pt>
                <c:pt idx="14">
                  <c:v>4.9598399999999998</c:v>
                </c:pt>
                <c:pt idx="15">
                  <c:v>4.9541890000000004</c:v>
                </c:pt>
                <c:pt idx="16">
                  <c:v>5.3543890000000003</c:v>
                </c:pt>
                <c:pt idx="17">
                  <c:v>5.0929190000000002</c:v>
                </c:pt>
                <c:pt idx="18">
                  <c:v>4.6460870000000014</c:v>
                </c:pt>
                <c:pt idx="19">
                  <c:v>4.8348990000000001</c:v>
                </c:pt>
                <c:pt idx="20">
                  <c:v>5.1045929999999986</c:v>
                </c:pt>
                <c:pt idx="21">
                  <c:v>4.8890180000000001</c:v>
                </c:pt>
                <c:pt idx="22">
                  <c:v>4.9949939999999993</c:v>
                </c:pt>
                <c:pt idx="23">
                  <c:v>5.2094279999999999</c:v>
                </c:pt>
                <c:pt idx="24">
                  <c:v>4.9808310000000002</c:v>
                </c:pt>
                <c:pt idx="25">
                  <c:v>4.9463540000000004</c:v>
                </c:pt>
                <c:pt idx="26">
                  <c:v>4.4759129999999994</c:v>
                </c:pt>
                <c:pt idx="27">
                  <c:v>4.8354399999999993</c:v>
                </c:pt>
                <c:pt idx="28">
                  <c:v>5.0100609999999994</c:v>
                </c:pt>
                <c:pt idx="29">
                  <c:v>4.8831119999999997</c:v>
                </c:pt>
                <c:pt idx="30">
                  <c:v>4.8781109999999996</c:v>
                </c:pt>
                <c:pt idx="31">
                  <c:v>4.8045789999999986</c:v>
                </c:pt>
                <c:pt idx="32">
                  <c:v>4.2420939999999998</c:v>
                </c:pt>
                <c:pt idx="33">
                  <c:v>5.0229419999999996</c:v>
                </c:pt>
                <c:pt idx="34">
                  <c:v>5.242483</c:v>
                </c:pt>
                <c:pt idx="35">
                  <c:v>4.7769269999999997</c:v>
                </c:pt>
                <c:pt idx="36">
                  <c:v>4.5058439999999997</c:v>
                </c:pt>
                <c:pt idx="37">
                  <c:v>4.5634119999999996</c:v>
                </c:pt>
                <c:pt idx="38">
                  <c:v>5.150226</c:v>
                </c:pt>
                <c:pt idx="39">
                  <c:v>5.2253179999999997</c:v>
                </c:pt>
                <c:pt idx="40">
                  <c:v>5.1189559999999998</c:v>
                </c:pt>
                <c:pt idx="41">
                  <c:v>5.0402670000000001</c:v>
                </c:pt>
                <c:pt idx="42">
                  <c:v>5.0292120000000002</c:v>
                </c:pt>
                <c:pt idx="43">
                  <c:v>5.0150779999999999</c:v>
                </c:pt>
                <c:pt idx="44">
                  <c:v>5.0013889999999996</c:v>
                </c:pt>
                <c:pt idx="45">
                  <c:v>4.983142</c:v>
                </c:pt>
                <c:pt idx="46">
                  <c:v>4.9600229999999996</c:v>
                </c:pt>
                <c:pt idx="47">
                  <c:v>4.9365420000000002</c:v>
                </c:pt>
                <c:pt idx="48">
                  <c:v>4.915648</c:v>
                </c:pt>
                <c:pt idx="49">
                  <c:v>4.899756</c:v>
                </c:pt>
                <c:pt idx="50">
                  <c:v>4.8829919999999998</c:v>
                </c:pt>
                <c:pt idx="51">
                  <c:v>4.8712669999999996</c:v>
                </c:pt>
                <c:pt idx="52">
                  <c:v>4.8606040000000004</c:v>
                </c:pt>
                <c:pt idx="53">
                  <c:v>4.8488119999999997</c:v>
                </c:pt>
                <c:pt idx="54">
                  <c:v>4.8365</c:v>
                </c:pt>
                <c:pt idx="55">
                  <c:v>4.8269019999999996</c:v>
                </c:pt>
                <c:pt idx="56">
                  <c:v>4.8195160000000001</c:v>
                </c:pt>
                <c:pt idx="57">
                  <c:v>4.8106949999999999</c:v>
                </c:pt>
                <c:pt idx="58">
                  <c:v>4.8018910000000004</c:v>
                </c:pt>
                <c:pt idx="59">
                  <c:v>4.7926599999999997</c:v>
                </c:pt>
                <c:pt idx="60">
                  <c:v>4.7849279999999998</c:v>
                </c:pt>
                <c:pt idx="61">
                  <c:v>4.7777399999999997</c:v>
                </c:pt>
                <c:pt idx="62">
                  <c:v>4.770054</c:v>
                </c:pt>
                <c:pt idx="63">
                  <c:v>4.7630059999999999</c:v>
                </c:pt>
                <c:pt idx="64">
                  <c:v>4.7569340000000002</c:v>
                </c:pt>
                <c:pt idx="65">
                  <c:v>4.7510899999999996</c:v>
                </c:pt>
                <c:pt idx="66">
                  <c:v>4.745323</c:v>
                </c:pt>
                <c:pt idx="67">
                  <c:v>4.7394470000000002</c:v>
                </c:pt>
                <c:pt idx="68">
                  <c:v>4.733562</c:v>
                </c:pt>
                <c:pt idx="69">
                  <c:v>4.7276629999999997</c:v>
                </c:pt>
                <c:pt idx="70">
                  <c:v>4.7213250000000002</c:v>
                </c:pt>
              </c:numCache>
            </c:numRef>
          </c:val>
        </c:ser>
        <c:ser>
          <c:idx val="0"/>
          <c:order val="3"/>
          <c:tx>
            <c:strRef>
              <c:f>Sheet1!$E$1</c:f>
              <c:strCache>
                <c:ptCount val="1"/>
                <c:pt idx="0">
                  <c:v>electricity</c:v>
                </c:pt>
              </c:strCache>
            </c:strRef>
          </c:tx>
          <c:spPr>
            <a:solidFill>
              <a:srgbClr val="003953"/>
            </a:solidFill>
            <a:ln w="22225">
              <a:noFill/>
            </a:ln>
            <a:effectLst/>
          </c:spPr>
          <c:cat>
            <c:numRef>
              <c:f>Sheet1!$A$2:$A$72</c:f>
              <c:numCache>
                <c:formatCode>General</c:formatCode>
                <c:ptCount val="71"/>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pt idx="44">
                  <c:v>2024</c:v>
                </c:pt>
                <c:pt idx="45">
                  <c:v>2025</c:v>
                </c:pt>
                <c:pt idx="46">
                  <c:v>2026</c:v>
                </c:pt>
                <c:pt idx="47">
                  <c:v>2027</c:v>
                </c:pt>
                <c:pt idx="48">
                  <c:v>2028</c:v>
                </c:pt>
                <c:pt idx="49">
                  <c:v>2029</c:v>
                </c:pt>
                <c:pt idx="50">
                  <c:v>2030</c:v>
                </c:pt>
                <c:pt idx="51">
                  <c:v>2031</c:v>
                </c:pt>
                <c:pt idx="52">
                  <c:v>2032</c:v>
                </c:pt>
                <c:pt idx="53">
                  <c:v>2033</c:v>
                </c:pt>
                <c:pt idx="54">
                  <c:v>2034</c:v>
                </c:pt>
                <c:pt idx="55">
                  <c:v>2035</c:v>
                </c:pt>
                <c:pt idx="56">
                  <c:v>2036</c:v>
                </c:pt>
                <c:pt idx="57">
                  <c:v>2037</c:v>
                </c:pt>
                <c:pt idx="58">
                  <c:v>2038</c:v>
                </c:pt>
                <c:pt idx="59">
                  <c:v>2039</c:v>
                </c:pt>
                <c:pt idx="60">
                  <c:v>2040</c:v>
                </c:pt>
                <c:pt idx="61">
                  <c:v>2041</c:v>
                </c:pt>
                <c:pt idx="62">
                  <c:v>2042</c:v>
                </c:pt>
                <c:pt idx="63">
                  <c:v>2043</c:v>
                </c:pt>
                <c:pt idx="64">
                  <c:v>2044</c:v>
                </c:pt>
                <c:pt idx="65">
                  <c:v>2045</c:v>
                </c:pt>
                <c:pt idx="66">
                  <c:v>2046</c:v>
                </c:pt>
                <c:pt idx="67">
                  <c:v>2047</c:v>
                </c:pt>
                <c:pt idx="68">
                  <c:v>2048</c:v>
                </c:pt>
                <c:pt idx="69">
                  <c:v>2049</c:v>
                </c:pt>
                <c:pt idx="70">
                  <c:v>2050</c:v>
                </c:pt>
              </c:numCache>
            </c:numRef>
          </c:cat>
          <c:val>
            <c:numRef>
              <c:f>Sheet1!$E$2:$E$72</c:f>
              <c:numCache>
                <c:formatCode>General</c:formatCode>
                <c:ptCount val="71"/>
                <c:pt idx="0">
                  <c:v>2.4480930000000001</c:v>
                </c:pt>
                <c:pt idx="1">
                  <c:v>2.4643679999999999</c:v>
                </c:pt>
                <c:pt idx="2">
                  <c:v>2.4891209999999999</c:v>
                </c:pt>
                <c:pt idx="3">
                  <c:v>2.5622349999999998</c:v>
                </c:pt>
                <c:pt idx="4">
                  <c:v>2.661673</c:v>
                </c:pt>
                <c:pt idx="5">
                  <c:v>2.7089020000000001</c:v>
                </c:pt>
                <c:pt idx="6">
                  <c:v>2.7947289999999998</c:v>
                </c:pt>
                <c:pt idx="7">
                  <c:v>2.9016000000000002</c:v>
                </c:pt>
                <c:pt idx="8">
                  <c:v>3.046459</c:v>
                </c:pt>
                <c:pt idx="9">
                  <c:v>3.0896499999999998</c:v>
                </c:pt>
                <c:pt idx="10">
                  <c:v>3.152752</c:v>
                </c:pt>
                <c:pt idx="11">
                  <c:v>3.259884</c:v>
                </c:pt>
                <c:pt idx="12">
                  <c:v>3.1934230000000001</c:v>
                </c:pt>
                <c:pt idx="13">
                  <c:v>3.3941919999999999</c:v>
                </c:pt>
                <c:pt idx="14">
                  <c:v>3.4409390000000002</c:v>
                </c:pt>
                <c:pt idx="15">
                  <c:v>3.5570149999999998</c:v>
                </c:pt>
                <c:pt idx="16">
                  <c:v>3.69353</c:v>
                </c:pt>
                <c:pt idx="17">
                  <c:v>3.670903</c:v>
                </c:pt>
                <c:pt idx="18">
                  <c:v>3.8559320000000001</c:v>
                </c:pt>
                <c:pt idx="19">
                  <c:v>3.9064779999999999</c:v>
                </c:pt>
                <c:pt idx="20">
                  <c:v>4.0686270000000002</c:v>
                </c:pt>
                <c:pt idx="21">
                  <c:v>4.099882</c:v>
                </c:pt>
                <c:pt idx="22">
                  <c:v>4.3167939999999998</c:v>
                </c:pt>
                <c:pt idx="23">
                  <c:v>4.3531110000000002</c:v>
                </c:pt>
                <c:pt idx="24">
                  <c:v>4.4082410000000003</c:v>
                </c:pt>
                <c:pt idx="25">
                  <c:v>4.637683</c:v>
                </c:pt>
                <c:pt idx="26">
                  <c:v>4.6113860000000004</c:v>
                </c:pt>
                <c:pt idx="27">
                  <c:v>4.7503260000000003</c:v>
                </c:pt>
                <c:pt idx="28">
                  <c:v>4.7108180000000006</c:v>
                </c:pt>
                <c:pt idx="29">
                  <c:v>4.656555</c:v>
                </c:pt>
                <c:pt idx="30">
                  <c:v>4.9327569999999996</c:v>
                </c:pt>
                <c:pt idx="31">
                  <c:v>4.8545970000000001</c:v>
                </c:pt>
                <c:pt idx="32">
                  <c:v>4.6898439999999999</c:v>
                </c:pt>
                <c:pt idx="33">
                  <c:v>4.759099</c:v>
                </c:pt>
                <c:pt idx="34">
                  <c:v>4.8013950000000003</c:v>
                </c:pt>
                <c:pt idx="35">
                  <c:v>4.7907770000000003</c:v>
                </c:pt>
                <c:pt idx="36">
                  <c:v>4.8145300000000004</c:v>
                </c:pt>
                <c:pt idx="37">
                  <c:v>4.7039460000000002</c:v>
                </c:pt>
                <c:pt idx="38">
                  <c:v>4.9964399999999998</c:v>
                </c:pt>
                <c:pt idx="39">
                  <c:v>4.9017080000000002</c:v>
                </c:pt>
                <c:pt idx="40">
                  <c:v>4.8231840000000004</c:v>
                </c:pt>
                <c:pt idx="41">
                  <c:v>4.9263599999999999</c:v>
                </c:pt>
                <c:pt idx="42">
                  <c:v>4.9276160000000004</c:v>
                </c:pt>
                <c:pt idx="43">
                  <c:v>4.9203169999999998</c:v>
                </c:pt>
                <c:pt idx="44">
                  <c:v>4.9142039999999998</c:v>
                </c:pt>
                <c:pt idx="45">
                  <c:v>4.906396</c:v>
                </c:pt>
                <c:pt idx="46">
                  <c:v>4.907807</c:v>
                </c:pt>
                <c:pt idx="47">
                  <c:v>4.9144909999999999</c:v>
                </c:pt>
                <c:pt idx="48">
                  <c:v>4.9305019999999997</c:v>
                </c:pt>
                <c:pt idx="49">
                  <c:v>4.9554549999999997</c:v>
                </c:pt>
                <c:pt idx="50">
                  <c:v>4.9718049999999998</c:v>
                </c:pt>
                <c:pt idx="51">
                  <c:v>4.9959790000000002</c:v>
                </c:pt>
                <c:pt idx="52">
                  <c:v>5.027018</c:v>
                </c:pt>
                <c:pt idx="53">
                  <c:v>5.0606580000000001</c:v>
                </c:pt>
                <c:pt idx="54">
                  <c:v>5.0991770000000001</c:v>
                </c:pt>
                <c:pt idx="55">
                  <c:v>5.1429840000000002</c:v>
                </c:pt>
                <c:pt idx="56">
                  <c:v>5.1901719999999996</c:v>
                </c:pt>
                <c:pt idx="57">
                  <c:v>5.2390270000000001</c:v>
                </c:pt>
                <c:pt idx="58">
                  <c:v>5.286225</c:v>
                </c:pt>
                <c:pt idx="59">
                  <c:v>5.3336040000000002</c:v>
                </c:pt>
                <c:pt idx="60">
                  <c:v>5.380973</c:v>
                </c:pt>
                <c:pt idx="61">
                  <c:v>5.4294229999999999</c:v>
                </c:pt>
                <c:pt idx="62">
                  <c:v>5.4796170000000002</c:v>
                </c:pt>
                <c:pt idx="63">
                  <c:v>5.5306940000000004</c:v>
                </c:pt>
                <c:pt idx="64">
                  <c:v>5.581798</c:v>
                </c:pt>
                <c:pt idx="65">
                  <c:v>5.6358329999999999</c:v>
                </c:pt>
                <c:pt idx="66">
                  <c:v>5.6931399999999996</c:v>
                </c:pt>
                <c:pt idx="67">
                  <c:v>5.7506259999999996</c:v>
                </c:pt>
                <c:pt idx="68">
                  <c:v>5.8093199999999996</c:v>
                </c:pt>
                <c:pt idx="69">
                  <c:v>5.8709809999999996</c:v>
                </c:pt>
                <c:pt idx="70">
                  <c:v>5.9334150000000001</c:v>
                </c:pt>
              </c:numCache>
            </c:numRef>
          </c:val>
        </c:ser>
        <c:dLbls>
          <c:showLegendKey val="0"/>
          <c:showVal val="0"/>
          <c:showCatName val="0"/>
          <c:showSerName val="0"/>
          <c:showPercent val="0"/>
          <c:showBubbleSize val="0"/>
        </c:dLbls>
        <c:axId val="331622320"/>
        <c:axId val="331613072"/>
      </c:areaChart>
      <c:catAx>
        <c:axId val="331622320"/>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crossAx val="331613072"/>
        <c:crosses val="autoZero"/>
        <c:auto val="1"/>
        <c:lblAlgn val="ctr"/>
        <c:lblOffset val="100"/>
        <c:tickLblSkip val="10"/>
        <c:tickMarkSkip val="10"/>
        <c:noMultiLvlLbl val="0"/>
      </c:catAx>
      <c:valAx>
        <c:axId val="3316130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low"/>
        <c:spPr>
          <a:noFill/>
          <a:ln w="22225">
            <a:solidFill>
              <a:schemeClr val="bg1">
                <a:lumMod val="65000"/>
              </a:schemeClr>
            </a:solidFill>
            <a:prstDash val="lgDash"/>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crossAx val="331622320"/>
        <c:crossesAt val="40"/>
        <c:crossBetween val="midCat"/>
      </c:valAx>
      <c:spPr>
        <a:noFill/>
        <a:ln>
          <a:noFill/>
        </a:ln>
        <a:effectLst/>
      </c:spPr>
    </c:plotArea>
    <c:plotVisOnly val="1"/>
    <c:dispBlanksAs val="zero"/>
    <c:showDLblsOverMax val="0"/>
  </c:chart>
  <c:spPr>
    <a:solidFill>
      <a:schemeClr val="bg1"/>
    </a:solidFill>
    <a:ln w="9525" cap="flat" cmpd="sng" algn="ctr">
      <a:noFill/>
      <a:round/>
    </a:ln>
    <a:effectLst/>
  </c:spPr>
  <c:txPr>
    <a:bodyPr/>
    <a:lstStyle/>
    <a:p>
      <a:pPr>
        <a:defRPr sz="1000">
          <a:solidFill>
            <a:sysClr val="windowText" lastClr="000000"/>
          </a:solidFill>
        </a:defRPr>
      </a:pPr>
      <a:endParaRPr lang="en-US"/>
    </a:p>
  </c:txPr>
  <c:externalData r:id="rId3">
    <c:autoUpdate val="0"/>
  </c:externalData>
  <c:userShapes r:id="rId4"/>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5097790195580387E-2"/>
          <c:y val="5.7239624321338001E-2"/>
          <c:w val="0.86274107536743749"/>
          <c:h val="0.85210633629838073"/>
        </c:manualLayout>
      </c:layout>
      <c:lineChart>
        <c:grouping val="standard"/>
        <c:varyColors val="0"/>
        <c:ser>
          <c:idx val="14"/>
          <c:order val="4"/>
          <c:tx>
            <c:strRef>
              <c:f>Sheet1!$P$1</c:f>
              <c:strCache>
                <c:ptCount val="1"/>
                <c:pt idx="0">
                  <c:v>Commercial - Low Oil and Gas Supply</c:v>
                </c:pt>
              </c:strCache>
            </c:strRef>
          </c:tx>
          <c:spPr>
            <a:ln w="28575" cap="rnd">
              <a:solidFill>
                <a:srgbClr val="BD732A">
                  <a:lumMod val="40000"/>
                  <a:lumOff val="60000"/>
                </a:srgbClr>
              </a:solidFill>
              <a:round/>
            </a:ln>
            <a:effectLst/>
          </c:spPr>
          <c:marker>
            <c:symbol val="none"/>
          </c:marker>
          <c:cat>
            <c:numRef>
              <c:f>Sheet1!$A$2:$A$37</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Sheet1!$P$2:$P$37</c:f>
              <c:numCache>
                <c:formatCode>General</c:formatCode>
                <c:ptCount val="36"/>
                <c:pt idx="0">
                  <c:v>6.1468470000000002</c:v>
                </c:pt>
                <c:pt idx="1">
                  <c:v>7.8516839999999997</c:v>
                </c:pt>
                <c:pt idx="2">
                  <c:v>10.105048</c:v>
                </c:pt>
                <c:pt idx="3">
                  <c:v>12.220262999999999</c:v>
                </c:pt>
                <c:pt idx="4">
                  <c:v>14.908906999999999</c:v>
                </c:pt>
                <c:pt idx="5">
                  <c:v>17.741758000000001</c:v>
                </c:pt>
                <c:pt idx="6">
                  <c:v>20.580715000000001</c:v>
                </c:pt>
                <c:pt idx="7">
                  <c:v>22.638566999999998</c:v>
                </c:pt>
                <c:pt idx="8">
                  <c:v>23.769950999999999</c:v>
                </c:pt>
                <c:pt idx="9">
                  <c:v>24.562099</c:v>
                </c:pt>
                <c:pt idx="10">
                  <c:v>25.992804</c:v>
                </c:pt>
                <c:pt idx="11">
                  <c:v>27.521894</c:v>
                </c:pt>
                <c:pt idx="12">
                  <c:v>28.742977</c:v>
                </c:pt>
                <c:pt idx="13">
                  <c:v>30.10718</c:v>
                </c:pt>
                <c:pt idx="14">
                  <c:v>31.195703999999999</c:v>
                </c:pt>
                <c:pt idx="15">
                  <c:v>32.375416000000001</c:v>
                </c:pt>
                <c:pt idx="16">
                  <c:v>33.366165000000002</c:v>
                </c:pt>
                <c:pt idx="17">
                  <c:v>34.133311999999997</c:v>
                </c:pt>
                <c:pt idx="18">
                  <c:v>35.178158000000003</c:v>
                </c:pt>
                <c:pt idx="19">
                  <c:v>35.857070999999998</c:v>
                </c:pt>
                <c:pt idx="20">
                  <c:v>36.460631999999997</c:v>
                </c:pt>
                <c:pt idx="21">
                  <c:v>37.444546000000003</c:v>
                </c:pt>
                <c:pt idx="22">
                  <c:v>38.109248999999998</c:v>
                </c:pt>
                <c:pt idx="23">
                  <c:v>38.83643</c:v>
                </c:pt>
                <c:pt idx="24">
                  <c:v>39.655566999999998</c:v>
                </c:pt>
                <c:pt idx="25">
                  <c:v>40.620322999999999</c:v>
                </c:pt>
                <c:pt idx="26">
                  <c:v>41.498168999999997</c:v>
                </c:pt>
                <c:pt idx="27">
                  <c:v>42.238647</c:v>
                </c:pt>
                <c:pt idx="28">
                  <c:v>42.644798000000002</c:v>
                </c:pt>
                <c:pt idx="29">
                  <c:v>43.727001000000001</c:v>
                </c:pt>
                <c:pt idx="30">
                  <c:v>44.455630999999997</c:v>
                </c:pt>
                <c:pt idx="31">
                  <c:v>45.412101999999997</c:v>
                </c:pt>
                <c:pt idx="32">
                  <c:v>46.355198000000001</c:v>
                </c:pt>
                <c:pt idx="33">
                  <c:v>47.091312000000002</c:v>
                </c:pt>
                <c:pt idx="34">
                  <c:v>47.517662000000001</c:v>
                </c:pt>
                <c:pt idx="35">
                  <c:v>48.302422</c:v>
                </c:pt>
              </c:numCache>
            </c:numRef>
          </c:val>
          <c:smooth val="0"/>
        </c:ser>
        <c:ser>
          <c:idx val="15"/>
          <c:order val="5"/>
          <c:tx>
            <c:strRef>
              <c:f>Sheet1!$Q$1</c:f>
              <c:strCache>
                <c:ptCount val="1"/>
                <c:pt idx="0">
                  <c:v>Commercial - High Oil and Gas Supply</c:v>
                </c:pt>
              </c:strCache>
            </c:strRef>
          </c:tx>
          <c:spPr>
            <a:ln w="28575" cap="rnd">
              <a:solidFill>
                <a:srgbClr val="BD732A">
                  <a:lumMod val="75000"/>
                </a:srgbClr>
              </a:solidFill>
              <a:round/>
            </a:ln>
            <a:effectLst/>
          </c:spPr>
          <c:marker>
            <c:symbol val="none"/>
          </c:marker>
          <c:cat>
            <c:numRef>
              <c:f>Sheet1!$A$2:$A$37</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Sheet1!$Q$2:$Q$37</c:f>
              <c:numCache>
                <c:formatCode>General</c:formatCode>
                <c:ptCount val="36"/>
                <c:pt idx="0">
                  <c:v>6.1468470000000002</c:v>
                </c:pt>
                <c:pt idx="1">
                  <c:v>7.8516839999999997</c:v>
                </c:pt>
                <c:pt idx="2">
                  <c:v>10.105048</c:v>
                </c:pt>
                <c:pt idx="3">
                  <c:v>12.220262999999999</c:v>
                </c:pt>
                <c:pt idx="4">
                  <c:v>14.908906999999999</c:v>
                </c:pt>
                <c:pt idx="5">
                  <c:v>17.741758000000001</c:v>
                </c:pt>
                <c:pt idx="6">
                  <c:v>20.580715000000001</c:v>
                </c:pt>
                <c:pt idx="7">
                  <c:v>22.638566999999998</c:v>
                </c:pt>
                <c:pt idx="8">
                  <c:v>23.769950999999999</c:v>
                </c:pt>
                <c:pt idx="9">
                  <c:v>24.359698999999999</c:v>
                </c:pt>
                <c:pt idx="10">
                  <c:v>25.465955999999998</c:v>
                </c:pt>
                <c:pt idx="11">
                  <c:v>26.644431999999998</c:v>
                </c:pt>
                <c:pt idx="12">
                  <c:v>27.571135999999999</c:v>
                </c:pt>
                <c:pt idx="13">
                  <c:v>28.403041999999999</c:v>
                </c:pt>
                <c:pt idx="14">
                  <c:v>29.172858999999999</c:v>
                </c:pt>
                <c:pt idx="15">
                  <c:v>30.109907</c:v>
                </c:pt>
                <c:pt idx="16">
                  <c:v>30.608260999999999</c:v>
                </c:pt>
                <c:pt idx="17">
                  <c:v>31.189098000000001</c:v>
                </c:pt>
                <c:pt idx="18">
                  <c:v>31.734843999999999</c:v>
                </c:pt>
                <c:pt idx="19">
                  <c:v>32.265056999999999</c:v>
                </c:pt>
                <c:pt idx="20">
                  <c:v>32.592041000000002</c:v>
                </c:pt>
                <c:pt idx="21">
                  <c:v>33.424529999999997</c:v>
                </c:pt>
                <c:pt idx="22">
                  <c:v>33.926929000000001</c:v>
                </c:pt>
                <c:pt idx="23">
                  <c:v>34.346629999999998</c:v>
                </c:pt>
                <c:pt idx="24">
                  <c:v>34.763934999999996</c:v>
                </c:pt>
                <c:pt idx="25">
                  <c:v>35.192753000000003</c:v>
                </c:pt>
                <c:pt idx="26">
                  <c:v>35.746487000000002</c:v>
                </c:pt>
                <c:pt idx="27">
                  <c:v>36.260601000000001</c:v>
                </c:pt>
                <c:pt idx="28">
                  <c:v>36.627132000000003</c:v>
                </c:pt>
                <c:pt idx="29">
                  <c:v>36.891967999999999</c:v>
                </c:pt>
                <c:pt idx="30">
                  <c:v>37.289214999999999</c:v>
                </c:pt>
                <c:pt idx="31">
                  <c:v>37.931235999999998</c:v>
                </c:pt>
                <c:pt idx="32">
                  <c:v>38.305633999999998</c:v>
                </c:pt>
                <c:pt idx="33">
                  <c:v>38.939312000000001</c:v>
                </c:pt>
                <c:pt idx="34">
                  <c:v>39.213894000000003</c:v>
                </c:pt>
                <c:pt idx="35">
                  <c:v>39.456527999999999</c:v>
                </c:pt>
              </c:numCache>
            </c:numRef>
          </c:val>
          <c:smooth val="0"/>
        </c:ser>
        <c:ser>
          <c:idx val="16"/>
          <c:order val="6"/>
          <c:tx>
            <c:strRef>
              <c:f>Sheet1!$R$1</c:f>
              <c:strCache>
                <c:ptCount val="1"/>
                <c:pt idx="0">
                  <c:v>Commercial - Low Renewables Cost</c:v>
                </c:pt>
              </c:strCache>
            </c:strRef>
          </c:tx>
          <c:spPr>
            <a:ln w="28575" cap="rnd">
              <a:solidFill>
                <a:srgbClr val="5D9732">
                  <a:lumMod val="40000"/>
                  <a:lumOff val="60000"/>
                </a:srgbClr>
              </a:solidFill>
              <a:round/>
            </a:ln>
            <a:effectLst/>
          </c:spPr>
          <c:marker>
            <c:symbol val="none"/>
          </c:marker>
          <c:cat>
            <c:numRef>
              <c:f>Sheet1!$A$2:$A$37</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Sheet1!$R$2:$R$37</c:f>
              <c:numCache>
                <c:formatCode>General</c:formatCode>
                <c:ptCount val="36"/>
                <c:pt idx="0">
                  <c:v>6.1468470000000002</c:v>
                </c:pt>
                <c:pt idx="1">
                  <c:v>7.8516839999999997</c:v>
                </c:pt>
                <c:pt idx="2">
                  <c:v>10.105048</c:v>
                </c:pt>
                <c:pt idx="3">
                  <c:v>12.220262999999999</c:v>
                </c:pt>
                <c:pt idx="4">
                  <c:v>14.908906999999999</c:v>
                </c:pt>
                <c:pt idx="5">
                  <c:v>17.741758000000001</c:v>
                </c:pt>
                <c:pt idx="6">
                  <c:v>20.580715000000001</c:v>
                </c:pt>
                <c:pt idx="7">
                  <c:v>22.638566999999998</c:v>
                </c:pt>
                <c:pt idx="8">
                  <c:v>23.769950999999999</c:v>
                </c:pt>
                <c:pt idx="9">
                  <c:v>24.755811999999999</c:v>
                </c:pt>
                <c:pt idx="10">
                  <c:v>26.415854</c:v>
                </c:pt>
                <c:pt idx="11">
                  <c:v>28.447392000000001</c:v>
                </c:pt>
                <c:pt idx="12">
                  <c:v>30.452524</c:v>
                </c:pt>
                <c:pt idx="13">
                  <c:v>32.369183</c:v>
                </c:pt>
                <c:pt idx="14">
                  <c:v>33.920658000000003</c:v>
                </c:pt>
                <c:pt idx="15">
                  <c:v>35.922955000000002</c:v>
                </c:pt>
                <c:pt idx="16">
                  <c:v>37.493282000000001</c:v>
                </c:pt>
                <c:pt idx="17">
                  <c:v>38.940781000000001</c:v>
                </c:pt>
                <c:pt idx="18">
                  <c:v>40.644565999999998</c:v>
                </c:pt>
                <c:pt idx="19">
                  <c:v>41.900787000000001</c:v>
                </c:pt>
                <c:pt idx="20">
                  <c:v>43.482491000000003</c:v>
                </c:pt>
                <c:pt idx="21">
                  <c:v>45.732796</c:v>
                </c:pt>
                <c:pt idx="22">
                  <c:v>48.014327999999999</c:v>
                </c:pt>
                <c:pt idx="23">
                  <c:v>49.939895999999997</c:v>
                </c:pt>
                <c:pt idx="24">
                  <c:v>51.762531000000003</c:v>
                </c:pt>
                <c:pt idx="25">
                  <c:v>53.814827000000001</c:v>
                </c:pt>
                <c:pt idx="26">
                  <c:v>55.884453000000001</c:v>
                </c:pt>
                <c:pt idx="27">
                  <c:v>58.131923999999998</c:v>
                </c:pt>
                <c:pt idx="28">
                  <c:v>59.905701000000001</c:v>
                </c:pt>
                <c:pt idx="29">
                  <c:v>63.109962000000003</c:v>
                </c:pt>
                <c:pt idx="30">
                  <c:v>65.427970999999999</c:v>
                </c:pt>
                <c:pt idx="31">
                  <c:v>68.176795999999996</c:v>
                </c:pt>
                <c:pt idx="32">
                  <c:v>71.386307000000002</c:v>
                </c:pt>
                <c:pt idx="33">
                  <c:v>74.338875000000002</c:v>
                </c:pt>
                <c:pt idx="34">
                  <c:v>76.976425000000006</c:v>
                </c:pt>
                <c:pt idx="35">
                  <c:v>79.402939000000003</c:v>
                </c:pt>
              </c:numCache>
            </c:numRef>
          </c:val>
          <c:smooth val="0"/>
        </c:ser>
        <c:ser>
          <c:idx val="17"/>
          <c:order val="7"/>
          <c:tx>
            <c:strRef>
              <c:f>Sheet1!$S$1</c:f>
              <c:strCache>
                <c:ptCount val="1"/>
                <c:pt idx="0">
                  <c:v>Commercial - High Renewables Cost</c:v>
                </c:pt>
              </c:strCache>
            </c:strRef>
          </c:tx>
          <c:spPr>
            <a:ln w="28575" cap="rnd">
              <a:solidFill>
                <a:srgbClr val="5D9732">
                  <a:lumMod val="75000"/>
                </a:srgbClr>
              </a:solidFill>
              <a:round/>
            </a:ln>
            <a:effectLst/>
          </c:spPr>
          <c:marker>
            <c:symbol val="none"/>
          </c:marker>
          <c:cat>
            <c:numRef>
              <c:f>Sheet1!$A$2:$A$37</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Sheet1!$S$2:$S$37</c:f>
              <c:numCache>
                <c:formatCode>General</c:formatCode>
                <c:ptCount val="36"/>
                <c:pt idx="0">
                  <c:v>6.1468470000000002</c:v>
                </c:pt>
                <c:pt idx="1">
                  <c:v>7.8516839999999997</c:v>
                </c:pt>
                <c:pt idx="2">
                  <c:v>10.105048</c:v>
                </c:pt>
                <c:pt idx="3">
                  <c:v>12.220262999999999</c:v>
                </c:pt>
                <c:pt idx="4">
                  <c:v>14.908906999999999</c:v>
                </c:pt>
                <c:pt idx="5">
                  <c:v>17.741758000000001</c:v>
                </c:pt>
                <c:pt idx="6">
                  <c:v>20.580715000000001</c:v>
                </c:pt>
                <c:pt idx="7">
                  <c:v>22.638566999999998</c:v>
                </c:pt>
                <c:pt idx="8">
                  <c:v>23.769950999999999</c:v>
                </c:pt>
                <c:pt idx="9">
                  <c:v>23.967960000000001</c:v>
                </c:pt>
                <c:pt idx="10">
                  <c:v>24.705674999999999</c:v>
                </c:pt>
                <c:pt idx="11">
                  <c:v>25.155806999999999</c:v>
                </c:pt>
                <c:pt idx="12">
                  <c:v>25.743444</c:v>
                </c:pt>
                <c:pt idx="13">
                  <c:v>25.942938000000002</c:v>
                </c:pt>
                <c:pt idx="14">
                  <c:v>25.929898999999999</c:v>
                </c:pt>
                <c:pt idx="15">
                  <c:v>26.145187</c:v>
                </c:pt>
                <c:pt idx="16">
                  <c:v>26.531406</c:v>
                </c:pt>
                <c:pt idx="17">
                  <c:v>26.700336</c:v>
                </c:pt>
                <c:pt idx="18">
                  <c:v>26.899988</c:v>
                </c:pt>
                <c:pt idx="19">
                  <c:v>27.104171999999998</c:v>
                </c:pt>
                <c:pt idx="20">
                  <c:v>27.211824</c:v>
                </c:pt>
                <c:pt idx="21">
                  <c:v>27.258476000000002</c:v>
                </c:pt>
                <c:pt idx="22">
                  <c:v>27.305098000000001</c:v>
                </c:pt>
                <c:pt idx="23">
                  <c:v>27.418303999999999</c:v>
                </c:pt>
                <c:pt idx="24">
                  <c:v>27.546274</c:v>
                </c:pt>
                <c:pt idx="25">
                  <c:v>27.689101999999998</c:v>
                </c:pt>
                <c:pt idx="26">
                  <c:v>27.905090000000001</c:v>
                </c:pt>
                <c:pt idx="27">
                  <c:v>27.971209999999999</c:v>
                </c:pt>
                <c:pt idx="28">
                  <c:v>28.075218</c:v>
                </c:pt>
                <c:pt idx="29">
                  <c:v>28.267787999999999</c:v>
                </c:pt>
                <c:pt idx="30">
                  <c:v>28.577491999999999</c:v>
                </c:pt>
                <c:pt idx="31">
                  <c:v>28.573179</c:v>
                </c:pt>
                <c:pt idx="32">
                  <c:v>28.830051000000001</c:v>
                </c:pt>
                <c:pt idx="33">
                  <c:v>29.031143</c:v>
                </c:pt>
                <c:pt idx="34">
                  <c:v>29.103863</c:v>
                </c:pt>
                <c:pt idx="35">
                  <c:v>29.326554999999999</c:v>
                </c:pt>
              </c:numCache>
            </c:numRef>
          </c:val>
          <c:smooth val="0"/>
        </c:ser>
        <c:ser>
          <c:idx val="7"/>
          <c:order val="8"/>
          <c:tx>
            <c:strRef>
              <c:f>Sheet1!$K$1</c:f>
              <c:strCache>
                <c:ptCount val="1"/>
                <c:pt idx="0">
                  <c:v>Commercial - Reference</c:v>
                </c:pt>
              </c:strCache>
            </c:strRef>
          </c:tx>
          <c:spPr>
            <a:ln w="28575" cap="rnd">
              <a:solidFill>
                <a:srgbClr val="000000"/>
              </a:solidFill>
              <a:round/>
            </a:ln>
            <a:effectLst/>
          </c:spPr>
          <c:marker>
            <c:symbol val="none"/>
          </c:marker>
          <c:cat>
            <c:numRef>
              <c:f>Sheet1!$A$2:$A$37</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Sheet1!$K$2:$K$37</c:f>
              <c:numCache>
                <c:formatCode>General</c:formatCode>
                <c:ptCount val="36"/>
                <c:pt idx="0">
                  <c:v>6.1468470000000002</c:v>
                </c:pt>
                <c:pt idx="1">
                  <c:v>7.8516839999999997</c:v>
                </c:pt>
                <c:pt idx="2">
                  <c:v>10.105048</c:v>
                </c:pt>
                <c:pt idx="3">
                  <c:v>12.220262999999999</c:v>
                </c:pt>
                <c:pt idx="4">
                  <c:v>14.908906999999999</c:v>
                </c:pt>
                <c:pt idx="5">
                  <c:v>17.741758000000001</c:v>
                </c:pt>
                <c:pt idx="6">
                  <c:v>20.580715000000001</c:v>
                </c:pt>
                <c:pt idx="7">
                  <c:v>22.638566999999998</c:v>
                </c:pt>
                <c:pt idx="8">
                  <c:v>23.769950999999999</c:v>
                </c:pt>
                <c:pt idx="9">
                  <c:v>24.422661000000002</c:v>
                </c:pt>
                <c:pt idx="10">
                  <c:v>25.725832</c:v>
                </c:pt>
                <c:pt idx="11">
                  <c:v>27.033279</c:v>
                </c:pt>
                <c:pt idx="12">
                  <c:v>28.281987999999998</c:v>
                </c:pt>
                <c:pt idx="13">
                  <c:v>29.205769</c:v>
                </c:pt>
                <c:pt idx="14">
                  <c:v>30.168118</c:v>
                </c:pt>
                <c:pt idx="15">
                  <c:v>31.389240000000001</c:v>
                </c:pt>
                <c:pt idx="16">
                  <c:v>31.883095000000001</c:v>
                </c:pt>
                <c:pt idx="17">
                  <c:v>32.279797000000002</c:v>
                </c:pt>
                <c:pt idx="18">
                  <c:v>32.968890999999999</c:v>
                </c:pt>
                <c:pt idx="19">
                  <c:v>33.678925</c:v>
                </c:pt>
                <c:pt idx="20">
                  <c:v>34.006583999999997</c:v>
                </c:pt>
                <c:pt idx="21">
                  <c:v>34.825133999999998</c:v>
                </c:pt>
                <c:pt idx="22">
                  <c:v>35.221156999999998</c:v>
                </c:pt>
                <c:pt idx="23">
                  <c:v>36.007449999999999</c:v>
                </c:pt>
                <c:pt idx="24">
                  <c:v>36.477673000000003</c:v>
                </c:pt>
                <c:pt idx="25">
                  <c:v>36.843764999999998</c:v>
                </c:pt>
                <c:pt idx="26">
                  <c:v>37.346618999999997</c:v>
                </c:pt>
                <c:pt idx="27">
                  <c:v>37.853180000000002</c:v>
                </c:pt>
                <c:pt idx="28">
                  <c:v>38.311202999999999</c:v>
                </c:pt>
                <c:pt idx="29">
                  <c:v>38.971263999999998</c:v>
                </c:pt>
                <c:pt idx="30">
                  <c:v>39.456505</c:v>
                </c:pt>
                <c:pt idx="31">
                  <c:v>40.213673</c:v>
                </c:pt>
                <c:pt idx="32">
                  <c:v>40.861725</c:v>
                </c:pt>
                <c:pt idx="33">
                  <c:v>41.413314999999997</c:v>
                </c:pt>
                <c:pt idx="34">
                  <c:v>41.787891000000002</c:v>
                </c:pt>
                <c:pt idx="35">
                  <c:v>42.371319</c:v>
                </c:pt>
              </c:numCache>
            </c:numRef>
          </c:val>
          <c:smooth val="0"/>
        </c:ser>
        <c:dLbls>
          <c:showLegendKey val="0"/>
          <c:showVal val="0"/>
          <c:showCatName val="0"/>
          <c:showSerName val="0"/>
          <c:showPercent val="0"/>
          <c:showBubbleSize val="0"/>
        </c:dLbls>
        <c:smooth val="0"/>
        <c:axId val="331621232"/>
        <c:axId val="421624592"/>
        <c:extLst>
          <c:ext xmlns:c15="http://schemas.microsoft.com/office/drawing/2012/chart" uri="{02D57815-91ED-43cb-92C2-25804820EDAC}">
            <c15:filteredLineSeries>
              <c15:ser>
                <c:idx val="10"/>
                <c:order val="0"/>
                <c:tx>
                  <c:strRef>
                    <c:extLst>
                      <c:ext uri="{02D57815-91ED-43cb-92C2-25804820EDAC}">
                        <c15:formulaRef>
                          <c15:sqref>Sheet1!$L$1</c15:sqref>
                        </c15:formulaRef>
                      </c:ext>
                    </c:extLst>
                    <c:strCache>
                      <c:ptCount val="1"/>
                      <c:pt idx="0">
                        <c:v>Commercial - Low Macro</c:v>
                      </c:pt>
                    </c:strCache>
                  </c:strRef>
                </c:tx>
                <c:spPr>
                  <a:ln w="28575" cap="rnd">
                    <a:solidFill>
                      <a:srgbClr val="0096D7">
                        <a:lumMod val="40000"/>
                        <a:lumOff val="60000"/>
                      </a:srgbClr>
                    </a:solidFill>
                    <a:round/>
                  </a:ln>
                  <a:effectLst/>
                </c:spPr>
                <c:marker>
                  <c:symbol val="none"/>
                </c:marker>
                <c:cat>
                  <c:numRef>
                    <c:extLst>
                      <c:ext uri="{02D57815-91ED-43cb-92C2-25804820EDAC}">
                        <c15:formulaRef>
                          <c15:sqref>Sheet1!$A$2:$A$37</c15:sqref>
                        </c15:formulaRef>
                      </c:ext>
                    </c:extLst>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extLst>
                      <c:ext uri="{02D57815-91ED-43cb-92C2-25804820EDAC}">
                        <c15:formulaRef>
                          <c15:sqref>Sheet1!$L$2:$L$37</c15:sqref>
                        </c15:formulaRef>
                      </c:ext>
                    </c:extLst>
                    <c:numCache>
                      <c:formatCode>General</c:formatCode>
                      <c:ptCount val="36"/>
                      <c:pt idx="0">
                        <c:v>6.1468470000000002</c:v>
                      </c:pt>
                      <c:pt idx="1">
                        <c:v>7.8516839999999997</c:v>
                      </c:pt>
                      <c:pt idx="2">
                        <c:v>10.105048</c:v>
                      </c:pt>
                      <c:pt idx="3">
                        <c:v>12.220262999999999</c:v>
                      </c:pt>
                      <c:pt idx="4">
                        <c:v>14.908906999999999</c:v>
                      </c:pt>
                      <c:pt idx="5">
                        <c:v>17.741758000000001</c:v>
                      </c:pt>
                      <c:pt idx="6">
                        <c:v>20.580715000000001</c:v>
                      </c:pt>
                      <c:pt idx="7">
                        <c:v>22.638566999999998</c:v>
                      </c:pt>
                      <c:pt idx="8">
                        <c:v>23.769950999999999</c:v>
                      </c:pt>
                      <c:pt idx="9">
                        <c:v>24.430976999999999</c:v>
                      </c:pt>
                      <c:pt idx="10">
                        <c:v>25.603918</c:v>
                      </c:pt>
                      <c:pt idx="11">
                        <c:v>26.820212999999999</c:v>
                      </c:pt>
                      <c:pt idx="12">
                        <c:v>28.069641000000001</c:v>
                      </c:pt>
                      <c:pt idx="13">
                        <c:v>28.955418000000002</c:v>
                      </c:pt>
                      <c:pt idx="14">
                        <c:v>29.916407</c:v>
                      </c:pt>
                      <c:pt idx="15">
                        <c:v>30.704184000000001</c:v>
                      </c:pt>
                      <c:pt idx="16">
                        <c:v>31.125868000000001</c:v>
                      </c:pt>
                      <c:pt idx="17">
                        <c:v>31.549526</c:v>
                      </c:pt>
                      <c:pt idx="18">
                        <c:v>32.246665999999998</c:v>
                      </c:pt>
                      <c:pt idx="19">
                        <c:v>32.736606999999999</c:v>
                      </c:pt>
                      <c:pt idx="20">
                        <c:v>33.074359999999999</c:v>
                      </c:pt>
                      <c:pt idx="21">
                        <c:v>33.639431000000002</c:v>
                      </c:pt>
                      <c:pt idx="22">
                        <c:v>33.922688000000001</c:v>
                      </c:pt>
                      <c:pt idx="23">
                        <c:v>34.320511000000003</c:v>
                      </c:pt>
                      <c:pt idx="24">
                        <c:v>34.877167</c:v>
                      </c:pt>
                      <c:pt idx="25">
                        <c:v>35.152168000000003</c:v>
                      </c:pt>
                      <c:pt idx="26">
                        <c:v>35.400405999999997</c:v>
                      </c:pt>
                      <c:pt idx="27">
                        <c:v>35.879722999999998</c:v>
                      </c:pt>
                      <c:pt idx="28">
                        <c:v>36.101222999999997</c:v>
                      </c:pt>
                      <c:pt idx="29">
                        <c:v>36.500796999999999</c:v>
                      </c:pt>
                      <c:pt idx="30">
                        <c:v>36.819611000000002</c:v>
                      </c:pt>
                      <c:pt idx="31">
                        <c:v>37.515372999999997</c:v>
                      </c:pt>
                      <c:pt idx="32">
                        <c:v>37.955891000000001</c:v>
                      </c:pt>
                      <c:pt idx="33">
                        <c:v>38.363010000000003</c:v>
                      </c:pt>
                      <c:pt idx="34">
                        <c:v>38.514744</c:v>
                      </c:pt>
                      <c:pt idx="35">
                        <c:v>38.855609999999999</c:v>
                      </c:pt>
                    </c:numCache>
                  </c:numRef>
                </c:val>
                <c:smooth val="0"/>
              </c15:ser>
            </c15:filteredLineSeries>
            <c15:filteredLineSeries>
              <c15:ser>
                <c:idx val="11"/>
                <c:order val="1"/>
                <c:tx>
                  <c:strRef>
                    <c:extLst xmlns:c15="http://schemas.microsoft.com/office/drawing/2012/chart">
                      <c:ext xmlns:c15="http://schemas.microsoft.com/office/drawing/2012/chart" uri="{02D57815-91ED-43cb-92C2-25804820EDAC}">
                        <c15:formulaRef>
                          <c15:sqref>Sheet1!$M$1</c15:sqref>
                        </c15:formulaRef>
                      </c:ext>
                    </c:extLst>
                    <c:strCache>
                      <c:ptCount val="1"/>
                      <c:pt idx="0">
                        <c:v>Commercial - High Macro</c:v>
                      </c:pt>
                    </c:strCache>
                  </c:strRef>
                </c:tx>
                <c:spPr>
                  <a:ln w="28575" cap="rnd">
                    <a:solidFill>
                      <a:srgbClr val="0096D7">
                        <a:lumMod val="75000"/>
                      </a:srgbClr>
                    </a:solidFill>
                    <a:round/>
                  </a:ln>
                  <a:effectLst/>
                </c:spPr>
                <c:marker>
                  <c:symbol val="none"/>
                </c:marker>
                <c:cat>
                  <c:numRef>
                    <c:extLst xmlns:c15="http://schemas.microsoft.com/office/drawing/2012/chart">
                      <c:ext xmlns:c15="http://schemas.microsoft.com/office/drawing/2012/chart" uri="{02D57815-91ED-43cb-92C2-25804820EDAC}">
                        <c15:formulaRef>
                          <c15:sqref>Sheet1!$A$2:$A$37</c15:sqref>
                        </c15:formulaRef>
                      </c:ext>
                    </c:extLst>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extLst xmlns:c15="http://schemas.microsoft.com/office/drawing/2012/chart">
                      <c:ext xmlns:c15="http://schemas.microsoft.com/office/drawing/2012/chart" uri="{02D57815-91ED-43cb-92C2-25804820EDAC}">
                        <c15:formulaRef>
                          <c15:sqref>Sheet1!$M$2:$M$37</c15:sqref>
                        </c15:formulaRef>
                      </c:ext>
                    </c:extLst>
                    <c:numCache>
                      <c:formatCode>General</c:formatCode>
                      <c:ptCount val="36"/>
                      <c:pt idx="0">
                        <c:v>6.1468470000000002</c:v>
                      </c:pt>
                      <c:pt idx="1">
                        <c:v>7.8516839999999997</c:v>
                      </c:pt>
                      <c:pt idx="2">
                        <c:v>10.105048</c:v>
                      </c:pt>
                      <c:pt idx="3">
                        <c:v>12.220262999999999</c:v>
                      </c:pt>
                      <c:pt idx="4">
                        <c:v>14.908906999999999</c:v>
                      </c:pt>
                      <c:pt idx="5">
                        <c:v>17.741758000000001</c:v>
                      </c:pt>
                      <c:pt idx="6">
                        <c:v>20.580715000000001</c:v>
                      </c:pt>
                      <c:pt idx="7">
                        <c:v>22.638566999999998</c:v>
                      </c:pt>
                      <c:pt idx="8">
                        <c:v>23.769950999999999</c:v>
                      </c:pt>
                      <c:pt idx="9">
                        <c:v>24.580969</c:v>
                      </c:pt>
                      <c:pt idx="10">
                        <c:v>25.791640999999998</c:v>
                      </c:pt>
                      <c:pt idx="11">
                        <c:v>27.231670000000001</c:v>
                      </c:pt>
                      <c:pt idx="12">
                        <c:v>28.362085</c:v>
                      </c:pt>
                      <c:pt idx="13">
                        <c:v>29.248308000000002</c:v>
                      </c:pt>
                      <c:pt idx="14">
                        <c:v>30.375875000000001</c:v>
                      </c:pt>
                      <c:pt idx="15">
                        <c:v>31.533200999999998</c:v>
                      </c:pt>
                      <c:pt idx="16">
                        <c:v>32.147339000000002</c:v>
                      </c:pt>
                      <c:pt idx="17">
                        <c:v>32.609119</c:v>
                      </c:pt>
                      <c:pt idx="18">
                        <c:v>33.383999000000003</c:v>
                      </c:pt>
                      <c:pt idx="19">
                        <c:v>34.017775999999998</c:v>
                      </c:pt>
                      <c:pt idx="20">
                        <c:v>34.376365999999997</c:v>
                      </c:pt>
                      <c:pt idx="21">
                        <c:v>35.271670999999998</c:v>
                      </c:pt>
                      <c:pt idx="22">
                        <c:v>35.616115999999998</c:v>
                      </c:pt>
                      <c:pt idx="23">
                        <c:v>36.383465000000001</c:v>
                      </c:pt>
                      <c:pt idx="24">
                        <c:v>37.094279999999998</c:v>
                      </c:pt>
                      <c:pt idx="25">
                        <c:v>37.532169000000003</c:v>
                      </c:pt>
                      <c:pt idx="26">
                        <c:v>38.261364</c:v>
                      </c:pt>
                      <c:pt idx="27">
                        <c:v>38.793723999999997</c:v>
                      </c:pt>
                      <c:pt idx="28">
                        <c:v>39.184921000000003</c:v>
                      </c:pt>
                      <c:pt idx="29">
                        <c:v>40.042740000000002</c:v>
                      </c:pt>
                      <c:pt idx="30">
                        <c:v>40.755446999999997</c:v>
                      </c:pt>
                      <c:pt idx="31">
                        <c:v>41.91357</c:v>
                      </c:pt>
                      <c:pt idx="32">
                        <c:v>42.585163000000001</c:v>
                      </c:pt>
                      <c:pt idx="33">
                        <c:v>43.281483000000001</c:v>
                      </c:pt>
                      <c:pt idx="34">
                        <c:v>43.640929999999997</c:v>
                      </c:pt>
                      <c:pt idx="35">
                        <c:v>43.998443999999999</c:v>
                      </c:pt>
                    </c:numCache>
                  </c:numRef>
                </c:val>
                <c:smooth val="0"/>
              </c15:ser>
            </c15:filteredLineSeries>
            <c15:filteredLineSeries>
              <c15:ser>
                <c:idx val="12"/>
                <c:order val="2"/>
                <c:tx>
                  <c:strRef>
                    <c:extLst xmlns:c15="http://schemas.microsoft.com/office/drawing/2012/chart">
                      <c:ext xmlns:c15="http://schemas.microsoft.com/office/drawing/2012/chart" uri="{02D57815-91ED-43cb-92C2-25804820EDAC}">
                        <c15:formulaRef>
                          <c15:sqref>Sheet1!$N$1</c15:sqref>
                        </c15:formulaRef>
                      </c:ext>
                    </c:extLst>
                    <c:strCache>
                      <c:ptCount val="1"/>
                      <c:pt idx="0">
                        <c:v>Commercial - Low Price</c:v>
                      </c:pt>
                    </c:strCache>
                  </c:strRef>
                </c:tx>
                <c:spPr>
                  <a:ln w="28575" cap="rnd">
                    <a:solidFill>
                      <a:srgbClr val="A33340">
                        <a:lumMod val="40000"/>
                        <a:lumOff val="60000"/>
                      </a:srgbClr>
                    </a:solidFill>
                    <a:round/>
                  </a:ln>
                  <a:effectLst/>
                </c:spPr>
                <c:marker>
                  <c:symbol val="none"/>
                </c:marker>
                <c:cat>
                  <c:numRef>
                    <c:extLst xmlns:c15="http://schemas.microsoft.com/office/drawing/2012/chart">
                      <c:ext xmlns:c15="http://schemas.microsoft.com/office/drawing/2012/chart" uri="{02D57815-91ED-43cb-92C2-25804820EDAC}">
                        <c15:formulaRef>
                          <c15:sqref>Sheet1!$A$2:$A$37</c15:sqref>
                        </c15:formulaRef>
                      </c:ext>
                    </c:extLst>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extLst xmlns:c15="http://schemas.microsoft.com/office/drawing/2012/chart">
                      <c:ext xmlns:c15="http://schemas.microsoft.com/office/drawing/2012/chart" uri="{02D57815-91ED-43cb-92C2-25804820EDAC}">
                        <c15:formulaRef>
                          <c15:sqref>Sheet1!$N$2:$N$37</c15:sqref>
                        </c15:formulaRef>
                      </c:ext>
                    </c:extLst>
                    <c:numCache>
                      <c:formatCode>General</c:formatCode>
                      <c:ptCount val="36"/>
                      <c:pt idx="0">
                        <c:v>6.1468470000000002</c:v>
                      </c:pt>
                      <c:pt idx="1">
                        <c:v>7.8516839999999997</c:v>
                      </c:pt>
                      <c:pt idx="2">
                        <c:v>10.105048</c:v>
                      </c:pt>
                      <c:pt idx="3">
                        <c:v>12.220262999999999</c:v>
                      </c:pt>
                      <c:pt idx="4">
                        <c:v>14.908906999999999</c:v>
                      </c:pt>
                      <c:pt idx="5">
                        <c:v>17.741758000000001</c:v>
                      </c:pt>
                      <c:pt idx="6">
                        <c:v>20.580715000000001</c:v>
                      </c:pt>
                      <c:pt idx="7">
                        <c:v>22.638566999999998</c:v>
                      </c:pt>
                      <c:pt idx="8">
                        <c:v>23.769950999999999</c:v>
                      </c:pt>
                      <c:pt idx="9">
                        <c:v>24.476092999999999</c:v>
                      </c:pt>
                      <c:pt idx="10">
                        <c:v>25.852461000000002</c:v>
                      </c:pt>
                      <c:pt idx="11">
                        <c:v>26.966351</c:v>
                      </c:pt>
                      <c:pt idx="12">
                        <c:v>28.198830000000001</c:v>
                      </c:pt>
                      <c:pt idx="13">
                        <c:v>29.104786000000001</c:v>
                      </c:pt>
                      <c:pt idx="14">
                        <c:v>30.401669999999999</c:v>
                      </c:pt>
                      <c:pt idx="15">
                        <c:v>31.584852000000001</c:v>
                      </c:pt>
                      <c:pt idx="16">
                        <c:v>32.173470000000002</c:v>
                      </c:pt>
                      <c:pt idx="17">
                        <c:v>32.910774000000004</c:v>
                      </c:pt>
                      <c:pt idx="18">
                        <c:v>33.575187999999997</c:v>
                      </c:pt>
                      <c:pt idx="19">
                        <c:v>34.147621000000001</c:v>
                      </c:pt>
                      <c:pt idx="20">
                        <c:v>34.662502000000003</c:v>
                      </c:pt>
                      <c:pt idx="21">
                        <c:v>35.671920999999998</c:v>
                      </c:pt>
                      <c:pt idx="22">
                        <c:v>36.214046000000003</c:v>
                      </c:pt>
                      <c:pt idx="23">
                        <c:v>36.758555999999999</c:v>
                      </c:pt>
                      <c:pt idx="24">
                        <c:v>37.437778000000002</c:v>
                      </c:pt>
                      <c:pt idx="25">
                        <c:v>37.870936999999998</c:v>
                      </c:pt>
                      <c:pt idx="26">
                        <c:v>38.422840000000001</c:v>
                      </c:pt>
                      <c:pt idx="27">
                        <c:v>39.050938000000002</c:v>
                      </c:pt>
                      <c:pt idx="28">
                        <c:v>39.568461999999997</c:v>
                      </c:pt>
                      <c:pt idx="29">
                        <c:v>40.261718999999999</c:v>
                      </c:pt>
                      <c:pt idx="30">
                        <c:v>40.783172999999998</c:v>
                      </c:pt>
                      <c:pt idx="31">
                        <c:v>41.472729000000001</c:v>
                      </c:pt>
                      <c:pt idx="32">
                        <c:v>42.168483999999999</c:v>
                      </c:pt>
                      <c:pt idx="33">
                        <c:v>42.715336000000001</c:v>
                      </c:pt>
                      <c:pt idx="34">
                        <c:v>42.968837999999998</c:v>
                      </c:pt>
                      <c:pt idx="35">
                        <c:v>43.426124999999999</c:v>
                      </c:pt>
                    </c:numCache>
                  </c:numRef>
                </c:val>
                <c:smooth val="0"/>
              </c15:ser>
            </c15:filteredLineSeries>
            <c15:filteredLineSeries>
              <c15:ser>
                <c:idx val="13"/>
                <c:order val="3"/>
                <c:tx>
                  <c:strRef>
                    <c:extLst xmlns:c15="http://schemas.microsoft.com/office/drawing/2012/chart">
                      <c:ext xmlns:c15="http://schemas.microsoft.com/office/drawing/2012/chart" uri="{02D57815-91ED-43cb-92C2-25804820EDAC}">
                        <c15:formulaRef>
                          <c15:sqref>Sheet1!$O$1</c15:sqref>
                        </c15:formulaRef>
                      </c:ext>
                    </c:extLst>
                    <c:strCache>
                      <c:ptCount val="1"/>
                      <c:pt idx="0">
                        <c:v>Commercial - High Price</c:v>
                      </c:pt>
                    </c:strCache>
                  </c:strRef>
                </c:tx>
                <c:spPr>
                  <a:ln w="28575" cap="rnd">
                    <a:solidFill>
                      <a:srgbClr val="A33340">
                        <a:lumMod val="75000"/>
                      </a:srgbClr>
                    </a:solidFill>
                    <a:round/>
                  </a:ln>
                  <a:effectLst/>
                </c:spPr>
                <c:marker>
                  <c:symbol val="none"/>
                </c:marker>
                <c:cat>
                  <c:numRef>
                    <c:extLst xmlns:c15="http://schemas.microsoft.com/office/drawing/2012/chart">
                      <c:ext xmlns:c15="http://schemas.microsoft.com/office/drawing/2012/chart" uri="{02D57815-91ED-43cb-92C2-25804820EDAC}">
                        <c15:formulaRef>
                          <c15:sqref>Sheet1!$A$2:$A$37</c15:sqref>
                        </c15:formulaRef>
                      </c:ext>
                    </c:extLst>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extLst xmlns:c15="http://schemas.microsoft.com/office/drawing/2012/chart">
                      <c:ext xmlns:c15="http://schemas.microsoft.com/office/drawing/2012/chart" uri="{02D57815-91ED-43cb-92C2-25804820EDAC}">
                        <c15:formulaRef>
                          <c15:sqref>Sheet1!$O$2:$O$37</c15:sqref>
                        </c15:formulaRef>
                      </c:ext>
                    </c:extLst>
                    <c:numCache>
                      <c:formatCode>General</c:formatCode>
                      <c:ptCount val="36"/>
                      <c:pt idx="0">
                        <c:v>6.1468470000000002</c:v>
                      </c:pt>
                      <c:pt idx="1">
                        <c:v>7.8516839999999997</c:v>
                      </c:pt>
                      <c:pt idx="2">
                        <c:v>10.105048</c:v>
                      </c:pt>
                      <c:pt idx="3">
                        <c:v>12.220262999999999</c:v>
                      </c:pt>
                      <c:pt idx="4">
                        <c:v>14.908906999999999</c:v>
                      </c:pt>
                      <c:pt idx="5">
                        <c:v>17.741758000000001</c:v>
                      </c:pt>
                      <c:pt idx="6">
                        <c:v>20.580715000000001</c:v>
                      </c:pt>
                      <c:pt idx="7">
                        <c:v>22.638566999999998</c:v>
                      </c:pt>
                      <c:pt idx="8">
                        <c:v>23.769950999999999</c:v>
                      </c:pt>
                      <c:pt idx="9">
                        <c:v>24.366475999999999</c:v>
                      </c:pt>
                      <c:pt idx="10">
                        <c:v>25.465933</c:v>
                      </c:pt>
                      <c:pt idx="11">
                        <c:v>26.542252999999999</c:v>
                      </c:pt>
                      <c:pt idx="12">
                        <c:v>27.403922999999999</c:v>
                      </c:pt>
                      <c:pt idx="13">
                        <c:v>28.066645000000001</c:v>
                      </c:pt>
                      <c:pt idx="14">
                        <c:v>28.891477999999999</c:v>
                      </c:pt>
                      <c:pt idx="15">
                        <c:v>29.891393999999998</c:v>
                      </c:pt>
                      <c:pt idx="16">
                        <c:v>30.600822000000001</c:v>
                      </c:pt>
                      <c:pt idx="17">
                        <c:v>30.988098000000001</c:v>
                      </c:pt>
                      <c:pt idx="18">
                        <c:v>31.616855999999999</c:v>
                      </c:pt>
                      <c:pt idx="19">
                        <c:v>32.076794</c:v>
                      </c:pt>
                      <c:pt idx="20">
                        <c:v>32.415149999999997</c:v>
                      </c:pt>
                      <c:pt idx="21">
                        <c:v>33.096767</c:v>
                      </c:pt>
                      <c:pt idx="22">
                        <c:v>33.376888000000001</c:v>
                      </c:pt>
                      <c:pt idx="23">
                        <c:v>33.822505999999997</c:v>
                      </c:pt>
                      <c:pt idx="24">
                        <c:v>34.540084999999998</c:v>
                      </c:pt>
                      <c:pt idx="25">
                        <c:v>35.124760000000002</c:v>
                      </c:pt>
                      <c:pt idx="26">
                        <c:v>35.734276000000001</c:v>
                      </c:pt>
                      <c:pt idx="27">
                        <c:v>36.427531999999999</c:v>
                      </c:pt>
                      <c:pt idx="28">
                        <c:v>36.908878000000001</c:v>
                      </c:pt>
                      <c:pt idx="29">
                        <c:v>37.628250000000001</c:v>
                      </c:pt>
                      <c:pt idx="30">
                        <c:v>38.338752999999997</c:v>
                      </c:pt>
                      <c:pt idx="31">
                        <c:v>39.224761999999998</c:v>
                      </c:pt>
                      <c:pt idx="32">
                        <c:v>39.885399</c:v>
                      </c:pt>
                      <c:pt idx="33">
                        <c:v>40.658867000000001</c:v>
                      </c:pt>
                      <c:pt idx="34">
                        <c:v>41.055945999999999</c:v>
                      </c:pt>
                      <c:pt idx="35">
                        <c:v>41.984344</c:v>
                      </c:pt>
                    </c:numCache>
                  </c:numRef>
                </c:val>
                <c:smooth val="0"/>
              </c15:ser>
            </c15:filteredLineSeries>
          </c:ext>
        </c:extLst>
      </c:lineChart>
      <c:catAx>
        <c:axId val="331621232"/>
        <c:scaling>
          <c:orientation val="minMax"/>
        </c:scaling>
        <c:delete val="0"/>
        <c:axPos val="b"/>
        <c:numFmt formatCode="General" sourceLinked="1"/>
        <c:majorTickMark val="out"/>
        <c:minorTickMark val="none"/>
        <c:tickLblPos val="nextTo"/>
        <c:spPr>
          <a:noFill/>
          <a:ln w="9525" cap="flat" cmpd="sng" algn="ctr">
            <a:solidFill>
              <a:srgbClr val="000000"/>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crossAx val="421624592"/>
        <c:crosses val="autoZero"/>
        <c:auto val="1"/>
        <c:lblAlgn val="ctr"/>
        <c:lblOffset val="100"/>
        <c:tickLblSkip val="10"/>
        <c:tickMarkSkip val="10"/>
        <c:noMultiLvlLbl val="0"/>
      </c:catAx>
      <c:valAx>
        <c:axId val="421624592"/>
        <c:scaling>
          <c:orientation val="minMax"/>
          <c:max val="150"/>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low"/>
        <c:spPr>
          <a:noFill/>
          <a:ln w="22225">
            <a:solidFill>
              <a:srgbClr val="FFFFFF">
                <a:lumMod val="65000"/>
              </a:srgbClr>
            </a:solidFill>
            <a:prstDash val="lgDash"/>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crossAx val="331621232"/>
        <c:crossesAt val="5"/>
        <c:crossBetween val="between"/>
        <c:majorUnit val="30"/>
      </c:valAx>
      <c:spPr>
        <a:noFill/>
        <a:ln>
          <a:noFill/>
        </a:ln>
        <a:effectLst/>
      </c:spPr>
    </c:plotArea>
    <c:plotVisOnly val="1"/>
    <c:dispBlanksAs val="zero"/>
    <c:showDLblsOverMax val="0"/>
  </c:chart>
  <c:spPr>
    <a:solidFill>
      <a:schemeClr val="bg1"/>
    </a:solidFill>
    <a:ln w="9525" cap="flat" cmpd="sng" algn="ctr">
      <a:noFill/>
      <a:round/>
    </a:ln>
    <a:effectLst/>
  </c:spPr>
  <c:txPr>
    <a:bodyPr/>
    <a:lstStyle/>
    <a:p>
      <a:pPr>
        <a:defRPr sz="1400">
          <a:solidFill>
            <a:sysClr val="windowText" lastClr="000000"/>
          </a:solidFill>
        </a:defRPr>
      </a:pPr>
      <a:endParaRPr lang="en-US"/>
    </a:p>
  </c:txPr>
  <c:externalData r:id="rId4">
    <c:autoUpdate val="0"/>
  </c:externalData>
  <c:userShapes r:id="rId5"/>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5097790195580387E-2"/>
          <c:y val="5.4084790022178239E-2"/>
          <c:w val="0.84809512162098111"/>
          <c:h val="0.85526117059754048"/>
        </c:manualLayout>
      </c:layout>
      <c:lineChart>
        <c:grouping val="standard"/>
        <c:varyColors val="0"/>
        <c:ser>
          <c:idx val="4"/>
          <c:order val="4"/>
          <c:tx>
            <c:strRef>
              <c:f>Sheet1!$G$1</c:f>
              <c:strCache>
                <c:ptCount val="1"/>
                <c:pt idx="0">
                  <c:v>Residential - Low Oil and Gas Supply</c:v>
                </c:pt>
              </c:strCache>
            </c:strRef>
          </c:tx>
          <c:spPr>
            <a:ln w="28575" cap="rnd">
              <a:solidFill>
                <a:srgbClr val="BD732A">
                  <a:lumMod val="40000"/>
                  <a:lumOff val="60000"/>
                </a:srgbClr>
              </a:solidFill>
              <a:round/>
            </a:ln>
            <a:effectLst/>
          </c:spPr>
          <c:marker>
            <c:symbol val="none"/>
          </c:marker>
          <c:cat>
            <c:numRef>
              <c:f>Sheet1!$A$2:$A$37</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Sheet1!$G$2:$G$37</c:f>
              <c:numCache>
                <c:formatCode>General</c:formatCode>
                <c:ptCount val="36"/>
                <c:pt idx="0">
                  <c:v>5.6641779999999997</c:v>
                </c:pt>
                <c:pt idx="1">
                  <c:v>8.3024319999999996</c:v>
                </c:pt>
                <c:pt idx="2">
                  <c:v>10.541221999999999</c:v>
                </c:pt>
                <c:pt idx="3">
                  <c:v>12.951378999999999</c:v>
                </c:pt>
                <c:pt idx="4">
                  <c:v>15.371159</c:v>
                </c:pt>
                <c:pt idx="5">
                  <c:v>17.790621000000002</c:v>
                </c:pt>
                <c:pt idx="6">
                  <c:v>20.176007999999999</c:v>
                </c:pt>
                <c:pt idx="7">
                  <c:v>22.498170999999999</c:v>
                </c:pt>
                <c:pt idx="8">
                  <c:v>24.824121000000002</c:v>
                </c:pt>
                <c:pt idx="9">
                  <c:v>27.157945999999999</c:v>
                </c:pt>
                <c:pt idx="10">
                  <c:v>29.507137</c:v>
                </c:pt>
                <c:pt idx="11">
                  <c:v>31.882003999999998</c:v>
                </c:pt>
                <c:pt idx="12">
                  <c:v>34.278464999999997</c:v>
                </c:pt>
                <c:pt idx="13">
                  <c:v>36.699725999999998</c:v>
                </c:pt>
                <c:pt idx="14">
                  <c:v>39.15202</c:v>
                </c:pt>
                <c:pt idx="15">
                  <c:v>41.644592000000003</c:v>
                </c:pt>
                <c:pt idx="16">
                  <c:v>44.168900000000001</c:v>
                </c:pt>
                <c:pt idx="17">
                  <c:v>46.728389999999997</c:v>
                </c:pt>
                <c:pt idx="18">
                  <c:v>49.317394</c:v>
                </c:pt>
                <c:pt idx="19">
                  <c:v>51.936790000000002</c:v>
                </c:pt>
                <c:pt idx="20">
                  <c:v>54.586311000000002</c:v>
                </c:pt>
                <c:pt idx="21">
                  <c:v>57.257828000000003</c:v>
                </c:pt>
                <c:pt idx="22">
                  <c:v>59.963149999999999</c:v>
                </c:pt>
                <c:pt idx="23">
                  <c:v>62.702427</c:v>
                </c:pt>
                <c:pt idx="24">
                  <c:v>65.464172000000005</c:v>
                </c:pt>
                <c:pt idx="25">
                  <c:v>68.266662999999994</c:v>
                </c:pt>
                <c:pt idx="26">
                  <c:v>71.096335999999994</c:v>
                </c:pt>
                <c:pt idx="27">
                  <c:v>73.951035000000005</c:v>
                </c:pt>
                <c:pt idx="28">
                  <c:v>76.829521</c:v>
                </c:pt>
                <c:pt idx="29">
                  <c:v>79.732123999999999</c:v>
                </c:pt>
                <c:pt idx="30">
                  <c:v>82.667389</c:v>
                </c:pt>
                <c:pt idx="31">
                  <c:v>85.626816000000005</c:v>
                </c:pt>
                <c:pt idx="32">
                  <c:v>88.611687000000003</c:v>
                </c:pt>
                <c:pt idx="33">
                  <c:v>91.623099999999994</c:v>
                </c:pt>
                <c:pt idx="34">
                  <c:v>94.651465999999999</c:v>
                </c:pt>
                <c:pt idx="35">
                  <c:v>97.680130000000005</c:v>
                </c:pt>
              </c:numCache>
            </c:numRef>
          </c:val>
          <c:smooth val="0"/>
        </c:ser>
        <c:ser>
          <c:idx val="5"/>
          <c:order val="5"/>
          <c:tx>
            <c:strRef>
              <c:f>Sheet1!$H$1</c:f>
              <c:strCache>
                <c:ptCount val="1"/>
                <c:pt idx="0">
                  <c:v>Residential - High Oil and Gas Supply</c:v>
                </c:pt>
              </c:strCache>
            </c:strRef>
          </c:tx>
          <c:spPr>
            <a:ln w="28575" cap="rnd">
              <a:solidFill>
                <a:srgbClr val="BD732A">
                  <a:lumMod val="75000"/>
                </a:srgbClr>
              </a:solidFill>
              <a:round/>
            </a:ln>
            <a:effectLst/>
          </c:spPr>
          <c:marker>
            <c:symbol val="none"/>
          </c:marker>
          <c:cat>
            <c:numRef>
              <c:f>Sheet1!$A$2:$A$37</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Sheet1!$H$2:$H$37</c:f>
              <c:numCache>
                <c:formatCode>General</c:formatCode>
                <c:ptCount val="36"/>
                <c:pt idx="0">
                  <c:v>5.6641779999999997</c:v>
                </c:pt>
                <c:pt idx="1">
                  <c:v>8.3024319999999996</c:v>
                </c:pt>
                <c:pt idx="2">
                  <c:v>10.541221999999999</c:v>
                </c:pt>
                <c:pt idx="3">
                  <c:v>12.951378999999999</c:v>
                </c:pt>
                <c:pt idx="4">
                  <c:v>15.371161000000001</c:v>
                </c:pt>
                <c:pt idx="5">
                  <c:v>17.789639999999999</c:v>
                </c:pt>
                <c:pt idx="6">
                  <c:v>20.17041</c:v>
                </c:pt>
                <c:pt idx="7">
                  <c:v>22.487873</c:v>
                </c:pt>
                <c:pt idx="8">
                  <c:v>24.807751</c:v>
                </c:pt>
                <c:pt idx="9">
                  <c:v>27.134651000000002</c:v>
                </c:pt>
                <c:pt idx="10">
                  <c:v>29.474481999999998</c:v>
                </c:pt>
                <c:pt idx="11">
                  <c:v>31.834164000000001</c:v>
                </c:pt>
                <c:pt idx="12">
                  <c:v>34.211047999999998</c:v>
                </c:pt>
                <c:pt idx="13">
                  <c:v>36.607585999999998</c:v>
                </c:pt>
                <c:pt idx="14">
                  <c:v>39.025776</c:v>
                </c:pt>
                <c:pt idx="15">
                  <c:v>41.476109000000001</c:v>
                </c:pt>
                <c:pt idx="16">
                  <c:v>43.950062000000003</c:v>
                </c:pt>
                <c:pt idx="17">
                  <c:v>46.440781000000001</c:v>
                </c:pt>
                <c:pt idx="18">
                  <c:v>48.954459999999997</c:v>
                </c:pt>
                <c:pt idx="19">
                  <c:v>51.493220999999998</c:v>
                </c:pt>
                <c:pt idx="20">
                  <c:v>54.054561999999997</c:v>
                </c:pt>
                <c:pt idx="21">
                  <c:v>56.630737000000003</c:v>
                </c:pt>
                <c:pt idx="22">
                  <c:v>59.230415000000001</c:v>
                </c:pt>
                <c:pt idx="23">
                  <c:v>61.857146999999998</c:v>
                </c:pt>
                <c:pt idx="24">
                  <c:v>64.506493000000006</c:v>
                </c:pt>
                <c:pt idx="25">
                  <c:v>67.18486</c:v>
                </c:pt>
                <c:pt idx="26">
                  <c:v>69.889435000000006</c:v>
                </c:pt>
                <c:pt idx="27">
                  <c:v>72.624106999999995</c:v>
                </c:pt>
                <c:pt idx="28">
                  <c:v>75.388000000000005</c:v>
                </c:pt>
                <c:pt idx="29">
                  <c:v>78.182464999999993</c:v>
                </c:pt>
                <c:pt idx="30">
                  <c:v>81.018012999999996</c:v>
                </c:pt>
                <c:pt idx="31">
                  <c:v>83.882796999999997</c:v>
                </c:pt>
                <c:pt idx="32">
                  <c:v>86.783225999999999</c:v>
                </c:pt>
                <c:pt idx="33">
                  <c:v>89.715446</c:v>
                </c:pt>
                <c:pt idx="34">
                  <c:v>92.671065999999996</c:v>
                </c:pt>
                <c:pt idx="35">
                  <c:v>95.641777000000005</c:v>
                </c:pt>
              </c:numCache>
            </c:numRef>
          </c:val>
          <c:smooth val="0"/>
        </c:ser>
        <c:ser>
          <c:idx val="8"/>
          <c:order val="6"/>
          <c:tx>
            <c:strRef>
              <c:f>Sheet1!$I$1</c:f>
              <c:strCache>
                <c:ptCount val="1"/>
                <c:pt idx="0">
                  <c:v>Residential - Low Renewables Cost</c:v>
                </c:pt>
              </c:strCache>
            </c:strRef>
          </c:tx>
          <c:spPr>
            <a:ln w="28575" cap="rnd">
              <a:solidFill>
                <a:srgbClr val="5D9732">
                  <a:lumMod val="40000"/>
                  <a:lumOff val="60000"/>
                </a:srgbClr>
              </a:solidFill>
              <a:round/>
            </a:ln>
            <a:effectLst/>
          </c:spPr>
          <c:marker>
            <c:symbol val="none"/>
          </c:marker>
          <c:cat>
            <c:numRef>
              <c:f>Sheet1!$A$2:$A$37</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Sheet1!$I$2:$I$37</c:f>
              <c:numCache>
                <c:formatCode>General</c:formatCode>
                <c:ptCount val="36"/>
                <c:pt idx="0">
                  <c:v>5.6641779999999997</c:v>
                </c:pt>
                <c:pt idx="1">
                  <c:v>8.3024319999999996</c:v>
                </c:pt>
                <c:pt idx="2">
                  <c:v>10.541221999999999</c:v>
                </c:pt>
                <c:pt idx="3">
                  <c:v>12.951378999999999</c:v>
                </c:pt>
                <c:pt idx="4">
                  <c:v>15.371119</c:v>
                </c:pt>
                <c:pt idx="5">
                  <c:v>17.796167000000001</c:v>
                </c:pt>
                <c:pt idx="6">
                  <c:v>20.189623000000001</c:v>
                </c:pt>
                <c:pt idx="7">
                  <c:v>22.517340000000001</c:v>
                </c:pt>
                <c:pt idx="8">
                  <c:v>24.852671000000001</c:v>
                </c:pt>
                <c:pt idx="9">
                  <c:v>27.200749999999999</c:v>
                </c:pt>
                <c:pt idx="10">
                  <c:v>29.572452999999999</c:v>
                </c:pt>
                <c:pt idx="11">
                  <c:v>31.980877</c:v>
                </c:pt>
                <c:pt idx="12">
                  <c:v>34.425792999999999</c:v>
                </c:pt>
                <c:pt idx="13">
                  <c:v>36.915443000000003</c:v>
                </c:pt>
                <c:pt idx="14">
                  <c:v>39.457264000000002</c:v>
                </c:pt>
                <c:pt idx="15">
                  <c:v>42.075329000000004</c:v>
                </c:pt>
                <c:pt idx="16">
                  <c:v>44.761276000000002</c:v>
                </c:pt>
                <c:pt idx="17">
                  <c:v>47.506748000000002</c:v>
                </c:pt>
                <c:pt idx="18">
                  <c:v>50.321311999999999</c:v>
                </c:pt>
                <c:pt idx="19">
                  <c:v>53.208218000000002</c:v>
                </c:pt>
                <c:pt idx="20">
                  <c:v>56.160553</c:v>
                </c:pt>
                <c:pt idx="21">
                  <c:v>59.181469</c:v>
                </c:pt>
                <c:pt idx="22">
                  <c:v>62.300179</c:v>
                </c:pt>
                <c:pt idx="23">
                  <c:v>65.518196000000003</c:v>
                </c:pt>
                <c:pt idx="24">
                  <c:v>68.833404999999999</c:v>
                </c:pt>
                <c:pt idx="25">
                  <c:v>72.276161000000002</c:v>
                </c:pt>
                <c:pt idx="26">
                  <c:v>75.832595999999995</c:v>
                </c:pt>
                <c:pt idx="27">
                  <c:v>79.514137000000005</c:v>
                </c:pt>
                <c:pt idx="28">
                  <c:v>83.331069999999997</c:v>
                </c:pt>
                <c:pt idx="29">
                  <c:v>87.302154999999999</c:v>
                </c:pt>
                <c:pt idx="30">
                  <c:v>91.453689999999995</c:v>
                </c:pt>
                <c:pt idx="31">
                  <c:v>95.794578999999999</c:v>
                </c:pt>
                <c:pt idx="32">
                  <c:v>100.349205</c:v>
                </c:pt>
                <c:pt idx="33">
                  <c:v>105.119186</c:v>
                </c:pt>
                <c:pt idx="34">
                  <c:v>110.10202</c:v>
                </c:pt>
                <c:pt idx="35">
                  <c:v>115.32225800000001</c:v>
                </c:pt>
              </c:numCache>
            </c:numRef>
          </c:val>
          <c:smooth val="0"/>
        </c:ser>
        <c:ser>
          <c:idx val="9"/>
          <c:order val="7"/>
          <c:tx>
            <c:strRef>
              <c:f>Sheet1!$J$1</c:f>
              <c:strCache>
                <c:ptCount val="1"/>
                <c:pt idx="0">
                  <c:v>Residential - High Renewables Cost</c:v>
                </c:pt>
              </c:strCache>
            </c:strRef>
          </c:tx>
          <c:spPr>
            <a:ln w="28575" cap="rnd">
              <a:solidFill>
                <a:srgbClr val="5D9732">
                  <a:lumMod val="75000"/>
                </a:srgbClr>
              </a:solidFill>
              <a:round/>
            </a:ln>
            <a:effectLst/>
          </c:spPr>
          <c:marker>
            <c:symbol val="none"/>
          </c:marker>
          <c:cat>
            <c:numRef>
              <c:f>Sheet1!$A$2:$A$37</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Sheet1!$J$2:$J$37</c:f>
              <c:numCache>
                <c:formatCode>General</c:formatCode>
                <c:ptCount val="36"/>
                <c:pt idx="0">
                  <c:v>5.6641779999999997</c:v>
                </c:pt>
                <c:pt idx="1">
                  <c:v>8.3024319999999996</c:v>
                </c:pt>
                <c:pt idx="2">
                  <c:v>10.541221999999999</c:v>
                </c:pt>
                <c:pt idx="3">
                  <c:v>12.951378999999999</c:v>
                </c:pt>
                <c:pt idx="4">
                  <c:v>15.371211000000001</c:v>
                </c:pt>
                <c:pt idx="5">
                  <c:v>17.768908</c:v>
                </c:pt>
                <c:pt idx="6">
                  <c:v>20.126804</c:v>
                </c:pt>
                <c:pt idx="7">
                  <c:v>22.43346</c:v>
                </c:pt>
                <c:pt idx="8">
                  <c:v>24.739332000000001</c:v>
                </c:pt>
                <c:pt idx="9">
                  <c:v>27.046173</c:v>
                </c:pt>
                <c:pt idx="10">
                  <c:v>29.356407000000001</c:v>
                </c:pt>
                <c:pt idx="11">
                  <c:v>31.671972</c:v>
                </c:pt>
                <c:pt idx="12">
                  <c:v>33.990451999999998</c:v>
                </c:pt>
                <c:pt idx="13">
                  <c:v>36.312156999999999</c:v>
                </c:pt>
                <c:pt idx="14">
                  <c:v>38.636501000000003</c:v>
                </c:pt>
                <c:pt idx="15">
                  <c:v>40.965671999999998</c:v>
                </c:pt>
                <c:pt idx="16">
                  <c:v>43.300243000000002</c:v>
                </c:pt>
                <c:pt idx="17">
                  <c:v>45.637829000000004</c:v>
                </c:pt>
                <c:pt idx="18">
                  <c:v>47.979453999999997</c:v>
                </c:pt>
                <c:pt idx="19">
                  <c:v>50.325142</c:v>
                </c:pt>
                <c:pt idx="20">
                  <c:v>52.674312999999998</c:v>
                </c:pt>
                <c:pt idx="21">
                  <c:v>55.024616000000002</c:v>
                </c:pt>
                <c:pt idx="22">
                  <c:v>57.376750999999999</c:v>
                </c:pt>
                <c:pt idx="23">
                  <c:v>59.731456999999999</c:v>
                </c:pt>
                <c:pt idx="24">
                  <c:v>62.088287000000001</c:v>
                </c:pt>
                <c:pt idx="25">
                  <c:v>64.449623000000003</c:v>
                </c:pt>
                <c:pt idx="26">
                  <c:v>66.815475000000006</c:v>
                </c:pt>
                <c:pt idx="27">
                  <c:v>69.185462999999999</c:v>
                </c:pt>
                <c:pt idx="28">
                  <c:v>71.559928999999997</c:v>
                </c:pt>
                <c:pt idx="29">
                  <c:v>73.941032000000007</c:v>
                </c:pt>
                <c:pt idx="30">
                  <c:v>76.329926</c:v>
                </c:pt>
                <c:pt idx="31">
                  <c:v>78.723640000000003</c:v>
                </c:pt>
                <c:pt idx="32">
                  <c:v>81.123717999999997</c:v>
                </c:pt>
                <c:pt idx="33">
                  <c:v>83.532104000000004</c:v>
                </c:pt>
                <c:pt idx="34">
                  <c:v>85.946938000000003</c:v>
                </c:pt>
                <c:pt idx="35">
                  <c:v>88.366585000000001</c:v>
                </c:pt>
              </c:numCache>
            </c:numRef>
          </c:val>
          <c:smooth val="0"/>
        </c:ser>
        <c:ser>
          <c:idx val="6"/>
          <c:order val="8"/>
          <c:tx>
            <c:strRef>
              <c:f>Sheet1!$B$1</c:f>
              <c:strCache>
                <c:ptCount val="1"/>
                <c:pt idx="0">
                  <c:v>Residential - Reference</c:v>
                </c:pt>
              </c:strCache>
            </c:strRef>
          </c:tx>
          <c:spPr>
            <a:ln w="28575" cap="rnd">
              <a:solidFill>
                <a:srgbClr val="000000"/>
              </a:solidFill>
              <a:round/>
            </a:ln>
            <a:effectLst/>
          </c:spPr>
          <c:marker>
            <c:symbol val="none"/>
          </c:marker>
          <c:cat>
            <c:numRef>
              <c:f>Sheet1!$A$2:$A$37</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Sheet1!$B$2:$B$37</c:f>
              <c:numCache>
                <c:formatCode>General</c:formatCode>
                <c:ptCount val="36"/>
                <c:pt idx="0">
                  <c:v>5.6641779999999997</c:v>
                </c:pt>
                <c:pt idx="1">
                  <c:v>8.3024319999999996</c:v>
                </c:pt>
                <c:pt idx="2">
                  <c:v>10.541221999999999</c:v>
                </c:pt>
                <c:pt idx="3">
                  <c:v>12.951378999999999</c:v>
                </c:pt>
                <c:pt idx="4">
                  <c:v>15.371174999999999</c:v>
                </c:pt>
                <c:pt idx="5">
                  <c:v>17.789476000000001</c:v>
                </c:pt>
                <c:pt idx="6">
                  <c:v>20.174282000000002</c:v>
                </c:pt>
                <c:pt idx="7">
                  <c:v>22.494509000000001</c:v>
                </c:pt>
                <c:pt idx="8">
                  <c:v>24.817796999999999</c:v>
                </c:pt>
                <c:pt idx="9">
                  <c:v>27.148112999999999</c:v>
                </c:pt>
                <c:pt idx="10">
                  <c:v>29.491848000000001</c:v>
                </c:pt>
                <c:pt idx="11">
                  <c:v>31.857081999999998</c:v>
                </c:pt>
                <c:pt idx="12">
                  <c:v>34.242167999999999</c:v>
                </c:pt>
                <c:pt idx="13">
                  <c:v>36.649825999999997</c:v>
                </c:pt>
                <c:pt idx="14">
                  <c:v>39.084167000000001</c:v>
                </c:pt>
                <c:pt idx="15">
                  <c:v>41.555790000000002</c:v>
                </c:pt>
                <c:pt idx="16">
                  <c:v>44.056389000000003</c:v>
                </c:pt>
                <c:pt idx="17">
                  <c:v>46.576397</c:v>
                </c:pt>
                <c:pt idx="18">
                  <c:v>49.118954000000002</c:v>
                </c:pt>
                <c:pt idx="19">
                  <c:v>51.687271000000003</c:v>
                </c:pt>
                <c:pt idx="20">
                  <c:v>54.275100999999999</c:v>
                </c:pt>
                <c:pt idx="21">
                  <c:v>56.878039999999999</c:v>
                </c:pt>
                <c:pt idx="22">
                  <c:v>59.506382000000002</c:v>
                </c:pt>
                <c:pt idx="23">
                  <c:v>62.160277999999998</c:v>
                </c:pt>
                <c:pt idx="24">
                  <c:v>64.835609000000005</c:v>
                </c:pt>
                <c:pt idx="25">
                  <c:v>67.541222000000005</c:v>
                </c:pt>
                <c:pt idx="26">
                  <c:v>70.264602999999994</c:v>
                </c:pt>
                <c:pt idx="27">
                  <c:v>73.011825999999999</c:v>
                </c:pt>
                <c:pt idx="28">
                  <c:v>75.781441000000001</c:v>
                </c:pt>
                <c:pt idx="29">
                  <c:v>78.573357000000001</c:v>
                </c:pt>
                <c:pt idx="30">
                  <c:v>81.397155999999995</c:v>
                </c:pt>
                <c:pt idx="31">
                  <c:v>84.254279999999994</c:v>
                </c:pt>
                <c:pt idx="32">
                  <c:v>87.146216999999993</c:v>
                </c:pt>
                <c:pt idx="33">
                  <c:v>90.068077000000002</c:v>
                </c:pt>
                <c:pt idx="34">
                  <c:v>93.025383000000005</c:v>
                </c:pt>
                <c:pt idx="35">
                  <c:v>96.012932000000006</c:v>
                </c:pt>
              </c:numCache>
            </c:numRef>
          </c:val>
          <c:smooth val="0"/>
        </c:ser>
        <c:dLbls>
          <c:showLegendKey val="0"/>
          <c:showVal val="0"/>
          <c:showCatName val="0"/>
          <c:showSerName val="0"/>
          <c:showPercent val="0"/>
          <c:showBubbleSize val="0"/>
        </c:dLbls>
        <c:smooth val="0"/>
        <c:axId val="421613712"/>
        <c:axId val="421624048"/>
        <c:extLst>
          <c:ext xmlns:c15="http://schemas.microsoft.com/office/drawing/2012/chart" uri="{02D57815-91ED-43cb-92C2-25804820EDAC}">
            <c15:filteredLineSeries>
              <c15:ser>
                <c:idx val="0"/>
                <c:order val="0"/>
                <c:tx>
                  <c:strRef>
                    <c:extLst>
                      <c:ext uri="{02D57815-91ED-43cb-92C2-25804820EDAC}">
                        <c15:formulaRef>
                          <c15:sqref>Sheet1!$C$1</c15:sqref>
                        </c15:formulaRef>
                      </c:ext>
                    </c:extLst>
                    <c:strCache>
                      <c:ptCount val="1"/>
                      <c:pt idx="0">
                        <c:v>Residential - Low Macro</c:v>
                      </c:pt>
                    </c:strCache>
                  </c:strRef>
                </c:tx>
                <c:spPr>
                  <a:ln w="28575" cap="rnd">
                    <a:solidFill>
                      <a:srgbClr val="0096D7">
                        <a:lumMod val="40000"/>
                        <a:lumOff val="60000"/>
                      </a:srgbClr>
                    </a:solidFill>
                    <a:round/>
                  </a:ln>
                  <a:effectLst/>
                </c:spPr>
                <c:marker>
                  <c:symbol val="none"/>
                </c:marker>
                <c:cat>
                  <c:numRef>
                    <c:extLst>
                      <c:ext uri="{02D57815-91ED-43cb-92C2-25804820EDAC}">
                        <c15:formulaRef>
                          <c15:sqref>Sheet1!$A$2:$A$37</c15:sqref>
                        </c15:formulaRef>
                      </c:ext>
                    </c:extLst>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extLst>
                      <c:ext uri="{02D57815-91ED-43cb-92C2-25804820EDAC}">
                        <c15:formulaRef>
                          <c15:sqref>Sheet1!$C$2:$C$37</c15:sqref>
                        </c15:formulaRef>
                      </c:ext>
                    </c:extLst>
                    <c:numCache>
                      <c:formatCode>General</c:formatCode>
                      <c:ptCount val="36"/>
                      <c:pt idx="0">
                        <c:v>5.6641779999999997</c:v>
                      </c:pt>
                      <c:pt idx="1">
                        <c:v>8.3024319999999996</c:v>
                      </c:pt>
                      <c:pt idx="2">
                        <c:v>10.541221999999999</c:v>
                      </c:pt>
                      <c:pt idx="3">
                        <c:v>12.951378999999999</c:v>
                      </c:pt>
                      <c:pt idx="4">
                        <c:v>15.371231999999999</c:v>
                      </c:pt>
                      <c:pt idx="5">
                        <c:v>17.785374000000001</c:v>
                      </c:pt>
                      <c:pt idx="6">
                        <c:v>20.162437000000001</c:v>
                      </c:pt>
                      <c:pt idx="7">
                        <c:v>22.474153999999999</c:v>
                      </c:pt>
                      <c:pt idx="8">
                        <c:v>24.785285999999999</c:v>
                      </c:pt>
                      <c:pt idx="9">
                        <c:v>27.095929999999999</c:v>
                      </c:pt>
                      <c:pt idx="10">
                        <c:v>29.412077</c:v>
                      </c:pt>
                      <c:pt idx="11">
                        <c:v>31.733015000000002</c:v>
                      </c:pt>
                      <c:pt idx="12">
                        <c:v>34.061211</c:v>
                      </c:pt>
                      <c:pt idx="13">
                        <c:v>36.399310999999997</c:v>
                      </c:pt>
                      <c:pt idx="14">
                        <c:v>38.748748999999997</c:v>
                      </c:pt>
                      <c:pt idx="15">
                        <c:v>41.112651999999997</c:v>
                      </c:pt>
                      <c:pt idx="16">
                        <c:v>43.485855000000001</c:v>
                      </c:pt>
                      <c:pt idx="17">
                        <c:v>45.870761999999999</c:v>
                      </c:pt>
                      <c:pt idx="18">
                        <c:v>48.267375999999999</c:v>
                      </c:pt>
                      <c:pt idx="19">
                        <c:v>50.672080999999999</c:v>
                      </c:pt>
                      <c:pt idx="20">
                        <c:v>53.083224999999999</c:v>
                      </c:pt>
                      <c:pt idx="21">
                        <c:v>55.500858000000001</c:v>
                      </c:pt>
                      <c:pt idx="22">
                        <c:v>57.927638999999999</c:v>
                      </c:pt>
                      <c:pt idx="23">
                        <c:v>60.364578000000002</c:v>
                      </c:pt>
                      <c:pt idx="24">
                        <c:v>62.808483000000003</c:v>
                      </c:pt>
                      <c:pt idx="25">
                        <c:v>65.265404000000004</c:v>
                      </c:pt>
                      <c:pt idx="26">
                        <c:v>67.727897999999996</c:v>
                      </c:pt>
                      <c:pt idx="27">
                        <c:v>70.196799999999996</c:v>
                      </c:pt>
                      <c:pt idx="28">
                        <c:v>72.672295000000005</c:v>
                      </c:pt>
                      <c:pt idx="29">
                        <c:v>75.156127999999995</c:v>
                      </c:pt>
                      <c:pt idx="30">
                        <c:v>77.650481999999997</c:v>
                      </c:pt>
                      <c:pt idx="31">
                        <c:v>80.154326999999995</c:v>
                      </c:pt>
                      <c:pt idx="32">
                        <c:v>82.667952999999997</c:v>
                      </c:pt>
                      <c:pt idx="33">
                        <c:v>85.192238000000003</c:v>
                      </c:pt>
                      <c:pt idx="34">
                        <c:v>87.726799</c:v>
                      </c:pt>
                      <c:pt idx="35">
                        <c:v>90.270882</c:v>
                      </c:pt>
                    </c:numCache>
                  </c:numRef>
                </c:val>
                <c:smooth val="0"/>
              </c15:ser>
            </c15:filteredLineSeries>
            <c15:filteredLineSeries>
              <c15:ser>
                <c:idx val="1"/>
                <c:order val="1"/>
                <c:tx>
                  <c:strRef>
                    <c:extLst xmlns:c15="http://schemas.microsoft.com/office/drawing/2012/chart">
                      <c:ext xmlns:c15="http://schemas.microsoft.com/office/drawing/2012/chart" uri="{02D57815-91ED-43cb-92C2-25804820EDAC}">
                        <c15:formulaRef>
                          <c15:sqref>Sheet1!$D$1</c15:sqref>
                        </c15:formulaRef>
                      </c:ext>
                    </c:extLst>
                    <c:strCache>
                      <c:ptCount val="1"/>
                      <c:pt idx="0">
                        <c:v>Residential - High Macro</c:v>
                      </c:pt>
                    </c:strCache>
                  </c:strRef>
                </c:tx>
                <c:spPr>
                  <a:ln w="28575" cap="rnd">
                    <a:solidFill>
                      <a:srgbClr val="0096D7">
                        <a:lumMod val="75000"/>
                      </a:srgbClr>
                    </a:solidFill>
                    <a:round/>
                  </a:ln>
                  <a:effectLst/>
                </c:spPr>
                <c:marker>
                  <c:symbol val="none"/>
                </c:marker>
                <c:cat>
                  <c:numRef>
                    <c:extLst xmlns:c15="http://schemas.microsoft.com/office/drawing/2012/chart">
                      <c:ext xmlns:c15="http://schemas.microsoft.com/office/drawing/2012/chart" uri="{02D57815-91ED-43cb-92C2-25804820EDAC}">
                        <c15:formulaRef>
                          <c15:sqref>Sheet1!$A$2:$A$37</c15:sqref>
                        </c15:formulaRef>
                      </c:ext>
                    </c:extLst>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extLst xmlns:c15="http://schemas.microsoft.com/office/drawing/2012/chart">
                      <c:ext xmlns:c15="http://schemas.microsoft.com/office/drawing/2012/chart" uri="{02D57815-91ED-43cb-92C2-25804820EDAC}">
                        <c15:formulaRef>
                          <c15:sqref>Sheet1!$D$2:$D$37</c15:sqref>
                        </c15:formulaRef>
                      </c:ext>
                    </c:extLst>
                    <c:numCache>
                      <c:formatCode>General</c:formatCode>
                      <c:ptCount val="36"/>
                      <c:pt idx="0">
                        <c:v>5.6641779999999997</c:v>
                      </c:pt>
                      <c:pt idx="1">
                        <c:v>8.3024319999999996</c:v>
                      </c:pt>
                      <c:pt idx="2">
                        <c:v>10.541221999999999</c:v>
                      </c:pt>
                      <c:pt idx="3">
                        <c:v>12.951378999999999</c:v>
                      </c:pt>
                      <c:pt idx="4">
                        <c:v>15.371202</c:v>
                      </c:pt>
                      <c:pt idx="5">
                        <c:v>17.787469999999999</c:v>
                      </c:pt>
                      <c:pt idx="6">
                        <c:v>20.170551</c:v>
                      </c:pt>
                      <c:pt idx="7">
                        <c:v>22.489644999999999</c:v>
                      </c:pt>
                      <c:pt idx="8">
                        <c:v>24.811900999999999</c:v>
                      </c:pt>
                      <c:pt idx="9">
                        <c:v>27.141047</c:v>
                      </c:pt>
                      <c:pt idx="10">
                        <c:v>29.484853999999999</c:v>
                      </c:pt>
                      <c:pt idx="11">
                        <c:v>31.853071</c:v>
                      </c:pt>
                      <c:pt idx="12">
                        <c:v>34.241776000000002</c:v>
                      </c:pt>
                      <c:pt idx="13">
                        <c:v>36.653851000000003</c:v>
                      </c:pt>
                      <c:pt idx="14">
                        <c:v>39.098723999999997</c:v>
                      </c:pt>
                      <c:pt idx="15">
                        <c:v>41.585304000000001</c:v>
                      </c:pt>
                      <c:pt idx="16">
                        <c:v>44.097168000000003</c:v>
                      </c:pt>
                      <c:pt idx="17">
                        <c:v>46.630001</c:v>
                      </c:pt>
                      <c:pt idx="18">
                        <c:v>49.187454000000002</c:v>
                      </c:pt>
                      <c:pt idx="19">
                        <c:v>51.773018</c:v>
                      </c:pt>
                      <c:pt idx="20">
                        <c:v>54.383750999999997</c:v>
                      </c:pt>
                      <c:pt idx="21">
                        <c:v>57.012763999999997</c:v>
                      </c:pt>
                      <c:pt idx="22">
                        <c:v>59.665149999999997</c:v>
                      </c:pt>
                      <c:pt idx="23">
                        <c:v>62.345374999999997</c:v>
                      </c:pt>
                      <c:pt idx="24">
                        <c:v>65.051117000000005</c:v>
                      </c:pt>
                      <c:pt idx="25">
                        <c:v>67.798873999999998</c:v>
                      </c:pt>
                      <c:pt idx="26">
                        <c:v>70.571845999999994</c:v>
                      </c:pt>
                      <c:pt idx="27">
                        <c:v>73.377739000000005</c:v>
                      </c:pt>
                      <c:pt idx="28">
                        <c:v>76.218872000000005</c:v>
                      </c:pt>
                      <c:pt idx="29">
                        <c:v>79.101624000000001</c:v>
                      </c:pt>
                      <c:pt idx="30">
                        <c:v>82.035140999999996</c:v>
                      </c:pt>
                      <c:pt idx="31">
                        <c:v>85.019028000000006</c:v>
                      </c:pt>
                      <c:pt idx="32">
                        <c:v>88.053780000000003</c:v>
                      </c:pt>
                      <c:pt idx="33">
                        <c:v>91.136971000000003</c:v>
                      </c:pt>
                      <c:pt idx="34">
                        <c:v>94.262450999999999</c:v>
                      </c:pt>
                      <c:pt idx="35">
                        <c:v>97.432388000000003</c:v>
                      </c:pt>
                    </c:numCache>
                  </c:numRef>
                </c:val>
                <c:smooth val="0"/>
              </c15:ser>
            </c15:filteredLineSeries>
            <c15:filteredLineSeries>
              <c15:ser>
                <c:idx val="2"/>
                <c:order val="2"/>
                <c:tx>
                  <c:strRef>
                    <c:extLst xmlns:c15="http://schemas.microsoft.com/office/drawing/2012/chart">
                      <c:ext xmlns:c15="http://schemas.microsoft.com/office/drawing/2012/chart" uri="{02D57815-91ED-43cb-92C2-25804820EDAC}">
                        <c15:formulaRef>
                          <c15:sqref>Sheet1!$E$1</c15:sqref>
                        </c15:formulaRef>
                      </c:ext>
                    </c:extLst>
                    <c:strCache>
                      <c:ptCount val="1"/>
                      <c:pt idx="0">
                        <c:v>Residential - Low Price</c:v>
                      </c:pt>
                    </c:strCache>
                  </c:strRef>
                </c:tx>
                <c:spPr>
                  <a:ln w="28575" cap="rnd">
                    <a:solidFill>
                      <a:srgbClr val="A33340">
                        <a:lumMod val="40000"/>
                        <a:lumOff val="60000"/>
                      </a:srgbClr>
                    </a:solidFill>
                    <a:round/>
                  </a:ln>
                  <a:effectLst/>
                </c:spPr>
                <c:marker>
                  <c:symbol val="none"/>
                </c:marker>
                <c:cat>
                  <c:numRef>
                    <c:extLst xmlns:c15="http://schemas.microsoft.com/office/drawing/2012/chart">
                      <c:ext xmlns:c15="http://schemas.microsoft.com/office/drawing/2012/chart" uri="{02D57815-91ED-43cb-92C2-25804820EDAC}">
                        <c15:formulaRef>
                          <c15:sqref>Sheet1!$A$2:$A$37</c15:sqref>
                        </c15:formulaRef>
                      </c:ext>
                    </c:extLst>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extLst xmlns:c15="http://schemas.microsoft.com/office/drawing/2012/chart">
                      <c:ext xmlns:c15="http://schemas.microsoft.com/office/drawing/2012/chart" uri="{02D57815-91ED-43cb-92C2-25804820EDAC}">
                        <c15:formulaRef>
                          <c15:sqref>Sheet1!$E$2:$E$37</c15:sqref>
                        </c15:formulaRef>
                      </c:ext>
                    </c:extLst>
                    <c:numCache>
                      <c:formatCode>General</c:formatCode>
                      <c:ptCount val="36"/>
                      <c:pt idx="0">
                        <c:v>5.6641779999999997</c:v>
                      </c:pt>
                      <c:pt idx="1">
                        <c:v>8.3024319999999996</c:v>
                      </c:pt>
                      <c:pt idx="2">
                        <c:v>10.541221999999999</c:v>
                      </c:pt>
                      <c:pt idx="3">
                        <c:v>12.951378999999999</c:v>
                      </c:pt>
                      <c:pt idx="4">
                        <c:v>15.371146</c:v>
                      </c:pt>
                      <c:pt idx="5">
                        <c:v>17.802095000000001</c:v>
                      </c:pt>
                      <c:pt idx="6">
                        <c:v>20.199622999999999</c:v>
                      </c:pt>
                      <c:pt idx="7">
                        <c:v>22.527214000000001</c:v>
                      </c:pt>
                      <c:pt idx="8">
                        <c:v>24.859394000000002</c:v>
                      </c:pt>
                      <c:pt idx="9">
                        <c:v>27.198436999999998</c:v>
                      </c:pt>
                      <c:pt idx="10">
                        <c:v>29.552779999999998</c:v>
                      </c:pt>
                      <c:pt idx="11">
                        <c:v>31.932887999999998</c:v>
                      </c:pt>
                      <c:pt idx="12">
                        <c:v>34.336680999999999</c:v>
                      </c:pt>
                      <c:pt idx="13">
                        <c:v>36.770274999999998</c:v>
                      </c:pt>
                      <c:pt idx="14">
                        <c:v>39.237403999999998</c:v>
                      </c:pt>
                      <c:pt idx="15">
                        <c:v>41.750843000000003</c:v>
                      </c:pt>
                      <c:pt idx="16">
                        <c:v>44.304802000000002</c:v>
                      </c:pt>
                      <c:pt idx="17">
                        <c:v>46.884574999999998</c:v>
                      </c:pt>
                      <c:pt idx="18">
                        <c:v>49.491928000000001</c:v>
                      </c:pt>
                      <c:pt idx="19">
                        <c:v>52.133965000000003</c:v>
                      </c:pt>
                      <c:pt idx="20">
                        <c:v>54.801861000000002</c:v>
                      </c:pt>
                      <c:pt idx="21">
                        <c:v>57.484493000000001</c:v>
                      </c:pt>
                      <c:pt idx="22">
                        <c:v>60.188434999999998</c:v>
                      </c:pt>
                      <c:pt idx="23">
                        <c:v>62.919196999999997</c:v>
                      </c:pt>
                      <c:pt idx="24">
                        <c:v>65.670372</c:v>
                      </c:pt>
                      <c:pt idx="25">
                        <c:v>68.457145999999995</c:v>
                      </c:pt>
                      <c:pt idx="26">
                        <c:v>71.268951000000001</c:v>
                      </c:pt>
                      <c:pt idx="27">
                        <c:v>74.106971999999999</c:v>
                      </c:pt>
                      <c:pt idx="28">
                        <c:v>76.964539000000002</c:v>
                      </c:pt>
                      <c:pt idx="29">
                        <c:v>79.841492000000002</c:v>
                      </c:pt>
                      <c:pt idx="30">
                        <c:v>82.751686000000007</c:v>
                      </c:pt>
                      <c:pt idx="31">
                        <c:v>85.679633999999993</c:v>
                      </c:pt>
                      <c:pt idx="32">
                        <c:v>88.628783999999996</c:v>
                      </c:pt>
                      <c:pt idx="33">
                        <c:v>91.601234000000005</c:v>
                      </c:pt>
                      <c:pt idx="34">
                        <c:v>94.588531000000003</c:v>
                      </c:pt>
                      <c:pt idx="35">
                        <c:v>97.578781000000006</c:v>
                      </c:pt>
                    </c:numCache>
                  </c:numRef>
                </c:val>
                <c:smooth val="0"/>
              </c15:ser>
            </c15:filteredLineSeries>
            <c15:filteredLineSeries>
              <c15:ser>
                <c:idx val="3"/>
                <c:order val="3"/>
                <c:tx>
                  <c:strRef>
                    <c:extLst xmlns:c15="http://schemas.microsoft.com/office/drawing/2012/chart">
                      <c:ext xmlns:c15="http://schemas.microsoft.com/office/drawing/2012/chart" uri="{02D57815-91ED-43cb-92C2-25804820EDAC}">
                        <c15:formulaRef>
                          <c15:sqref>Sheet1!$F$1</c15:sqref>
                        </c15:formulaRef>
                      </c:ext>
                    </c:extLst>
                    <c:strCache>
                      <c:ptCount val="1"/>
                      <c:pt idx="0">
                        <c:v>Residential - High Price</c:v>
                      </c:pt>
                    </c:strCache>
                  </c:strRef>
                </c:tx>
                <c:spPr>
                  <a:ln w="28575" cap="rnd">
                    <a:solidFill>
                      <a:srgbClr val="A33340">
                        <a:lumMod val="75000"/>
                      </a:srgbClr>
                    </a:solidFill>
                    <a:round/>
                  </a:ln>
                  <a:effectLst/>
                </c:spPr>
                <c:marker>
                  <c:symbol val="none"/>
                </c:marker>
                <c:cat>
                  <c:numRef>
                    <c:extLst xmlns:c15="http://schemas.microsoft.com/office/drawing/2012/chart">
                      <c:ext xmlns:c15="http://schemas.microsoft.com/office/drawing/2012/chart" uri="{02D57815-91ED-43cb-92C2-25804820EDAC}">
                        <c15:formulaRef>
                          <c15:sqref>Sheet1!$A$2:$A$37</c15:sqref>
                        </c15:formulaRef>
                      </c:ext>
                    </c:extLst>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extLst xmlns:c15="http://schemas.microsoft.com/office/drawing/2012/chart">
                      <c:ext xmlns:c15="http://schemas.microsoft.com/office/drawing/2012/chart" uri="{02D57815-91ED-43cb-92C2-25804820EDAC}">
                        <c15:formulaRef>
                          <c15:sqref>Sheet1!$F$2:$F$37</c15:sqref>
                        </c15:formulaRef>
                      </c:ext>
                    </c:extLst>
                    <c:numCache>
                      <c:formatCode>General</c:formatCode>
                      <c:ptCount val="36"/>
                      <c:pt idx="0">
                        <c:v>5.6641779999999997</c:v>
                      </c:pt>
                      <c:pt idx="1">
                        <c:v>8.3024319999999996</c:v>
                      </c:pt>
                      <c:pt idx="2">
                        <c:v>10.541221999999999</c:v>
                      </c:pt>
                      <c:pt idx="3">
                        <c:v>12.951378999999999</c:v>
                      </c:pt>
                      <c:pt idx="4">
                        <c:v>15.371267</c:v>
                      </c:pt>
                      <c:pt idx="5">
                        <c:v>17.777674000000001</c:v>
                      </c:pt>
                      <c:pt idx="6">
                        <c:v>20.143218999999998</c:v>
                      </c:pt>
                      <c:pt idx="7">
                        <c:v>22.452241999999998</c:v>
                      </c:pt>
                      <c:pt idx="8">
                        <c:v>24.758565999999998</c:v>
                      </c:pt>
                      <c:pt idx="9">
                        <c:v>27.067893999999999</c:v>
                      </c:pt>
                      <c:pt idx="10">
                        <c:v>29.386868</c:v>
                      </c:pt>
                      <c:pt idx="11">
                        <c:v>31.720205</c:v>
                      </c:pt>
                      <c:pt idx="12">
                        <c:v>34.066153999999997</c:v>
                      </c:pt>
                      <c:pt idx="13">
                        <c:v>36.424908000000002</c:v>
                      </c:pt>
                      <c:pt idx="14">
                        <c:v>38.796008999999998</c:v>
                      </c:pt>
                      <c:pt idx="15">
                        <c:v>41.183169999999997</c:v>
                      </c:pt>
                      <c:pt idx="16">
                        <c:v>43.578631999999999</c:v>
                      </c:pt>
                      <c:pt idx="17">
                        <c:v>45.980801</c:v>
                      </c:pt>
                      <c:pt idx="18">
                        <c:v>48.392063</c:v>
                      </c:pt>
                      <c:pt idx="19">
                        <c:v>50.819991999999999</c:v>
                      </c:pt>
                      <c:pt idx="20">
                        <c:v>53.269866999999998</c:v>
                      </c:pt>
                      <c:pt idx="21">
                        <c:v>55.739780000000003</c:v>
                      </c:pt>
                      <c:pt idx="22">
                        <c:v>58.238869000000001</c:v>
                      </c:pt>
                      <c:pt idx="23">
                        <c:v>60.766128999999999</c:v>
                      </c:pt>
                      <c:pt idx="24">
                        <c:v>63.32029</c:v>
                      </c:pt>
                      <c:pt idx="25">
                        <c:v>65.915938999999995</c:v>
                      </c:pt>
                      <c:pt idx="26">
                        <c:v>68.558211999999997</c:v>
                      </c:pt>
                      <c:pt idx="27">
                        <c:v>71.259658999999999</c:v>
                      </c:pt>
                      <c:pt idx="28">
                        <c:v>74.019240999999994</c:v>
                      </c:pt>
                      <c:pt idx="29">
                        <c:v>76.845405999999997</c:v>
                      </c:pt>
                      <c:pt idx="30">
                        <c:v>79.751236000000006</c:v>
                      </c:pt>
                      <c:pt idx="31">
                        <c:v>82.738297000000003</c:v>
                      </c:pt>
                      <c:pt idx="32">
                        <c:v>85.821419000000006</c:v>
                      </c:pt>
                      <c:pt idx="33">
                        <c:v>89.015968000000001</c:v>
                      </c:pt>
                      <c:pt idx="34">
                        <c:v>92.308197000000007</c:v>
                      </c:pt>
                      <c:pt idx="35">
                        <c:v>95.677856000000006</c:v>
                      </c:pt>
                    </c:numCache>
                  </c:numRef>
                </c:val>
                <c:smooth val="0"/>
              </c15:ser>
            </c15:filteredLineSeries>
          </c:ext>
        </c:extLst>
      </c:lineChart>
      <c:catAx>
        <c:axId val="421613712"/>
        <c:scaling>
          <c:orientation val="minMax"/>
        </c:scaling>
        <c:delete val="0"/>
        <c:axPos val="b"/>
        <c:numFmt formatCode="General" sourceLinked="1"/>
        <c:majorTickMark val="out"/>
        <c:minorTickMark val="none"/>
        <c:tickLblPos val="nextTo"/>
        <c:spPr>
          <a:noFill/>
          <a:ln w="9525" cap="flat" cmpd="sng" algn="ctr">
            <a:solidFill>
              <a:srgbClr val="000000"/>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crossAx val="421624048"/>
        <c:crosses val="autoZero"/>
        <c:auto val="1"/>
        <c:lblAlgn val="ctr"/>
        <c:lblOffset val="100"/>
        <c:tickLblSkip val="10"/>
        <c:tickMarkSkip val="10"/>
        <c:noMultiLvlLbl val="0"/>
      </c:catAx>
      <c:valAx>
        <c:axId val="421624048"/>
        <c:scaling>
          <c:orientation val="minMax"/>
          <c:max val="150"/>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low"/>
        <c:spPr>
          <a:noFill/>
          <a:ln w="22225">
            <a:solidFill>
              <a:srgbClr val="FFFFFF">
                <a:lumMod val="65000"/>
              </a:srgbClr>
            </a:solidFill>
            <a:prstDash val="lgDash"/>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crossAx val="421613712"/>
        <c:crossesAt val="5"/>
        <c:crossBetween val="between"/>
        <c:majorUnit val="30"/>
      </c:valAx>
      <c:spPr>
        <a:noFill/>
        <a:ln>
          <a:noFill/>
        </a:ln>
        <a:effectLst/>
      </c:spPr>
    </c:plotArea>
    <c:plotVisOnly val="1"/>
    <c:dispBlanksAs val="zero"/>
    <c:showDLblsOverMax val="0"/>
  </c:chart>
  <c:spPr>
    <a:solidFill>
      <a:schemeClr val="bg1"/>
    </a:solidFill>
    <a:ln w="9525" cap="flat" cmpd="sng" algn="ctr">
      <a:noFill/>
      <a:round/>
    </a:ln>
    <a:effectLst/>
  </c:spPr>
  <c:txPr>
    <a:bodyPr/>
    <a:lstStyle/>
    <a:p>
      <a:pPr>
        <a:defRPr sz="1400">
          <a:solidFill>
            <a:sysClr val="windowText" lastClr="000000"/>
          </a:solidFill>
        </a:defRPr>
      </a:pPr>
      <a:endParaRPr lang="en-US"/>
    </a:p>
  </c:txPr>
  <c:externalData r:id="rId4">
    <c:autoUpdate val="0"/>
  </c:externalData>
  <c:userShapes r:id="rId5"/>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stacked"/>
        <c:varyColors val="0"/>
        <c:ser>
          <c:idx val="0"/>
          <c:order val="0"/>
          <c:tx>
            <c:strRef>
              <c:f>Sheet1!$B$1</c:f>
              <c:strCache>
                <c:ptCount val="1"/>
                <c:pt idx="0">
                  <c:v>municipal solid waste/other</c:v>
                </c:pt>
              </c:strCache>
            </c:strRef>
          </c:tx>
          <c:spPr>
            <a:solidFill>
              <a:schemeClr val="accent2"/>
            </a:solidFill>
            <a:ln w="25400">
              <a:noFill/>
            </a:ln>
            <a:effectLst/>
          </c:spPr>
          <c:cat>
            <c:numRef>
              <c:f>Sheet1!$A$2:$A$37</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Sheet1!$B$2:$B$37</c:f>
              <c:numCache>
                <c:formatCode>General</c:formatCode>
                <c:ptCount val="36"/>
                <c:pt idx="0">
                  <c:v>0.64221159982999998</c:v>
                </c:pt>
                <c:pt idx="1">
                  <c:v>0.60353437900000007</c:v>
                </c:pt>
                <c:pt idx="2">
                  <c:v>0.60876445023999992</c:v>
                </c:pt>
                <c:pt idx="3">
                  <c:v>0.57786641923000004</c:v>
                </c:pt>
                <c:pt idx="4">
                  <c:v>0.57786641923000004</c:v>
                </c:pt>
                <c:pt idx="5">
                  <c:v>0.57786641923000004</c:v>
                </c:pt>
                <c:pt idx="6">
                  <c:v>0.57786641923000004</c:v>
                </c:pt>
                <c:pt idx="7">
                  <c:v>0.57786641923000004</c:v>
                </c:pt>
                <c:pt idx="8">
                  <c:v>0.57786641923000004</c:v>
                </c:pt>
                <c:pt idx="9">
                  <c:v>0.57786641923000004</c:v>
                </c:pt>
                <c:pt idx="10">
                  <c:v>0.57786641923000004</c:v>
                </c:pt>
                <c:pt idx="11">
                  <c:v>0.57786641923000004</c:v>
                </c:pt>
                <c:pt idx="12">
                  <c:v>0.57786641923000004</c:v>
                </c:pt>
                <c:pt idx="13">
                  <c:v>0.57786641923000004</c:v>
                </c:pt>
                <c:pt idx="14">
                  <c:v>0.57786641923000004</c:v>
                </c:pt>
                <c:pt idx="15">
                  <c:v>0.57786641923000004</c:v>
                </c:pt>
                <c:pt idx="16">
                  <c:v>0.57786641923000004</c:v>
                </c:pt>
                <c:pt idx="17">
                  <c:v>0.57786641923000004</c:v>
                </c:pt>
                <c:pt idx="18">
                  <c:v>0.57786641923000004</c:v>
                </c:pt>
                <c:pt idx="19">
                  <c:v>0.57786641923000004</c:v>
                </c:pt>
                <c:pt idx="20">
                  <c:v>0.57786641923000004</c:v>
                </c:pt>
                <c:pt idx="21">
                  <c:v>0.57786641923000004</c:v>
                </c:pt>
                <c:pt idx="22">
                  <c:v>0.57786641923000004</c:v>
                </c:pt>
                <c:pt idx="23">
                  <c:v>0.57786641923000004</c:v>
                </c:pt>
                <c:pt idx="24">
                  <c:v>0.57786641923000004</c:v>
                </c:pt>
                <c:pt idx="25">
                  <c:v>0.57786641923000004</c:v>
                </c:pt>
                <c:pt idx="26">
                  <c:v>0.57786641923000004</c:v>
                </c:pt>
                <c:pt idx="27">
                  <c:v>0.57786641923000004</c:v>
                </c:pt>
                <c:pt idx="28">
                  <c:v>0.57786641923000004</c:v>
                </c:pt>
                <c:pt idx="29">
                  <c:v>0.57786641923000004</c:v>
                </c:pt>
                <c:pt idx="30">
                  <c:v>0.57786641923000004</c:v>
                </c:pt>
                <c:pt idx="31">
                  <c:v>0.57786641923000004</c:v>
                </c:pt>
                <c:pt idx="32">
                  <c:v>0.57786641923000004</c:v>
                </c:pt>
                <c:pt idx="33">
                  <c:v>0.57786641923000004</c:v>
                </c:pt>
                <c:pt idx="34">
                  <c:v>0.57786641923000004</c:v>
                </c:pt>
                <c:pt idx="35">
                  <c:v>0.57786641923000004</c:v>
                </c:pt>
              </c:numCache>
            </c:numRef>
          </c:val>
        </c:ser>
        <c:ser>
          <c:idx val="5"/>
          <c:order val="1"/>
          <c:tx>
            <c:strRef>
              <c:f>Sheet1!$C$1</c:f>
              <c:strCache>
                <c:ptCount val="1"/>
                <c:pt idx="0">
                  <c:v>wind</c:v>
                </c:pt>
              </c:strCache>
            </c:strRef>
          </c:tx>
          <c:spPr>
            <a:solidFill>
              <a:schemeClr val="accent1"/>
            </a:solidFill>
            <a:ln w="25400">
              <a:noFill/>
            </a:ln>
            <a:effectLst/>
          </c:spPr>
          <c:cat>
            <c:numRef>
              <c:f>Sheet1!$A$2:$A$37</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Sheet1!$C$2:$C$37</c:f>
              <c:numCache>
                <c:formatCode>General</c:formatCode>
                <c:ptCount val="36"/>
                <c:pt idx="0">
                  <c:v>0.50409599999999999</c:v>
                </c:pt>
                <c:pt idx="1">
                  <c:v>0.53909700000000005</c:v>
                </c:pt>
                <c:pt idx="2">
                  <c:v>0.54541300000000004</c:v>
                </c:pt>
                <c:pt idx="3">
                  <c:v>0.55488099999999996</c:v>
                </c:pt>
                <c:pt idx="4">
                  <c:v>0.55488099999999996</c:v>
                </c:pt>
                <c:pt idx="5">
                  <c:v>0.55495799999999995</c:v>
                </c:pt>
                <c:pt idx="6">
                  <c:v>0.55565600000000004</c:v>
                </c:pt>
                <c:pt idx="7">
                  <c:v>0.55581999999999998</c:v>
                </c:pt>
                <c:pt idx="8">
                  <c:v>0.55592900000000001</c:v>
                </c:pt>
                <c:pt idx="9">
                  <c:v>0.55655500000000002</c:v>
                </c:pt>
                <c:pt idx="10">
                  <c:v>0.55775399999999997</c:v>
                </c:pt>
                <c:pt idx="11">
                  <c:v>0.56031399999999998</c:v>
                </c:pt>
                <c:pt idx="12">
                  <c:v>0.56267999999999996</c:v>
                </c:pt>
                <c:pt idx="13">
                  <c:v>0.56271700000000002</c:v>
                </c:pt>
                <c:pt idx="14">
                  <c:v>0.56275399999999998</c:v>
                </c:pt>
                <c:pt idx="15">
                  <c:v>0.56381199999999998</c:v>
                </c:pt>
                <c:pt idx="16">
                  <c:v>0.56388300000000002</c:v>
                </c:pt>
                <c:pt idx="17">
                  <c:v>0.56406500000000004</c:v>
                </c:pt>
                <c:pt idx="18">
                  <c:v>0.56497200000000003</c:v>
                </c:pt>
                <c:pt idx="19">
                  <c:v>0.56544899999999998</c:v>
                </c:pt>
                <c:pt idx="20">
                  <c:v>0.56544899999999998</c:v>
                </c:pt>
                <c:pt idx="21">
                  <c:v>0.56553900000000001</c:v>
                </c:pt>
                <c:pt idx="22">
                  <c:v>0.56553900000000001</c:v>
                </c:pt>
                <c:pt idx="23">
                  <c:v>0.56695600000000002</c:v>
                </c:pt>
                <c:pt idx="24">
                  <c:v>0.56821500000000003</c:v>
                </c:pt>
                <c:pt idx="25">
                  <c:v>0.56821500000000003</c:v>
                </c:pt>
                <c:pt idx="26">
                  <c:v>0.56998899999999997</c:v>
                </c:pt>
                <c:pt idx="27">
                  <c:v>0.57030800000000004</c:v>
                </c:pt>
                <c:pt idx="28">
                  <c:v>0.57030800000000004</c:v>
                </c:pt>
                <c:pt idx="29">
                  <c:v>0.57044099999999998</c:v>
                </c:pt>
                <c:pt idx="30">
                  <c:v>0.57047599999999998</c:v>
                </c:pt>
                <c:pt idx="31">
                  <c:v>0.57056799999999996</c:v>
                </c:pt>
                <c:pt idx="32">
                  <c:v>0.57069499999999995</c:v>
                </c:pt>
                <c:pt idx="33">
                  <c:v>0.57069499999999995</c:v>
                </c:pt>
                <c:pt idx="34">
                  <c:v>0.57069499999999995</c:v>
                </c:pt>
                <c:pt idx="35">
                  <c:v>0.57069499999999995</c:v>
                </c:pt>
              </c:numCache>
            </c:numRef>
          </c:val>
        </c:ser>
        <c:ser>
          <c:idx val="8"/>
          <c:order val="2"/>
          <c:tx>
            <c:strRef>
              <c:f>Sheet1!$D$1</c:f>
              <c:strCache>
                <c:ptCount val="1"/>
                <c:pt idx="0">
                  <c:v>gas turbines</c:v>
                </c:pt>
              </c:strCache>
            </c:strRef>
          </c:tx>
          <c:spPr>
            <a:solidFill>
              <a:schemeClr val="accent3">
                <a:lumMod val="75000"/>
              </a:schemeClr>
            </a:solidFill>
            <a:ln w="25400">
              <a:noFill/>
            </a:ln>
            <a:effectLst/>
          </c:spPr>
          <c:cat>
            <c:numRef>
              <c:f>Sheet1!$A$2:$A$37</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Sheet1!$D$2:$D$37</c:f>
              <c:numCache>
                <c:formatCode>General</c:formatCode>
                <c:ptCount val="36"/>
                <c:pt idx="0">
                  <c:v>0.98555962925999996</c:v>
                </c:pt>
                <c:pt idx="1">
                  <c:v>1.02918388382</c:v>
                </c:pt>
                <c:pt idx="2">
                  <c:v>1.0717650132700001</c:v>
                </c:pt>
                <c:pt idx="3">
                  <c:v>1.0831142357600001</c:v>
                </c:pt>
                <c:pt idx="4">
                  <c:v>1.10094136339</c:v>
                </c:pt>
                <c:pt idx="5">
                  <c:v>1.11683887788</c:v>
                </c:pt>
                <c:pt idx="6">
                  <c:v>1.13008748196</c:v>
                </c:pt>
                <c:pt idx="7">
                  <c:v>1.14288135403</c:v>
                </c:pt>
                <c:pt idx="8">
                  <c:v>1.15443535832</c:v>
                </c:pt>
                <c:pt idx="9">
                  <c:v>1.1661849632200001</c:v>
                </c:pt>
                <c:pt idx="10">
                  <c:v>1.17933108428</c:v>
                </c:pt>
                <c:pt idx="11">
                  <c:v>1.1929557028</c:v>
                </c:pt>
                <c:pt idx="12">
                  <c:v>1.20563212078</c:v>
                </c:pt>
                <c:pt idx="13">
                  <c:v>1.2171312027100001</c:v>
                </c:pt>
                <c:pt idx="14">
                  <c:v>1.22908490419</c:v>
                </c:pt>
                <c:pt idx="15">
                  <c:v>1.2417566772899999</c:v>
                </c:pt>
                <c:pt idx="16">
                  <c:v>1.2547179154500001</c:v>
                </c:pt>
                <c:pt idx="17">
                  <c:v>1.26715581541</c:v>
                </c:pt>
                <c:pt idx="18">
                  <c:v>1.2808847167799999</c:v>
                </c:pt>
                <c:pt idx="19">
                  <c:v>1.2934172378</c:v>
                </c:pt>
                <c:pt idx="20">
                  <c:v>1.3052230372500011</c:v>
                </c:pt>
                <c:pt idx="21">
                  <c:v>1.3170664173700011</c:v>
                </c:pt>
                <c:pt idx="22">
                  <c:v>1.328436417610001</c:v>
                </c:pt>
                <c:pt idx="23">
                  <c:v>1.3413593170100011</c:v>
                </c:pt>
                <c:pt idx="24">
                  <c:v>1.3530030554400001</c:v>
                </c:pt>
                <c:pt idx="25">
                  <c:v>1.364410955160001</c:v>
                </c:pt>
                <c:pt idx="26">
                  <c:v>1.3768129566300009</c:v>
                </c:pt>
                <c:pt idx="27">
                  <c:v>1.3901664781100009</c:v>
                </c:pt>
                <c:pt idx="28">
                  <c:v>1.4019829579000009</c:v>
                </c:pt>
                <c:pt idx="29">
                  <c:v>1.414893460320001</c:v>
                </c:pt>
                <c:pt idx="30">
                  <c:v>1.426793460320001</c:v>
                </c:pt>
                <c:pt idx="31">
                  <c:v>1.438753460320001</c:v>
                </c:pt>
                <c:pt idx="32">
                  <c:v>1.451227341170001</c:v>
                </c:pt>
                <c:pt idx="33">
                  <c:v>1.4633573411700009</c:v>
                </c:pt>
                <c:pt idx="34">
                  <c:v>1.4755173411700011</c:v>
                </c:pt>
                <c:pt idx="35">
                  <c:v>1.487567341170001</c:v>
                </c:pt>
              </c:numCache>
            </c:numRef>
          </c:val>
        </c:ser>
        <c:ser>
          <c:idx val="9"/>
          <c:order val="3"/>
          <c:tx>
            <c:strRef>
              <c:f>Sheet1!$E$1</c:f>
              <c:strCache>
                <c:ptCount val="1"/>
                <c:pt idx="0">
                  <c:v>fuel cells</c:v>
                </c:pt>
              </c:strCache>
            </c:strRef>
          </c:tx>
          <c:spPr>
            <a:solidFill>
              <a:schemeClr val="accent3">
                <a:lumMod val="40000"/>
                <a:lumOff val="60000"/>
              </a:schemeClr>
            </a:solidFill>
            <a:ln w="25400">
              <a:noFill/>
            </a:ln>
            <a:effectLst/>
          </c:spPr>
          <c:cat>
            <c:numRef>
              <c:f>Sheet1!$A$2:$A$37</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Sheet1!$E$2:$E$37</c:f>
              <c:numCache>
                <c:formatCode>General</c:formatCode>
                <c:ptCount val="36"/>
                <c:pt idx="0">
                  <c:v>0.14724699548</c:v>
                </c:pt>
                <c:pt idx="1">
                  <c:v>0.17835949547999999</c:v>
                </c:pt>
                <c:pt idx="2">
                  <c:v>0.18828949565000011</c:v>
                </c:pt>
                <c:pt idx="3">
                  <c:v>0.18828949565000011</c:v>
                </c:pt>
                <c:pt idx="4">
                  <c:v>0.21173072700000001</c:v>
                </c:pt>
                <c:pt idx="5">
                  <c:v>0.23175971570000009</c:v>
                </c:pt>
                <c:pt idx="6">
                  <c:v>0.2477936354300001</c:v>
                </c:pt>
                <c:pt idx="7">
                  <c:v>0.26037143459000001</c:v>
                </c:pt>
                <c:pt idx="8">
                  <c:v>0.26995069588999998</c:v>
                </c:pt>
                <c:pt idx="9">
                  <c:v>0.27734089730999989</c:v>
                </c:pt>
                <c:pt idx="10">
                  <c:v>0.28314330774000002</c:v>
                </c:pt>
                <c:pt idx="11">
                  <c:v>0.28781401843999999</c:v>
                </c:pt>
                <c:pt idx="12">
                  <c:v>0.2915796591</c:v>
                </c:pt>
                <c:pt idx="13">
                  <c:v>0.29483556926999999</c:v>
                </c:pt>
                <c:pt idx="14">
                  <c:v>0.29768811027999997</c:v>
                </c:pt>
                <c:pt idx="15">
                  <c:v>0.30029656148</c:v>
                </c:pt>
                <c:pt idx="16">
                  <c:v>0.30280760128</c:v>
                </c:pt>
                <c:pt idx="17">
                  <c:v>0.30517596260000002</c:v>
                </c:pt>
                <c:pt idx="18">
                  <c:v>0.30747032392000012</c:v>
                </c:pt>
                <c:pt idx="19">
                  <c:v>0.30968677509000009</c:v>
                </c:pt>
                <c:pt idx="20">
                  <c:v>0.31182347431000013</c:v>
                </c:pt>
                <c:pt idx="21">
                  <c:v>0.31391231416000009</c:v>
                </c:pt>
                <c:pt idx="22">
                  <c:v>0.31597707393000007</c:v>
                </c:pt>
                <c:pt idx="23">
                  <c:v>0.31802991375000011</c:v>
                </c:pt>
                <c:pt idx="24">
                  <c:v>0.32007689420000002</c:v>
                </c:pt>
                <c:pt idx="25">
                  <c:v>0.32213801332000003</c:v>
                </c:pt>
                <c:pt idx="26">
                  <c:v>0.32420713342000002</c:v>
                </c:pt>
                <c:pt idx="27">
                  <c:v>0.32628613340000001</c:v>
                </c:pt>
                <c:pt idx="28">
                  <c:v>0.32836757479000001</c:v>
                </c:pt>
                <c:pt idx="29">
                  <c:v>0.33045709430000009</c:v>
                </c:pt>
                <c:pt idx="30">
                  <c:v>0.33254845366000008</c:v>
                </c:pt>
                <c:pt idx="31">
                  <c:v>0.33466153567000012</c:v>
                </c:pt>
                <c:pt idx="32">
                  <c:v>0.33678269385000009</c:v>
                </c:pt>
                <c:pt idx="33">
                  <c:v>0.33889602195000013</c:v>
                </c:pt>
                <c:pt idx="34">
                  <c:v>0.34102526411000011</c:v>
                </c:pt>
                <c:pt idx="35">
                  <c:v>0.34313673308000009</c:v>
                </c:pt>
              </c:numCache>
            </c:numRef>
          </c:val>
        </c:ser>
        <c:ser>
          <c:idx val="6"/>
          <c:order val="4"/>
          <c:tx>
            <c:strRef>
              <c:f>Sheet1!$F$1</c:f>
              <c:strCache>
                <c:ptCount val="1"/>
                <c:pt idx="0">
                  <c:v>gas engines</c:v>
                </c:pt>
              </c:strCache>
            </c:strRef>
          </c:tx>
          <c:spPr>
            <a:solidFill>
              <a:schemeClr val="accent3">
                <a:lumMod val="50000"/>
              </a:schemeClr>
            </a:solidFill>
            <a:ln w="25400">
              <a:noFill/>
            </a:ln>
            <a:effectLst/>
          </c:spPr>
          <c:cat>
            <c:numRef>
              <c:f>Sheet1!$A$2:$A$37</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Sheet1!$F$2:$F$37</c:f>
              <c:numCache>
                <c:formatCode>General</c:formatCode>
                <c:ptCount val="36"/>
                <c:pt idx="0">
                  <c:v>5.6882133889999992E-2</c:v>
                </c:pt>
                <c:pt idx="1">
                  <c:v>4.8734562369999991E-2</c:v>
                </c:pt>
                <c:pt idx="2">
                  <c:v>4.6205029409999987E-2</c:v>
                </c:pt>
                <c:pt idx="3">
                  <c:v>5.1042484649999977E-2</c:v>
                </c:pt>
                <c:pt idx="4">
                  <c:v>5.3362124319999989E-2</c:v>
                </c:pt>
                <c:pt idx="5">
                  <c:v>5.4851924109999992E-2</c:v>
                </c:pt>
                <c:pt idx="6">
                  <c:v>5.6932614259999993E-2</c:v>
                </c:pt>
                <c:pt idx="7">
                  <c:v>5.8476974149999993E-2</c:v>
                </c:pt>
                <c:pt idx="8">
                  <c:v>5.9669743929999991E-2</c:v>
                </c:pt>
                <c:pt idx="9">
                  <c:v>6.1884223729999993E-2</c:v>
                </c:pt>
                <c:pt idx="10">
                  <c:v>6.4017613819999986E-2</c:v>
                </c:pt>
                <c:pt idx="11">
                  <c:v>6.7006403759999986E-2</c:v>
                </c:pt>
                <c:pt idx="12">
                  <c:v>6.8310534149999991E-2</c:v>
                </c:pt>
                <c:pt idx="13">
                  <c:v>6.8797343889999987E-2</c:v>
                </c:pt>
                <c:pt idx="14">
                  <c:v>6.9324604229999989E-2</c:v>
                </c:pt>
                <c:pt idx="15">
                  <c:v>7.0654224039999991E-2</c:v>
                </c:pt>
                <c:pt idx="16">
                  <c:v>7.1295643609999987E-2</c:v>
                </c:pt>
                <c:pt idx="17">
                  <c:v>7.1882993929999986E-2</c:v>
                </c:pt>
                <c:pt idx="18">
                  <c:v>7.4130593909999987E-2</c:v>
                </c:pt>
                <c:pt idx="19">
                  <c:v>7.4977893969999973E-2</c:v>
                </c:pt>
                <c:pt idx="20">
                  <c:v>7.5493973619999974E-2</c:v>
                </c:pt>
                <c:pt idx="21">
                  <c:v>7.6462843489999974E-2</c:v>
                </c:pt>
                <c:pt idx="22">
                  <c:v>7.6921193059999976E-2</c:v>
                </c:pt>
                <c:pt idx="23">
                  <c:v>7.9384832549999979E-2</c:v>
                </c:pt>
                <c:pt idx="24">
                  <c:v>8.0255082549999981E-2</c:v>
                </c:pt>
                <c:pt idx="25">
                  <c:v>8.0709702029999969E-2</c:v>
                </c:pt>
                <c:pt idx="26">
                  <c:v>8.2405432169999973E-2</c:v>
                </c:pt>
                <c:pt idx="27">
                  <c:v>8.5426011909999974E-2</c:v>
                </c:pt>
                <c:pt idx="28">
                  <c:v>8.5894981679999968E-2</c:v>
                </c:pt>
                <c:pt idx="29">
                  <c:v>8.8299941769999959E-2</c:v>
                </c:pt>
                <c:pt idx="30">
                  <c:v>8.8854941769999959E-2</c:v>
                </c:pt>
                <c:pt idx="31">
                  <c:v>8.9350831879999953E-2</c:v>
                </c:pt>
                <c:pt idx="32">
                  <c:v>9.056238143999995E-2</c:v>
                </c:pt>
                <c:pt idx="33">
                  <c:v>9.1126381439999959E-2</c:v>
                </c:pt>
                <c:pt idx="34">
                  <c:v>9.1640351209999943E-2</c:v>
                </c:pt>
                <c:pt idx="35">
                  <c:v>9.2280611459999953E-2</c:v>
                </c:pt>
              </c:numCache>
            </c:numRef>
          </c:val>
        </c:ser>
        <c:ser>
          <c:idx val="7"/>
          <c:order val="5"/>
          <c:tx>
            <c:strRef>
              <c:f>Sheet1!$G$1</c:f>
              <c:strCache>
                <c:ptCount val="1"/>
                <c:pt idx="0">
                  <c:v>microturbines</c:v>
                </c:pt>
              </c:strCache>
            </c:strRef>
          </c:tx>
          <c:spPr>
            <a:solidFill>
              <a:schemeClr val="accent3"/>
            </a:solidFill>
            <a:ln w="25400">
              <a:noFill/>
            </a:ln>
            <a:effectLst/>
          </c:spPr>
          <c:cat>
            <c:numRef>
              <c:f>Sheet1!$A$2:$A$37</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Sheet1!$G$2:$G$37</c:f>
              <c:numCache>
                <c:formatCode>General</c:formatCode>
                <c:ptCount val="36"/>
                <c:pt idx="0">
                  <c:v>6.2954007130000003E-2</c:v>
                </c:pt>
                <c:pt idx="1">
                  <c:v>7.1618007119999993E-2</c:v>
                </c:pt>
                <c:pt idx="2">
                  <c:v>7.5820007149999993E-2</c:v>
                </c:pt>
                <c:pt idx="3">
                  <c:v>8.0370007169999994E-2</c:v>
                </c:pt>
                <c:pt idx="4">
                  <c:v>8.0834777940000005E-2</c:v>
                </c:pt>
                <c:pt idx="5">
                  <c:v>8.1206927469999995E-2</c:v>
                </c:pt>
                <c:pt idx="6">
                  <c:v>8.1425996899999992E-2</c:v>
                </c:pt>
                <c:pt idx="7">
                  <c:v>8.1757847189999996E-2</c:v>
                </c:pt>
                <c:pt idx="8">
                  <c:v>8.2053877400000003E-2</c:v>
                </c:pt>
                <c:pt idx="9">
                  <c:v>8.2257828169999991E-2</c:v>
                </c:pt>
                <c:pt idx="10">
                  <c:v>8.282231813999999E-2</c:v>
                </c:pt>
                <c:pt idx="11">
                  <c:v>8.3557367189999995E-2</c:v>
                </c:pt>
                <c:pt idx="12">
                  <c:v>8.3859417349999993E-2</c:v>
                </c:pt>
                <c:pt idx="13">
                  <c:v>8.392560688999999E-2</c:v>
                </c:pt>
                <c:pt idx="14">
                  <c:v>8.3988636229999983E-2</c:v>
                </c:pt>
                <c:pt idx="15">
                  <c:v>8.4069226519999984E-2</c:v>
                </c:pt>
                <c:pt idx="16">
                  <c:v>8.4292567589999978E-2</c:v>
                </c:pt>
                <c:pt idx="17">
                  <c:v>8.431572817999998E-2</c:v>
                </c:pt>
                <c:pt idx="18">
                  <c:v>8.4603537919999972E-2</c:v>
                </c:pt>
                <c:pt idx="19">
                  <c:v>8.4723508399999981E-2</c:v>
                </c:pt>
                <c:pt idx="20">
                  <c:v>8.4774677909999985E-2</c:v>
                </c:pt>
                <c:pt idx="21">
                  <c:v>8.4859767829999988E-2</c:v>
                </c:pt>
                <c:pt idx="22">
                  <c:v>8.4900687419999982E-2</c:v>
                </c:pt>
                <c:pt idx="23">
                  <c:v>8.5268207669999985E-2</c:v>
                </c:pt>
                <c:pt idx="24">
                  <c:v>8.5381617029999995E-2</c:v>
                </c:pt>
                <c:pt idx="25">
                  <c:v>8.5390906099999997E-2</c:v>
                </c:pt>
                <c:pt idx="26">
                  <c:v>8.5680885839999985E-2</c:v>
                </c:pt>
                <c:pt idx="27">
                  <c:v>8.6145926199999986E-2</c:v>
                </c:pt>
                <c:pt idx="28">
                  <c:v>8.616954559999998E-2</c:v>
                </c:pt>
                <c:pt idx="29">
                  <c:v>8.6468365689999979E-2</c:v>
                </c:pt>
                <c:pt idx="30">
                  <c:v>8.656922610999998E-2</c:v>
                </c:pt>
                <c:pt idx="31">
                  <c:v>8.6638337029999984E-2</c:v>
                </c:pt>
                <c:pt idx="32">
                  <c:v>8.6833097659999983E-2</c:v>
                </c:pt>
                <c:pt idx="33">
                  <c:v>8.6906727099999984E-2</c:v>
                </c:pt>
                <c:pt idx="34">
                  <c:v>8.6946296509999979E-2</c:v>
                </c:pt>
                <c:pt idx="35">
                  <c:v>8.7025646589999991E-2</c:v>
                </c:pt>
              </c:numCache>
            </c:numRef>
          </c:val>
        </c:ser>
        <c:dLbls>
          <c:showLegendKey val="0"/>
          <c:showVal val="0"/>
          <c:showCatName val="0"/>
          <c:showSerName val="0"/>
          <c:showPercent val="0"/>
          <c:showBubbleSize val="0"/>
        </c:dLbls>
        <c:axId val="421618064"/>
        <c:axId val="421622960"/>
        <c:extLst/>
      </c:areaChart>
      <c:catAx>
        <c:axId val="421618064"/>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crossAx val="421622960"/>
        <c:crosses val="autoZero"/>
        <c:auto val="1"/>
        <c:lblAlgn val="ctr"/>
        <c:lblOffset val="100"/>
        <c:tickLblSkip val="10"/>
        <c:tickMarkSkip val="5"/>
        <c:noMultiLvlLbl val="0"/>
      </c:catAx>
      <c:valAx>
        <c:axId val="42162296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low"/>
        <c:spPr>
          <a:noFill/>
          <a:ln w="22225">
            <a:solidFill>
              <a:schemeClr val="bg1">
                <a:lumMod val="65000"/>
              </a:schemeClr>
            </a:solidFill>
            <a:prstDash val="lgDash"/>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crossAx val="421618064"/>
        <c:crossesAt val="5"/>
        <c:crossBetween val="midCat"/>
      </c:valAx>
      <c:spPr>
        <a:noFill/>
        <a:ln>
          <a:noFill/>
        </a:ln>
        <a:effectLst/>
      </c:spPr>
    </c:plotArea>
    <c:plotVisOnly val="1"/>
    <c:dispBlanksAs val="zero"/>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percentStacked"/>
        <c:varyColors val="0"/>
        <c:ser>
          <c:idx val="0"/>
          <c:order val="0"/>
          <c:tx>
            <c:strRef>
              <c:f>Sheet1!$B$1</c:f>
              <c:strCache>
                <c:ptCount val="1"/>
                <c:pt idx="0">
                  <c:v>municipal solid waste/other</c:v>
                </c:pt>
              </c:strCache>
            </c:strRef>
          </c:tx>
          <c:spPr>
            <a:solidFill>
              <a:schemeClr val="accent2"/>
            </a:solidFill>
            <a:ln w="25400">
              <a:noFill/>
            </a:ln>
            <a:effectLst/>
          </c:spPr>
          <c:cat>
            <c:numRef>
              <c:f>Sheet1!$A$2:$A$37</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Sheet1!$B$2:$B$37</c:f>
              <c:numCache>
                <c:formatCode>General</c:formatCode>
                <c:ptCount val="36"/>
                <c:pt idx="0">
                  <c:v>0.64221159982999998</c:v>
                </c:pt>
                <c:pt idx="1">
                  <c:v>0.60353437900000007</c:v>
                </c:pt>
                <c:pt idx="2">
                  <c:v>0.60876445023999992</c:v>
                </c:pt>
                <c:pt idx="3">
                  <c:v>0.57786641923000004</c:v>
                </c:pt>
                <c:pt idx="4">
                  <c:v>0.57786641923000004</c:v>
                </c:pt>
                <c:pt idx="5">
                  <c:v>0.57786641923000004</c:v>
                </c:pt>
                <c:pt idx="6">
                  <c:v>0.57786641923000004</c:v>
                </c:pt>
                <c:pt idx="7">
                  <c:v>0.57786641923000004</c:v>
                </c:pt>
                <c:pt idx="8">
                  <c:v>0.57786641923000004</c:v>
                </c:pt>
                <c:pt idx="9">
                  <c:v>0.57786641923000004</c:v>
                </c:pt>
                <c:pt idx="10">
                  <c:v>0.57786641923000004</c:v>
                </c:pt>
                <c:pt idx="11">
                  <c:v>0.57786641923000004</c:v>
                </c:pt>
                <c:pt idx="12">
                  <c:v>0.57786641923000004</c:v>
                </c:pt>
                <c:pt idx="13">
                  <c:v>0.57786641923000004</c:v>
                </c:pt>
                <c:pt idx="14">
                  <c:v>0.57786641923000004</c:v>
                </c:pt>
                <c:pt idx="15">
                  <c:v>0.57786641923000004</c:v>
                </c:pt>
                <c:pt idx="16">
                  <c:v>0.57786641923000004</c:v>
                </c:pt>
                <c:pt idx="17">
                  <c:v>0.57786641923000004</c:v>
                </c:pt>
                <c:pt idx="18">
                  <c:v>0.57786641923000004</c:v>
                </c:pt>
                <c:pt idx="19">
                  <c:v>0.57786641923000004</c:v>
                </c:pt>
                <c:pt idx="20">
                  <c:v>0.57786641923000004</c:v>
                </c:pt>
                <c:pt idx="21">
                  <c:v>0.57786641923000004</c:v>
                </c:pt>
                <c:pt idx="22">
                  <c:v>0.57786641923000004</c:v>
                </c:pt>
                <c:pt idx="23">
                  <c:v>0.57786641923000004</c:v>
                </c:pt>
                <c:pt idx="24">
                  <c:v>0.57786641923000004</c:v>
                </c:pt>
                <c:pt idx="25">
                  <c:v>0.57786641923000004</c:v>
                </c:pt>
                <c:pt idx="26">
                  <c:v>0.57786641923000004</c:v>
                </c:pt>
                <c:pt idx="27">
                  <c:v>0.57786641923000004</c:v>
                </c:pt>
                <c:pt idx="28">
                  <c:v>0.57786641923000004</c:v>
                </c:pt>
                <c:pt idx="29">
                  <c:v>0.57786641923000004</c:v>
                </c:pt>
                <c:pt idx="30">
                  <c:v>0.57786641923000004</c:v>
                </c:pt>
                <c:pt idx="31">
                  <c:v>0.57786641923000004</c:v>
                </c:pt>
                <c:pt idx="32">
                  <c:v>0.57786641923000004</c:v>
                </c:pt>
                <c:pt idx="33">
                  <c:v>0.57786641923000004</c:v>
                </c:pt>
                <c:pt idx="34">
                  <c:v>0.57786641923000004</c:v>
                </c:pt>
                <c:pt idx="35">
                  <c:v>0.57786641923000004</c:v>
                </c:pt>
              </c:numCache>
            </c:numRef>
          </c:val>
        </c:ser>
        <c:ser>
          <c:idx val="5"/>
          <c:order val="1"/>
          <c:tx>
            <c:strRef>
              <c:f>Sheet1!$C$1</c:f>
              <c:strCache>
                <c:ptCount val="1"/>
                <c:pt idx="0">
                  <c:v>wind</c:v>
                </c:pt>
              </c:strCache>
            </c:strRef>
          </c:tx>
          <c:spPr>
            <a:solidFill>
              <a:schemeClr val="accent1"/>
            </a:solidFill>
            <a:ln w="25400">
              <a:noFill/>
            </a:ln>
            <a:effectLst/>
          </c:spPr>
          <c:cat>
            <c:numRef>
              <c:f>Sheet1!$A$2:$A$37</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Sheet1!$C$2:$C$37</c:f>
              <c:numCache>
                <c:formatCode>General</c:formatCode>
                <c:ptCount val="36"/>
                <c:pt idx="0">
                  <c:v>0.50409599999999999</c:v>
                </c:pt>
                <c:pt idx="1">
                  <c:v>0.53909700000000005</c:v>
                </c:pt>
                <c:pt idx="2">
                  <c:v>0.54541300000000004</c:v>
                </c:pt>
                <c:pt idx="3">
                  <c:v>0.55488099999999996</c:v>
                </c:pt>
                <c:pt idx="4">
                  <c:v>0.55488099999999996</c:v>
                </c:pt>
                <c:pt idx="5">
                  <c:v>0.55495799999999995</c:v>
                </c:pt>
                <c:pt idx="6">
                  <c:v>0.55565600000000004</c:v>
                </c:pt>
                <c:pt idx="7">
                  <c:v>0.55581999999999998</c:v>
                </c:pt>
                <c:pt idx="8">
                  <c:v>0.55592900000000001</c:v>
                </c:pt>
                <c:pt idx="9">
                  <c:v>0.55655500000000002</c:v>
                </c:pt>
                <c:pt idx="10">
                  <c:v>0.55775399999999997</c:v>
                </c:pt>
                <c:pt idx="11">
                  <c:v>0.56031399999999998</c:v>
                </c:pt>
                <c:pt idx="12">
                  <c:v>0.56267999999999996</c:v>
                </c:pt>
                <c:pt idx="13">
                  <c:v>0.56271700000000002</c:v>
                </c:pt>
                <c:pt idx="14">
                  <c:v>0.56275399999999998</c:v>
                </c:pt>
                <c:pt idx="15">
                  <c:v>0.56381199999999998</c:v>
                </c:pt>
                <c:pt idx="16">
                  <c:v>0.56388300000000002</c:v>
                </c:pt>
                <c:pt idx="17">
                  <c:v>0.56406500000000004</c:v>
                </c:pt>
                <c:pt idx="18">
                  <c:v>0.56497200000000003</c:v>
                </c:pt>
                <c:pt idx="19">
                  <c:v>0.56544899999999998</c:v>
                </c:pt>
                <c:pt idx="20">
                  <c:v>0.56544899999999998</c:v>
                </c:pt>
                <c:pt idx="21">
                  <c:v>0.56553900000000001</c:v>
                </c:pt>
                <c:pt idx="22">
                  <c:v>0.56553900000000001</c:v>
                </c:pt>
                <c:pt idx="23">
                  <c:v>0.56695600000000002</c:v>
                </c:pt>
                <c:pt idx="24">
                  <c:v>0.56821500000000003</c:v>
                </c:pt>
                <c:pt idx="25">
                  <c:v>0.56821500000000003</c:v>
                </c:pt>
                <c:pt idx="26">
                  <c:v>0.56998899999999997</c:v>
                </c:pt>
                <c:pt idx="27">
                  <c:v>0.57030800000000004</c:v>
                </c:pt>
                <c:pt idx="28">
                  <c:v>0.57030800000000004</c:v>
                </c:pt>
                <c:pt idx="29">
                  <c:v>0.57044099999999998</c:v>
                </c:pt>
                <c:pt idx="30">
                  <c:v>0.57047599999999998</c:v>
                </c:pt>
                <c:pt idx="31">
                  <c:v>0.57056799999999996</c:v>
                </c:pt>
                <c:pt idx="32">
                  <c:v>0.57069499999999995</c:v>
                </c:pt>
                <c:pt idx="33">
                  <c:v>0.57069499999999995</c:v>
                </c:pt>
                <c:pt idx="34">
                  <c:v>0.57069499999999995</c:v>
                </c:pt>
                <c:pt idx="35">
                  <c:v>0.57069499999999995</c:v>
                </c:pt>
              </c:numCache>
            </c:numRef>
          </c:val>
        </c:ser>
        <c:ser>
          <c:idx val="8"/>
          <c:order val="2"/>
          <c:tx>
            <c:strRef>
              <c:f>Sheet1!$D$1</c:f>
              <c:strCache>
                <c:ptCount val="1"/>
                <c:pt idx="0">
                  <c:v>gas turbines</c:v>
                </c:pt>
              </c:strCache>
            </c:strRef>
          </c:tx>
          <c:spPr>
            <a:solidFill>
              <a:schemeClr val="tx1"/>
            </a:solidFill>
            <a:ln w="25400">
              <a:noFill/>
            </a:ln>
            <a:effectLst/>
          </c:spPr>
          <c:cat>
            <c:numRef>
              <c:f>Sheet1!$A$2:$A$37</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Sheet1!$D$2:$D$37</c:f>
              <c:numCache>
                <c:formatCode>General</c:formatCode>
                <c:ptCount val="36"/>
                <c:pt idx="0">
                  <c:v>0.98555962925999996</c:v>
                </c:pt>
                <c:pt idx="1">
                  <c:v>1.02918388382</c:v>
                </c:pt>
                <c:pt idx="2">
                  <c:v>1.0717650132700001</c:v>
                </c:pt>
                <c:pt idx="3">
                  <c:v>1.0831142357600001</c:v>
                </c:pt>
                <c:pt idx="4">
                  <c:v>1.10094136339</c:v>
                </c:pt>
                <c:pt idx="5">
                  <c:v>1.11683887788</c:v>
                </c:pt>
                <c:pt idx="6">
                  <c:v>1.13008748196</c:v>
                </c:pt>
                <c:pt idx="7">
                  <c:v>1.14288135403</c:v>
                </c:pt>
                <c:pt idx="8">
                  <c:v>1.15443535832</c:v>
                </c:pt>
                <c:pt idx="9">
                  <c:v>1.1661849632200001</c:v>
                </c:pt>
                <c:pt idx="10">
                  <c:v>1.17933108428</c:v>
                </c:pt>
                <c:pt idx="11">
                  <c:v>1.1929557028</c:v>
                </c:pt>
                <c:pt idx="12">
                  <c:v>1.20563212078</c:v>
                </c:pt>
                <c:pt idx="13">
                  <c:v>1.2171312027100001</c:v>
                </c:pt>
                <c:pt idx="14">
                  <c:v>1.22908490419</c:v>
                </c:pt>
                <c:pt idx="15">
                  <c:v>1.2417566772899999</c:v>
                </c:pt>
                <c:pt idx="16">
                  <c:v>1.2547179154500001</c:v>
                </c:pt>
                <c:pt idx="17">
                  <c:v>1.26715581541</c:v>
                </c:pt>
                <c:pt idx="18">
                  <c:v>1.2808847167799999</c:v>
                </c:pt>
                <c:pt idx="19">
                  <c:v>1.2934172378</c:v>
                </c:pt>
                <c:pt idx="20">
                  <c:v>1.3052230372500011</c:v>
                </c:pt>
                <c:pt idx="21">
                  <c:v>1.3170664173700011</c:v>
                </c:pt>
                <c:pt idx="22">
                  <c:v>1.328436417610001</c:v>
                </c:pt>
                <c:pt idx="23">
                  <c:v>1.3413593170100011</c:v>
                </c:pt>
                <c:pt idx="24">
                  <c:v>1.3530030554400001</c:v>
                </c:pt>
                <c:pt idx="25">
                  <c:v>1.364410955160001</c:v>
                </c:pt>
                <c:pt idx="26">
                  <c:v>1.3768129566300009</c:v>
                </c:pt>
                <c:pt idx="27">
                  <c:v>1.3901664781100009</c:v>
                </c:pt>
                <c:pt idx="28">
                  <c:v>1.4019829579000009</c:v>
                </c:pt>
                <c:pt idx="29">
                  <c:v>1.414893460320001</c:v>
                </c:pt>
                <c:pt idx="30">
                  <c:v>1.426793460320001</c:v>
                </c:pt>
                <c:pt idx="31">
                  <c:v>1.438753460320001</c:v>
                </c:pt>
                <c:pt idx="32">
                  <c:v>1.451227341170001</c:v>
                </c:pt>
                <c:pt idx="33">
                  <c:v>1.4633573411700009</c:v>
                </c:pt>
                <c:pt idx="34">
                  <c:v>1.4755173411700011</c:v>
                </c:pt>
                <c:pt idx="35">
                  <c:v>1.487567341170001</c:v>
                </c:pt>
              </c:numCache>
            </c:numRef>
          </c:val>
        </c:ser>
        <c:ser>
          <c:idx val="9"/>
          <c:order val="3"/>
          <c:tx>
            <c:strRef>
              <c:f>Sheet1!$E$1</c:f>
              <c:strCache>
                <c:ptCount val="1"/>
                <c:pt idx="0">
                  <c:v>fuel cells</c:v>
                </c:pt>
              </c:strCache>
            </c:strRef>
          </c:tx>
          <c:spPr>
            <a:solidFill>
              <a:schemeClr val="tx1"/>
            </a:solidFill>
            <a:ln w="25400">
              <a:noFill/>
            </a:ln>
            <a:effectLst/>
          </c:spPr>
          <c:cat>
            <c:numRef>
              <c:f>Sheet1!$A$2:$A$37</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Sheet1!$E$2:$E$37</c:f>
              <c:numCache>
                <c:formatCode>General</c:formatCode>
                <c:ptCount val="36"/>
                <c:pt idx="0">
                  <c:v>0.14724699548</c:v>
                </c:pt>
                <c:pt idx="1">
                  <c:v>0.17835949547999999</c:v>
                </c:pt>
                <c:pt idx="2">
                  <c:v>0.18828949565000011</c:v>
                </c:pt>
                <c:pt idx="3">
                  <c:v>0.18828949565000011</c:v>
                </c:pt>
                <c:pt idx="4">
                  <c:v>0.21173072700000001</c:v>
                </c:pt>
                <c:pt idx="5">
                  <c:v>0.23175971570000009</c:v>
                </c:pt>
                <c:pt idx="6">
                  <c:v>0.2477936354300001</c:v>
                </c:pt>
                <c:pt idx="7">
                  <c:v>0.26037143459000001</c:v>
                </c:pt>
                <c:pt idx="8">
                  <c:v>0.26995069588999998</c:v>
                </c:pt>
                <c:pt idx="9">
                  <c:v>0.27734089730999989</c:v>
                </c:pt>
                <c:pt idx="10">
                  <c:v>0.28314330774000002</c:v>
                </c:pt>
                <c:pt idx="11">
                  <c:v>0.28781401843999999</c:v>
                </c:pt>
                <c:pt idx="12">
                  <c:v>0.2915796591</c:v>
                </c:pt>
                <c:pt idx="13">
                  <c:v>0.29483556926999999</c:v>
                </c:pt>
                <c:pt idx="14">
                  <c:v>0.29768811027999997</c:v>
                </c:pt>
                <c:pt idx="15">
                  <c:v>0.30029656148</c:v>
                </c:pt>
                <c:pt idx="16">
                  <c:v>0.30280760128</c:v>
                </c:pt>
                <c:pt idx="17">
                  <c:v>0.30517596260000002</c:v>
                </c:pt>
                <c:pt idx="18">
                  <c:v>0.30747032392000012</c:v>
                </c:pt>
                <c:pt idx="19">
                  <c:v>0.30968677509000009</c:v>
                </c:pt>
                <c:pt idx="20">
                  <c:v>0.31182347431000013</c:v>
                </c:pt>
                <c:pt idx="21">
                  <c:v>0.31391231416000009</c:v>
                </c:pt>
                <c:pt idx="22">
                  <c:v>0.31597707393000007</c:v>
                </c:pt>
                <c:pt idx="23">
                  <c:v>0.31802991375000011</c:v>
                </c:pt>
                <c:pt idx="24">
                  <c:v>0.32007689420000002</c:v>
                </c:pt>
                <c:pt idx="25">
                  <c:v>0.32213801332000003</c:v>
                </c:pt>
                <c:pt idx="26">
                  <c:v>0.32420713342000002</c:v>
                </c:pt>
                <c:pt idx="27">
                  <c:v>0.32628613340000001</c:v>
                </c:pt>
                <c:pt idx="28">
                  <c:v>0.32836757479000001</c:v>
                </c:pt>
                <c:pt idx="29">
                  <c:v>0.33045709430000009</c:v>
                </c:pt>
                <c:pt idx="30">
                  <c:v>0.33254845366000008</c:v>
                </c:pt>
                <c:pt idx="31">
                  <c:v>0.33466153567000012</c:v>
                </c:pt>
                <c:pt idx="32">
                  <c:v>0.33678269385000009</c:v>
                </c:pt>
                <c:pt idx="33">
                  <c:v>0.33889602195000013</c:v>
                </c:pt>
                <c:pt idx="34">
                  <c:v>0.34102526411000011</c:v>
                </c:pt>
                <c:pt idx="35">
                  <c:v>0.34313673308000009</c:v>
                </c:pt>
              </c:numCache>
            </c:numRef>
          </c:val>
        </c:ser>
        <c:ser>
          <c:idx val="6"/>
          <c:order val="4"/>
          <c:tx>
            <c:strRef>
              <c:f>Sheet1!$F$1</c:f>
              <c:strCache>
                <c:ptCount val="1"/>
                <c:pt idx="0">
                  <c:v>gas engines</c:v>
                </c:pt>
              </c:strCache>
            </c:strRef>
          </c:tx>
          <c:spPr>
            <a:solidFill>
              <a:schemeClr val="tx1"/>
            </a:solidFill>
            <a:ln w="25400">
              <a:noFill/>
            </a:ln>
            <a:effectLst/>
          </c:spPr>
          <c:cat>
            <c:numRef>
              <c:f>Sheet1!$A$2:$A$37</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Sheet1!$F$2:$F$37</c:f>
              <c:numCache>
                <c:formatCode>General</c:formatCode>
                <c:ptCount val="36"/>
                <c:pt idx="0">
                  <c:v>5.6882133889999992E-2</c:v>
                </c:pt>
                <c:pt idx="1">
                  <c:v>4.8734562369999991E-2</c:v>
                </c:pt>
                <c:pt idx="2">
                  <c:v>4.6205029409999987E-2</c:v>
                </c:pt>
                <c:pt idx="3">
                  <c:v>5.1042484649999977E-2</c:v>
                </c:pt>
                <c:pt idx="4">
                  <c:v>5.3362124319999989E-2</c:v>
                </c:pt>
                <c:pt idx="5">
                  <c:v>5.4851924109999992E-2</c:v>
                </c:pt>
                <c:pt idx="6">
                  <c:v>5.6932614259999993E-2</c:v>
                </c:pt>
                <c:pt idx="7">
                  <c:v>5.8476974149999993E-2</c:v>
                </c:pt>
                <c:pt idx="8">
                  <c:v>5.9669743929999991E-2</c:v>
                </c:pt>
                <c:pt idx="9">
                  <c:v>6.1884223729999993E-2</c:v>
                </c:pt>
                <c:pt idx="10">
                  <c:v>6.4017613819999986E-2</c:v>
                </c:pt>
                <c:pt idx="11">
                  <c:v>6.7006403759999986E-2</c:v>
                </c:pt>
                <c:pt idx="12">
                  <c:v>6.8310534149999991E-2</c:v>
                </c:pt>
                <c:pt idx="13">
                  <c:v>6.8797343889999987E-2</c:v>
                </c:pt>
                <c:pt idx="14">
                  <c:v>6.9324604229999989E-2</c:v>
                </c:pt>
                <c:pt idx="15">
                  <c:v>7.0654224039999991E-2</c:v>
                </c:pt>
                <c:pt idx="16">
                  <c:v>7.1295643609999987E-2</c:v>
                </c:pt>
                <c:pt idx="17">
                  <c:v>7.1882993929999986E-2</c:v>
                </c:pt>
                <c:pt idx="18">
                  <c:v>7.4130593909999987E-2</c:v>
                </c:pt>
                <c:pt idx="19">
                  <c:v>7.4977893969999973E-2</c:v>
                </c:pt>
                <c:pt idx="20">
                  <c:v>7.5493973619999974E-2</c:v>
                </c:pt>
                <c:pt idx="21">
                  <c:v>7.6462843489999974E-2</c:v>
                </c:pt>
                <c:pt idx="22">
                  <c:v>7.6921193059999976E-2</c:v>
                </c:pt>
                <c:pt idx="23">
                  <c:v>7.9384832549999979E-2</c:v>
                </c:pt>
                <c:pt idx="24">
                  <c:v>8.0255082549999981E-2</c:v>
                </c:pt>
                <c:pt idx="25">
                  <c:v>8.0709702029999969E-2</c:v>
                </c:pt>
                <c:pt idx="26">
                  <c:v>8.2405432169999973E-2</c:v>
                </c:pt>
                <c:pt idx="27">
                  <c:v>8.5426011909999974E-2</c:v>
                </c:pt>
                <c:pt idx="28">
                  <c:v>8.5894981679999968E-2</c:v>
                </c:pt>
                <c:pt idx="29">
                  <c:v>8.8299941769999959E-2</c:v>
                </c:pt>
                <c:pt idx="30">
                  <c:v>8.8854941769999959E-2</c:v>
                </c:pt>
                <c:pt idx="31">
                  <c:v>8.9350831879999953E-2</c:v>
                </c:pt>
                <c:pt idx="32">
                  <c:v>9.056238143999995E-2</c:v>
                </c:pt>
                <c:pt idx="33">
                  <c:v>9.1126381439999959E-2</c:v>
                </c:pt>
                <c:pt idx="34">
                  <c:v>9.1640351209999943E-2</c:v>
                </c:pt>
                <c:pt idx="35">
                  <c:v>9.2280611459999953E-2</c:v>
                </c:pt>
              </c:numCache>
            </c:numRef>
          </c:val>
        </c:ser>
        <c:ser>
          <c:idx val="7"/>
          <c:order val="5"/>
          <c:tx>
            <c:strRef>
              <c:f>Sheet1!$G$1</c:f>
              <c:strCache>
                <c:ptCount val="1"/>
                <c:pt idx="0">
                  <c:v>microturbines</c:v>
                </c:pt>
              </c:strCache>
            </c:strRef>
          </c:tx>
          <c:spPr>
            <a:solidFill>
              <a:schemeClr val="tx1"/>
            </a:solidFill>
            <a:ln w="25400">
              <a:noFill/>
            </a:ln>
            <a:effectLst/>
          </c:spPr>
          <c:cat>
            <c:numRef>
              <c:f>Sheet1!$A$2:$A$37</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Sheet1!$G$2:$G$37</c:f>
              <c:numCache>
                <c:formatCode>General</c:formatCode>
                <c:ptCount val="36"/>
                <c:pt idx="0">
                  <c:v>6.2954007130000003E-2</c:v>
                </c:pt>
                <c:pt idx="1">
                  <c:v>7.1618007119999993E-2</c:v>
                </c:pt>
                <c:pt idx="2">
                  <c:v>7.5820007149999993E-2</c:v>
                </c:pt>
                <c:pt idx="3">
                  <c:v>8.0370007169999994E-2</c:v>
                </c:pt>
                <c:pt idx="4">
                  <c:v>8.0834777940000005E-2</c:v>
                </c:pt>
                <c:pt idx="5">
                  <c:v>8.1206927469999995E-2</c:v>
                </c:pt>
                <c:pt idx="6">
                  <c:v>8.1425996899999992E-2</c:v>
                </c:pt>
                <c:pt idx="7">
                  <c:v>8.1757847189999996E-2</c:v>
                </c:pt>
                <c:pt idx="8">
                  <c:v>8.2053877400000003E-2</c:v>
                </c:pt>
                <c:pt idx="9">
                  <c:v>8.2257828169999991E-2</c:v>
                </c:pt>
                <c:pt idx="10">
                  <c:v>8.282231813999999E-2</c:v>
                </c:pt>
                <c:pt idx="11">
                  <c:v>8.3557367189999995E-2</c:v>
                </c:pt>
                <c:pt idx="12">
                  <c:v>8.3859417349999993E-2</c:v>
                </c:pt>
                <c:pt idx="13">
                  <c:v>8.392560688999999E-2</c:v>
                </c:pt>
                <c:pt idx="14">
                  <c:v>8.3988636229999983E-2</c:v>
                </c:pt>
                <c:pt idx="15">
                  <c:v>8.4069226519999984E-2</c:v>
                </c:pt>
                <c:pt idx="16">
                  <c:v>8.4292567589999978E-2</c:v>
                </c:pt>
                <c:pt idx="17">
                  <c:v>8.431572817999998E-2</c:v>
                </c:pt>
                <c:pt idx="18">
                  <c:v>8.4603537919999972E-2</c:v>
                </c:pt>
                <c:pt idx="19">
                  <c:v>8.4723508399999981E-2</c:v>
                </c:pt>
                <c:pt idx="20">
                  <c:v>8.4774677909999985E-2</c:v>
                </c:pt>
                <c:pt idx="21">
                  <c:v>8.4859767829999988E-2</c:v>
                </c:pt>
                <c:pt idx="22">
                  <c:v>8.4900687419999982E-2</c:v>
                </c:pt>
                <c:pt idx="23">
                  <c:v>8.5268207669999985E-2</c:v>
                </c:pt>
                <c:pt idx="24">
                  <c:v>8.5381617029999995E-2</c:v>
                </c:pt>
                <c:pt idx="25">
                  <c:v>8.5390906099999997E-2</c:v>
                </c:pt>
                <c:pt idx="26">
                  <c:v>8.5680885839999985E-2</c:v>
                </c:pt>
                <c:pt idx="27">
                  <c:v>8.6145926199999986E-2</c:v>
                </c:pt>
                <c:pt idx="28">
                  <c:v>8.616954559999998E-2</c:v>
                </c:pt>
                <c:pt idx="29">
                  <c:v>8.6468365689999979E-2</c:v>
                </c:pt>
                <c:pt idx="30">
                  <c:v>8.656922610999998E-2</c:v>
                </c:pt>
                <c:pt idx="31">
                  <c:v>8.6638337029999984E-2</c:v>
                </c:pt>
                <c:pt idx="32">
                  <c:v>8.6833097659999983E-2</c:v>
                </c:pt>
                <c:pt idx="33">
                  <c:v>8.6906727099999984E-2</c:v>
                </c:pt>
                <c:pt idx="34">
                  <c:v>8.6946296509999979E-2</c:v>
                </c:pt>
                <c:pt idx="35">
                  <c:v>8.7025646589999991E-2</c:v>
                </c:pt>
              </c:numCache>
            </c:numRef>
          </c:val>
        </c:ser>
        <c:ser>
          <c:idx val="1"/>
          <c:order val="6"/>
          <c:tx>
            <c:strRef>
              <c:f>Sheet1!$H$1</c:f>
              <c:strCache>
                <c:ptCount val="1"/>
                <c:pt idx="0">
                  <c:v>solar</c:v>
                </c:pt>
              </c:strCache>
            </c:strRef>
          </c:tx>
          <c:spPr>
            <a:solidFill>
              <a:srgbClr val="FFE99A"/>
            </a:solidFill>
            <a:ln w="25400">
              <a:noFill/>
            </a:ln>
            <a:effectLst/>
          </c:spPr>
          <c:cat>
            <c:numRef>
              <c:f>Sheet1!$A$2:$A$37</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Sheet1!$H$2:$H$37</c:f>
              <c:numCache>
                <c:formatCode>General</c:formatCode>
                <c:ptCount val="36"/>
                <c:pt idx="0">
                  <c:v>6.1468470000000002</c:v>
                </c:pt>
                <c:pt idx="1">
                  <c:v>7.8516839999999997</c:v>
                </c:pt>
                <c:pt idx="2">
                  <c:v>10.105048</c:v>
                </c:pt>
                <c:pt idx="3">
                  <c:v>12.220262999999999</c:v>
                </c:pt>
                <c:pt idx="4">
                  <c:v>14.908906999999999</c:v>
                </c:pt>
                <c:pt idx="5">
                  <c:v>17.741758000000001</c:v>
                </c:pt>
                <c:pt idx="6">
                  <c:v>20.580715000000001</c:v>
                </c:pt>
                <c:pt idx="7">
                  <c:v>22.638566999999998</c:v>
                </c:pt>
                <c:pt idx="8">
                  <c:v>23.769950999999999</c:v>
                </c:pt>
                <c:pt idx="9">
                  <c:v>24.422661000000002</c:v>
                </c:pt>
                <c:pt idx="10">
                  <c:v>25.725832</c:v>
                </c:pt>
                <c:pt idx="11">
                  <c:v>27.033279</c:v>
                </c:pt>
                <c:pt idx="12">
                  <c:v>28.281987999999998</c:v>
                </c:pt>
                <c:pt idx="13">
                  <c:v>29.205769</c:v>
                </c:pt>
                <c:pt idx="14">
                  <c:v>30.168118</c:v>
                </c:pt>
                <c:pt idx="15">
                  <c:v>31.389240000000001</c:v>
                </c:pt>
                <c:pt idx="16">
                  <c:v>31.883095000000001</c:v>
                </c:pt>
                <c:pt idx="17">
                  <c:v>32.279797000000002</c:v>
                </c:pt>
                <c:pt idx="18">
                  <c:v>32.968890999999999</c:v>
                </c:pt>
                <c:pt idx="19">
                  <c:v>33.678925</c:v>
                </c:pt>
                <c:pt idx="20">
                  <c:v>34.006583999999997</c:v>
                </c:pt>
                <c:pt idx="21">
                  <c:v>34.825133999999998</c:v>
                </c:pt>
                <c:pt idx="22">
                  <c:v>35.221156999999998</c:v>
                </c:pt>
                <c:pt idx="23">
                  <c:v>36.007449999999999</c:v>
                </c:pt>
                <c:pt idx="24">
                  <c:v>36.477673000000003</c:v>
                </c:pt>
                <c:pt idx="25">
                  <c:v>36.843764999999998</c:v>
                </c:pt>
                <c:pt idx="26">
                  <c:v>37.346618999999997</c:v>
                </c:pt>
                <c:pt idx="27">
                  <c:v>37.853180000000002</c:v>
                </c:pt>
                <c:pt idx="28">
                  <c:v>38.311202999999999</c:v>
                </c:pt>
                <c:pt idx="29">
                  <c:v>38.971263999999998</c:v>
                </c:pt>
                <c:pt idx="30">
                  <c:v>39.456505</c:v>
                </c:pt>
                <c:pt idx="31">
                  <c:v>40.213673</c:v>
                </c:pt>
                <c:pt idx="32">
                  <c:v>40.861725</c:v>
                </c:pt>
                <c:pt idx="33">
                  <c:v>41.413314999999997</c:v>
                </c:pt>
                <c:pt idx="34">
                  <c:v>41.787891000000002</c:v>
                </c:pt>
                <c:pt idx="35">
                  <c:v>42.371319</c:v>
                </c:pt>
              </c:numCache>
            </c:numRef>
          </c:val>
        </c:ser>
        <c:dLbls>
          <c:showLegendKey val="0"/>
          <c:showVal val="0"/>
          <c:showCatName val="0"/>
          <c:showSerName val="0"/>
          <c:showPercent val="0"/>
          <c:showBubbleSize val="0"/>
        </c:dLbls>
        <c:axId val="421617520"/>
        <c:axId val="421615344"/>
        <c:extLst/>
      </c:areaChart>
      <c:catAx>
        <c:axId val="421617520"/>
        <c:scaling>
          <c:orientation val="minMax"/>
        </c:scaling>
        <c:delete val="0"/>
        <c:axPos val="b"/>
        <c:numFmt formatCode="General" sourceLinked="1"/>
        <c:majorTickMark val="out"/>
        <c:minorTickMark val="out"/>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crossAx val="421615344"/>
        <c:crosses val="autoZero"/>
        <c:auto val="1"/>
        <c:lblAlgn val="ctr"/>
        <c:lblOffset val="100"/>
        <c:tickLblSkip val="10"/>
        <c:tickMarkSkip val="10"/>
        <c:noMultiLvlLbl val="0"/>
      </c:catAx>
      <c:valAx>
        <c:axId val="42161534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low"/>
        <c:spPr>
          <a:noFill/>
          <a:ln w="22225">
            <a:solidFill>
              <a:schemeClr val="bg1">
                <a:lumMod val="65000"/>
              </a:schemeClr>
            </a:solidFill>
            <a:prstDash val="lgDash"/>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crossAx val="421617520"/>
        <c:crossesAt val="5"/>
        <c:crossBetween val="midCat"/>
      </c:valAx>
      <c:spPr>
        <a:noFill/>
        <a:ln>
          <a:noFill/>
        </a:ln>
        <a:effectLst/>
      </c:spPr>
    </c:plotArea>
    <c:plotVisOnly val="1"/>
    <c:dispBlanksAs val="zero"/>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2257217847769035E-2"/>
          <c:y val="0.18337926509186353"/>
          <c:w val="0.91811315252260139"/>
          <c:h val="0.7269444444444445"/>
        </c:manualLayout>
      </c:layout>
      <c:lineChart>
        <c:grouping val="standard"/>
        <c:varyColors val="0"/>
        <c:ser>
          <c:idx val="3"/>
          <c:order val="0"/>
          <c:tx>
            <c:strRef>
              <c:f>Sheet1!$B$1</c:f>
              <c:strCache>
                <c:ptCount val="1"/>
                <c:pt idx="0">
                  <c:v>residential</c:v>
                </c:pt>
              </c:strCache>
            </c:strRef>
          </c:tx>
          <c:spPr>
            <a:ln w="22225" cap="rnd">
              <a:solidFill>
                <a:srgbClr val="C00000"/>
              </a:solidFill>
              <a:round/>
            </a:ln>
            <a:effectLst/>
          </c:spPr>
          <c:marker>
            <c:symbol val="none"/>
          </c:marker>
          <c:cat>
            <c:numRef>
              <c:f>Sheet1!$A$2:$A$62</c:f>
              <c:numCache>
                <c:formatCode>General</c:formatCode>
                <c:ptCount val="61"/>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2024</c:v>
                </c:pt>
                <c:pt idx="35">
                  <c:v>2025</c:v>
                </c:pt>
                <c:pt idx="36">
                  <c:v>2026</c:v>
                </c:pt>
                <c:pt idx="37">
                  <c:v>2027</c:v>
                </c:pt>
                <c:pt idx="38">
                  <c:v>2028</c:v>
                </c:pt>
                <c:pt idx="39">
                  <c:v>2029</c:v>
                </c:pt>
                <c:pt idx="40">
                  <c:v>2030</c:v>
                </c:pt>
                <c:pt idx="41">
                  <c:v>2031</c:v>
                </c:pt>
                <c:pt idx="42">
                  <c:v>2032</c:v>
                </c:pt>
                <c:pt idx="43">
                  <c:v>2033</c:v>
                </c:pt>
                <c:pt idx="44">
                  <c:v>2034</c:v>
                </c:pt>
                <c:pt idx="45">
                  <c:v>2035</c:v>
                </c:pt>
                <c:pt idx="46">
                  <c:v>2036</c:v>
                </c:pt>
                <c:pt idx="47">
                  <c:v>2037</c:v>
                </c:pt>
                <c:pt idx="48">
                  <c:v>2038</c:v>
                </c:pt>
                <c:pt idx="49">
                  <c:v>2039</c:v>
                </c:pt>
                <c:pt idx="50">
                  <c:v>2040</c:v>
                </c:pt>
                <c:pt idx="51">
                  <c:v>2041</c:v>
                </c:pt>
                <c:pt idx="52">
                  <c:v>2042</c:v>
                </c:pt>
                <c:pt idx="53">
                  <c:v>2043</c:v>
                </c:pt>
                <c:pt idx="54">
                  <c:v>2044</c:v>
                </c:pt>
                <c:pt idx="55">
                  <c:v>2045</c:v>
                </c:pt>
                <c:pt idx="56">
                  <c:v>2046</c:v>
                </c:pt>
                <c:pt idx="57">
                  <c:v>2047</c:v>
                </c:pt>
                <c:pt idx="58">
                  <c:v>2048</c:v>
                </c:pt>
                <c:pt idx="59">
                  <c:v>2049</c:v>
                </c:pt>
                <c:pt idx="60">
                  <c:v>2050</c:v>
                </c:pt>
              </c:numCache>
            </c:numRef>
          </c:cat>
          <c:val>
            <c:numRef>
              <c:f>Sheet1!$B$2:$B$62</c:f>
              <c:numCache>
                <c:formatCode>General</c:formatCode>
                <c:ptCount val="61"/>
                <c:pt idx="0">
                  <c:v>13.810196164658951</c:v>
                </c:pt>
                <c:pt idx="1">
                  <c:v>13.716551462210401</c:v>
                </c:pt>
                <c:pt idx="2">
                  <c:v>13.694511696992199</c:v>
                </c:pt>
                <c:pt idx="3">
                  <c:v>13.556819500870571</c:v>
                </c:pt>
                <c:pt idx="4">
                  <c:v>13.36904761904762</c:v>
                </c:pt>
                <c:pt idx="5">
                  <c:v>13.12573050592753</c:v>
                </c:pt>
                <c:pt idx="6">
                  <c:v>12.828498421764619</c:v>
                </c:pt>
                <c:pt idx="7">
                  <c:v>12.71662301027604</c:v>
                </c:pt>
                <c:pt idx="8">
                  <c:v>12.32148028107275</c:v>
                </c:pt>
                <c:pt idx="9">
                  <c:v>11.999057221422021</c:v>
                </c:pt>
                <c:pt idx="10">
                  <c:v>11.851635543943241</c:v>
                </c:pt>
                <c:pt idx="11">
                  <c:v>12.075874169695449</c:v>
                </c:pt>
                <c:pt idx="12">
                  <c:v>11.69387553669249</c:v>
                </c:pt>
                <c:pt idx="13">
                  <c:v>11.861574427365341</c:v>
                </c:pt>
                <c:pt idx="14">
                  <c:v>11.855213493748529</c:v>
                </c:pt>
                <c:pt idx="15">
                  <c:v>12.13936010798321</c:v>
                </c:pt>
                <c:pt idx="16">
                  <c:v>12.967379477272219</c:v>
                </c:pt>
                <c:pt idx="17">
                  <c:v>12.93163289578963</c:v>
                </c:pt>
                <c:pt idx="18">
                  <c:v>13.411444026091109</c:v>
                </c:pt>
                <c:pt idx="19">
                  <c:v>13.60545871752768</c:v>
                </c:pt>
                <c:pt idx="20">
                  <c:v>13.48380518358981</c:v>
                </c:pt>
                <c:pt idx="21">
                  <c:v>13.414011700197721</c:v>
                </c:pt>
                <c:pt idx="22">
                  <c:v>13.341240000000001</c:v>
                </c:pt>
                <c:pt idx="23">
                  <c:v>13.38704731954204</c:v>
                </c:pt>
                <c:pt idx="24">
                  <c:v>13.56091820987654</c:v>
                </c:pt>
                <c:pt idx="25">
                  <c:v>13.55671873956236</c:v>
                </c:pt>
                <c:pt idx="26">
                  <c:v>13.30405437296456</c:v>
                </c:pt>
                <c:pt idx="27">
                  <c:v>13.40966947048579</c:v>
                </c:pt>
                <c:pt idx="28">
                  <c:v>13.11397691652625</c:v>
                </c:pt>
                <c:pt idx="29">
                  <c:v>12.559407</c:v>
                </c:pt>
                <c:pt idx="30">
                  <c:v>12.39522</c:v>
                </c:pt>
                <c:pt idx="31">
                  <c:v>12.462153000000001</c:v>
                </c:pt>
                <c:pt idx="32">
                  <c:v>12.47601</c:v>
                </c:pt>
                <c:pt idx="33">
                  <c:v>12.547039</c:v>
                </c:pt>
                <c:pt idx="34">
                  <c:v>12.677695999999999</c:v>
                </c:pt>
                <c:pt idx="35">
                  <c:v>12.859044000000001</c:v>
                </c:pt>
                <c:pt idx="36">
                  <c:v>13.024888000000001</c:v>
                </c:pt>
                <c:pt idx="37">
                  <c:v>13.110849999999999</c:v>
                </c:pt>
                <c:pt idx="38">
                  <c:v>13.094872000000001</c:v>
                </c:pt>
                <c:pt idx="39">
                  <c:v>13.04935</c:v>
                </c:pt>
                <c:pt idx="40">
                  <c:v>13.05922</c:v>
                </c:pt>
                <c:pt idx="41">
                  <c:v>13.030392000000001</c:v>
                </c:pt>
                <c:pt idx="42">
                  <c:v>12.999648000000001</c:v>
                </c:pt>
                <c:pt idx="43">
                  <c:v>13.043602999999999</c:v>
                </c:pt>
                <c:pt idx="44">
                  <c:v>13.062144</c:v>
                </c:pt>
                <c:pt idx="45">
                  <c:v>12.998402</c:v>
                </c:pt>
                <c:pt idx="46">
                  <c:v>12.962379</c:v>
                </c:pt>
                <c:pt idx="47">
                  <c:v>12.922573999999999</c:v>
                </c:pt>
                <c:pt idx="48">
                  <c:v>12.934729000000001</c:v>
                </c:pt>
                <c:pt idx="49">
                  <c:v>12.897933999999999</c:v>
                </c:pt>
                <c:pt idx="50">
                  <c:v>12.841132999999999</c:v>
                </c:pt>
                <c:pt idx="51">
                  <c:v>12.819372</c:v>
                </c:pt>
                <c:pt idx="52">
                  <c:v>12.780977999999999</c:v>
                </c:pt>
                <c:pt idx="53">
                  <c:v>12.748143000000001</c:v>
                </c:pt>
                <c:pt idx="54">
                  <c:v>12.743569000000001</c:v>
                </c:pt>
                <c:pt idx="55">
                  <c:v>12.719047</c:v>
                </c:pt>
                <c:pt idx="56">
                  <c:v>12.680021999999999</c:v>
                </c:pt>
                <c:pt idx="57">
                  <c:v>12.672359999999999</c:v>
                </c:pt>
                <c:pt idx="58">
                  <c:v>12.634107</c:v>
                </c:pt>
                <c:pt idx="59">
                  <c:v>12.567993</c:v>
                </c:pt>
                <c:pt idx="60">
                  <c:v>12.516408</c:v>
                </c:pt>
              </c:numCache>
            </c:numRef>
          </c:val>
          <c:smooth val="0"/>
        </c:ser>
        <c:ser>
          <c:idx val="0"/>
          <c:order val="1"/>
          <c:tx>
            <c:strRef>
              <c:f>Sheet1!$C$1</c:f>
              <c:strCache>
                <c:ptCount val="1"/>
                <c:pt idx="0">
                  <c:v>commercial</c:v>
                </c:pt>
              </c:strCache>
            </c:strRef>
          </c:tx>
          <c:spPr>
            <a:ln w="22225" cap="rnd">
              <a:solidFill>
                <a:srgbClr val="E3A5AC"/>
              </a:solidFill>
              <a:round/>
            </a:ln>
            <a:effectLst/>
          </c:spPr>
          <c:marker>
            <c:symbol val="none"/>
          </c:marker>
          <c:cat>
            <c:numRef>
              <c:f>Sheet1!$A$2:$A$62</c:f>
              <c:numCache>
                <c:formatCode>General</c:formatCode>
                <c:ptCount val="61"/>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2024</c:v>
                </c:pt>
                <c:pt idx="35">
                  <c:v>2025</c:v>
                </c:pt>
                <c:pt idx="36">
                  <c:v>2026</c:v>
                </c:pt>
                <c:pt idx="37">
                  <c:v>2027</c:v>
                </c:pt>
                <c:pt idx="38">
                  <c:v>2028</c:v>
                </c:pt>
                <c:pt idx="39">
                  <c:v>2029</c:v>
                </c:pt>
                <c:pt idx="40">
                  <c:v>2030</c:v>
                </c:pt>
                <c:pt idx="41">
                  <c:v>2031</c:v>
                </c:pt>
                <c:pt idx="42">
                  <c:v>2032</c:v>
                </c:pt>
                <c:pt idx="43">
                  <c:v>2033</c:v>
                </c:pt>
                <c:pt idx="44">
                  <c:v>2034</c:v>
                </c:pt>
                <c:pt idx="45">
                  <c:v>2035</c:v>
                </c:pt>
                <c:pt idx="46">
                  <c:v>2036</c:v>
                </c:pt>
                <c:pt idx="47">
                  <c:v>2037</c:v>
                </c:pt>
                <c:pt idx="48">
                  <c:v>2038</c:v>
                </c:pt>
                <c:pt idx="49">
                  <c:v>2039</c:v>
                </c:pt>
                <c:pt idx="50">
                  <c:v>2040</c:v>
                </c:pt>
                <c:pt idx="51">
                  <c:v>2041</c:v>
                </c:pt>
                <c:pt idx="52">
                  <c:v>2042</c:v>
                </c:pt>
                <c:pt idx="53">
                  <c:v>2043</c:v>
                </c:pt>
                <c:pt idx="54">
                  <c:v>2044</c:v>
                </c:pt>
                <c:pt idx="55">
                  <c:v>2045</c:v>
                </c:pt>
                <c:pt idx="56">
                  <c:v>2046</c:v>
                </c:pt>
                <c:pt idx="57">
                  <c:v>2047</c:v>
                </c:pt>
                <c:pt idx="58">
                  <c:v>2048</c:v>
                </c:pt>
                <c:pt idx="59">
                  <c:v>2049</c:v>
                </c:pt>
                <c:pt idx="60">
                  <c:v>2050</c:v>
                </c:pt>
              </c:numCache>
            </c:numRef>
          </c:cat>
          <c:val>
            <c:numRef>
              <c:f>Sheet1!$C$2:$C$62</c:f>
              <c:numCache>
                <c:formatCode>General</c:formatCode>
                <c:ptCount val="61"/>
                <c:pt idx="0">
                  <c:v>12.945956557930611</c:v>
                </c:pt>
                <c:pt idx="1">
                  <c:v>12.84647170527915</c:v>
                </c:pt>
                <c:pt idx="2">
                  <c:v>12.77709617526922</c:v>
                </c:pt>
                <c:pt idx="3">
                  <c:v>12.6117527568195</c:v>
                </c:pt>
                <c:pt idx="4">
                  <c:v>12.332068985111951</c:v>
                </c:pt>
                <c:pt idx="5">
                  <c:v>12.016293760783659</c:v>
                </c:pt>
                <c:pt idx="6">
                  <c:v>11.723651667737039</c:v>
                </c:pt>
                <c:pt idx="7">
                  <c:v>11.4494861978642</c:v>
                </c:pt>
                <c:pt idx="8">
                  <c:v>11.05353134173718</c:v>
                </c:pt>
                <c:pt idx="9">
                  <c:v>10.67563179258871</c:v>
                </c:pt>
                <c:pt idx="10">
                  <c:v>10.68660826353134</c:v>
                </c:pt>
                <c:pt idx="11">
                  <c:v>11.146960772026571</c:v>
                </c:pt>
                <c:pt idx="12">
                  <c:v>10.931833884419881</c:v>
                </c:pt>
                <c:pt idx="13">
                  <c:v>10.922986542631151</c:v>
                </c:pt>
                <c:pt idx="14">
                  <c:v>10.822021703231901</c:v>
                </c:pt>
                <c:pt idx="15">
                  <c:v>11.13738117843539</c:v>
                </c:pt>
                <c:pt idx="16">
                  <c:v>11.795327870672621</c:v>
                </c:pt>
                <c:pt idx="17">
                  <c:v>11.71739506519906</c:v>
                </c:pt>
                <c:pt idx="18">
                  <c:v>12.22037439677573</c:v>
                </c:pt>
                <c:pt idx="19">
                  <c:v>12.009683802787251</c:v>
                </c:pt>
                <c:pt idx="20">
                  <c:v>11.90641029642809</c:v>
                </c:pt>
                <c:pt idx="21">
                  <c:v>11.720092133961151</c:v>
                </c:pt>
                <c:pt idx="22">
                  <c:v>11.33107</c:v>
                </c:pt>
                <c:pt idx="23">
                  <c:v>11.32325684241561</c:v>
                </c:pt>
                <c:pt idx="24">
                  <c:v>11.632928240740741</c:v>
                </c:pt>
                <c:pt idx="25">
                  <c:v>11.40264722442241</c:v>
                </c:pt>
                <c:pt idx="26">
                  <c:v>11.05667626374664</c:v>
                </c:pt>
                <c:pt idx="27">
                  <c:v>11.08976544262052</c:v>
                </c:pt>
                <c:pt idx="28">
                  <c:v>10.845228388686561</c:v>
                </c:pt>
                <c:pt idx="29">
                  <c:v>10.519505000000001</c:v>
                </c:pt>
                <c:pt idx="30">
                  <c:v>10.312427</c:v>
                </c:pt>
                <c:pt idx="31">
                  <c:v>10.209740999999999</c:v>
                </c:pt>
                <c:pt idx="32">
                  <c:v>10.190993000000001</c:v>
                </c:pt>
                <c:pt idx="33">
                  <c:v>10.182639</c:v>
                </c:pt>
                <c:pt idx="34">
                  <c:v>10.238272</c:v>
                </c:pt>
                <c:pt idx="35">
                  <c:v>10.38646</c:v>
                </c:pt>
                <c:pt idx="36">
                  <c:v>10.510764999999999</c:v>
                </c:pt>
                <c:pt idx="37">
                  <c:v>10.558396999999999</c:v>
                </c:pt>
                <c:pt idx="38">
                  <c:v>10.492760000000001</c:v>
                </c:pt>
                <c:pt idx="39">
                  <c:v>10.403746999999999</c:v>
                </c:pt>
                <c:pt idx="40">
                  <c:v>10.384285</c:v>
                </c:pt>
                <c:pt idx="41">
                  <c:v>10.322433</c:v>
                </c:pt>
                <c:pt idx="42">
                  <c:v>10.237693</c:v>
                </c:pt>
                <c:pt idx="43">
                  <c:v>10.267039</c:v>
                </c:pt>
                <c:pt idx="44">
                  <c:v>10.259356</c:v>
                </c:pt>
                <c:pt idx="45">
                  <c:v>10.179645000000001</c:v>
                </c:pt>
                <c:pt idx="46">
                  <c:v>10.133103999999999</c:v>
                </c:pt>
                <c:pt idx="47">
                  <c:v>10.079794</c:v>
                </c:pt>
                <c:pt idx="48">
                  <c:v>10.095827999999999</c:v>
                </c:pt>
                <c:pt idx="49">
                  <c:v>10.052436</c:v>
                </c:pt>
                <c:pt idx="50">
                  <c:v>9.9767890000000001</c:v>
                </c:pt>
                <c:pt idx="51">
                  <c:v>9.9547539999999994</c:v>
                </c:pt>
                <c:pt idx="52">
                  <c:v>9.9274439999999995</c:v>
                </c:pt>
                <c:pt idx="53">
                  <c:v>9.874447</c:v>
                </c:pt>
                <c:pt idx="54">
                  <c:v>9.8664050000000003</c:v>
                </c:pt>
                <c:pt idx="55">
                  <c:v>9.8332840000000008</c:v>
                </c:pt>
                <c:pt idx="56">
                  <c:v>9.7885390000000001</c:v>
                </c:pt>
                <c:pt idx="57">
                  <c:v>9.7860329999999998</c:v>
                </c:pt>
                <c:pt idx="58">
                  <c:v>9.7461169999999999</c:v>
                </c:pt>
                <c:pt idx="59">
                  <c:v>9.6860520000000001</c:v>
                </c:pt>
                <c:pt idx="60">
                  <c:v>9.6463699999999992</c:v>
                </c:pt>
              </c:numCache>
            </c:numRef>
          </c:val>
          <c:smooth val="0"/>
        </c:ser>
        <c:dLbls>
          <c:showLegendKey val="0"/>
          <c:showVal val="0"/>
          <c:showCatName val="0"/>
          <c:showSerName val="0"/>
          <c:showPercent val="0"/>
          <c:showBubbleSize val="0"/>
        </c:dLbls>
        <c:smooth val="0"/>
        <c:axId val="421622416"/>
        <c:axId val="421619696"/>
      </c:lineChart>
      <c:catAx>
        <c:axId val="421622416"/>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421619696"/>
        <c:crosses val="autoZero"/>
        <c:auto val="1"/>
        <c:lblAlgn val="ctr"/>
        <c:lblOffset val="100"/>
        <c:tickLblSkip val="10"/>
        <c:tickMarkSkip val="10"/>
        <c:noMultiLvlLbl val="0"/>
      </c:catAx>
      <c:valAx>
        <c:axId val="421619696"/>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low"/>
        <c:spPr>
          <a:noFill/>
          <a:ln w="22225">
            <a:solidFill>
              <a:schemeClr val="bg1">
                <a:lumMod val="65000"/>
              </a:schemeClr>
            </a:solidFill>
            <a:prstDash val="lgDash"/>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421622416"/>
        <c:crossesAt val="29"/>
        <c:crossBetween val="midCat"/>
      </c:valAx>
      <c:spPr>
        <a:noFill/>
        <a:ln>
          <a:noFill/>
        </a:ln>
        <a:effectLst/>
      </c:spPr>
    </c:plotArea>
    <c:plotVisOnly val="1"/>
    <c:dispBlanksAs val="zero"/>
    <c:showDLblsOverMax val="0"/>
  </c:chart>
  <c:spPr>
    <a:solidFill>
      <a:schemeClr val="bg1"/>
    </a:solidFill>
    <a:ln w="9525" cap="flat" cmpd="sng" algn="ctr">
      <a:noFill/>
      <a:round/>
    </a:ln>
    <a:effectLst/>
  </c:spPr>
  <c:txPr>
    <a:bodyPr/>
    <a:lstStyle/>
    <a:p>
      <a:pPr>
        <a:defRPr sz="1000">
          <a:solidFill>
            <a:schemeClr val="accent2">
              <a:lumMod val="75000"/>
            </a:schemeClr>
          </a:solidFill>
        </a:defRPr>
      </a:pPr>
      <a:endParaRPr lang="en-US"/>
    </a:p>
  </c:txPr>
  <c:externalData r:id="rId3">
    <c:autoUpdate val="0"/>
  </c:externalData>
  <c:userShapes r:id="rId4"/>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2257217847769035E-2"/>
          <c:y val="0.19263852435112278"/>
          <c:w val="0.91811315252260139"/>
          <c:h val="0.7176851851851852"/>
        </c:manualLayout>
      </c:layout>
      <c:lineChart>
        <c:grouping val="standard"/>
        <c:varyColors val="0"/>
        <c:ser>
          <c:idx val="1"/>
          <c:order val="0"/>
          <c:tx>
            <c:strRef>
              <c:f>Sheet1!$B$1</c:f>
              <c:strCache>
                <c:ptCount val="1"/>
                <c:pt idx="0">
                  <c:v>residential</c:v>
                </c:pt>
              </c:strCache>
            </c:strRef>
          </c:tx>
          <c:spPr>
            <a:ln w="22225" cap="rnd">
              <a:solidFill>
                <a:schemeClr val="accent1"/>
              </a:solidFill>
              <a:round/>
            </a:ln>
            <a:effectLst/>
          </c:spPr>
          <c:marker>
            <c:symbol val="none"/>
          </c:marker>
          <c:cat>
            <c:numRef>
              <c:f>Sheet1!$A$2:$A$62</c:f>
              <c:numCache>
                <c:formatCode>General</c:formatCode>
                <c:ptCount val="61"/>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2024</c:v>
                </c:pt>
                <c:pt idx="35">
                  <c:v>2025</c:v>
                </c:pt>
                <c:pt idx="36">
                  <c:v>2026</c:v>
                </c:pt>
                <c:pt idx="37">
                  <c:v>2027</c:v>
                </c:pt>
                <c:pt idx="38">
                  <c:v>2028</c:v>
                </c:pt>
                <c:pt idx="39">
                  <c:v>2029</c:v>
                </c:pt>
                <c:pt idx="40">
                  <c:v>2030</c:v>
                </c:pt>
                <c:pt idx="41">
                  <c:v>2031</c:v>
                </c:pt>
                <c:pt idx="42">
                  <c:v>2032</c:v>
                </c:pt>
                <c:pt idx="43">
                  <c:v>2033</c:v>
                </c:pt>
                <c:pt idx="44">
                  <c:v>2034</c:v>
                </c:pt>
                <c:pt idx="45">
                  <c:v>2035</c:v>
                </c:pt>
                <c:pt idx="46">
                  <c:v>2036</c:v>
                </c:pt>
                <c:pt idx="47">
                  <c:v>2037</c:v>
                </c:pt>
                <c:pt idx="48">
                  <c:v>2038</c:v>
                </c:pt>
                <c:pt idx="49">
                  <c:v>2039</c:v>
                </c:pt>
                <c:pt idx="50">
                  <c:v>2040</c:v>
                </c:pt>
                <c:pt idx="51">
                  <c:v>2041</c:v>
                </c:pt>
                <c:pt idx="52">
                  <c:v>2042</c:v>
                </c:pt>
                <c:pt idx="53">
                  <c:v>2043</c:v>
                </c:pt>
                <c:pt idx="54">
                  <c:v>2044</c:v>
                </c:pt>
                <c:pt idx="55">
                  <c:v>2045</c:v>
                </c:pt>
                <c:pt idx="56">
                  <c:v>2046</c:v>
                </c:pt>
                <c:pt idx="57">
                  <c:v>2047</c:v>
                </c:pt>
                <c:pt idx="58">
                  <c:v>2048</c:v>
                </c:pt>
                <c:pt idx="59">
                  <c:v>2049</c:v>
                </c:pt>
                <c:pt idx="60">
                  <c:v>2050</c:v>
                </c:pt>
              </c:numCache>
            </c:numRef>
          </c:cat>
          <c:val>
            <c:numRef>
              <c:f>Sheet1!$B$2:$B$62</c:f>
              <c:numCache>
                <c:formatCode>General</c:formatCode>
                <c:ptCount val="61"/>
                <c:pt idx="0">
                  <c:v>10.229774936784411</c:v>
                </c:pt>
                <c:pt idx="1">
                  <c:v>9.9291454614508172</c:v>
                </c:pt>
                <c:pt idx="2">
                  <c:v>9.8246862235425159</c:v>
                </c:pt>
                <c:pt idx="3">
                  <c:v>10.037260591990711</c:v>
                </c:pt>
                <c:pt idx="4">
                  <c:v>10.22620468235027</c:v>
                </c:pt>
                <c:pt idx="5">
                  <c:v>9.4692770078477206</c:v>
                </c:pt>
                <c:pt idx="6">
                  <c:v>9.7287894729650333</c:v>
                </c:pt>
                <c:pt idx="7">
                  <c:v>10.468963664450269</c:v>
                </c:pt>
                <c:pt idx="8">
                  <c:v>10.17342560737484</c:v>
                </c:pt>
                <c:pt idx="9">
                  <c:v>9.8374623543276147</c:v>
                </c:pt>
                <c:pt idx="10">
                  <c:v>11.16124900740285</c:v>
                </c:pt>
                <c:pt idx="11">
                  <c:v>13.553690938714119</c:v>
                </c:pt>
                <c:pt idx="12">
                  <c:v>10.931833884419881</c:v>
                </c:pt>
                <c:pt idx="13">
                  <c:v>13.099422217377089</c:v>
                </c:pt>
                <c:pt idx="14">
                  <c:v>14.2395022410946</c:v>
                </c:pt>
                <c:pt idx="15">
                  <c:v>16.314272314432461</c:v>
                </c:pt>
                <c:pt idx="16">
                  <c:v>17.119434636821889</c:v>
                </c:pt>
                <c:pt idx="17">
                  <c:v>15.882230824124729</c:v>
                </c:pt>
                <c:pt idx="18">
                  <c:v>16.54395715119054</c:v>
                </c:pt>
                <c:pt idx="19">
                  <c:v>14.350153677739881</c:v>
                </c:pt>
                <c:pt idx="20">
                  <c:v>13.30853908501628</c:v>
                </c:pt>
                <c:pt idx="21">
                  <c:v>12.62427892945229</c:v>
                </c:pt>
                <c:pt idx="22">
                  <c:v>11.959949999999999</c:v>
                </c:pt>
                <c:pt idx="23">
                  <c:v>11.38947471868704</c:v>
                </c:pt>
                <c:pt idx="24">
                  <c:v>11.88205054012346</c:v>
                </c:pt>
                <c:pt idx="25">
                  <c:v>11.12401110803615</c:v>
                </c:pt>
                <c:pt idx="26">
                  <c:v>10.653844338509471</c:v>
                </c:pt>
                <c:pt idx="27">
                  <c:v>11.349844369511249</c:v>
                </c:pt>
                <c:pt idx="28">
                  <c:v>10.70279574568317</c:v>
                </c:pt>
                <c:pt idx="29">
                  <c:v>10.795987999999999</c:v>
                </c:pt>
                <c:pt idx="30">
                  <c:v>10.393846999999999</c:v>
                </c:pt>
                <c:pt idx="31">
                  <c:v>10.525187000000001</c:v>
                </c:pt>
                <c:pt idx="32">
                  <c:v>10.447245000000001</c:v>
                </c:pt>
                <c:pt idx="33">
                  <c:v>10.407479</c:v>
                </c:pt>
                <c:pt idx="34">
                  <c:v>10.439774999999999</c:v>
                </c:pt>
                <c:pt idx="35">
                  <c:v>10.575787999999999</c:v>
                </c:pt>
                <c:pt idx="36">
                  <c:v>10.770004999999999</c:v>
                </c:pt>
                <c:pt idx="37">
                  <c:v>10.941786</c:v>
                </c:pt>
                <c:pt idx="38">
                  <c:v>11.053694</c:v>
                </c:pt>
                <c:pt idx="39">
                  <c:v>11.112380999999999</c:v>
                </c:pt>
                <c:pt idx="40">
                  <c:v>11.392083</c:v>
                </c:pt>
                <c:pt idx="41">
                  <c:v>11.392492000000001</c:v>
                </c:pt>
                <c:pt idx="42">
                  <c:v>11.439310000000001</c:v>
                </c:pt>
                <c:pt idx="43">
                  <c:v>11.584057</c:v>
                </c:pt>
                <c:pt idx="44">
                  <c:v>11.666626000000001</c:v>
                </c:pt>
                <c:pt idx="45">
                  <c:v>11.702194</c:v>
                </c:pt>
                <c:pt idx="46">
                  <c:v>11.710115</c:v>
                </c:pt>
                <c:pt idx="47">
                  <c:v>11.785902</c:v>
                </c:pt>
                <c:pt idx="48">
                  <c:v>11.841505</c:v>
                </c:pt>
                <c:pt idx="49">
                  <c:v>11.882464000000001</c:v>
                </c:pt>
                <c:pt idx="50">
                  <c:v>11.911274000000001</c:v>
                </c:pt>
                <c:pt idx="51">
                  <c:v>11.957786</c:v>
                </c:pt>
                <c:pt idx="52">
                  <c:v>11.999537</c:v>
                </c:pt>
                <c:pt idx="53">
                  <c:v>12.039322</c:v>
                </c:pt>
                <c:pt idx="54">
                  <c:v>12.072217999999999</c:v>
                </c:pt>
                <c:pt idx="55">
                  <c:v>12.134403000000001</c:v>
                </c:pt>
                <c:pt idx="56">
                  <c:v>12.193641</c:v>
                </c:pt>
                <c:pt idx="57">
                  <c:v>12.271990000000001</c:v>
                </c:pt>
                <c:pt idx="58">
                  <c:v>12.318481999999999</c:v>
                </c:pt>
                <c:pt idx="59">
                  <c:v>12.391222000000001</c:v>
                </c:pt>
                <c:pt idx="60">
                  <c:v>12.453652</c:v>
                </c:pt>
              </c:numCache>
            </c:numRef>
          </c:val>
          <c:smooth val="0"/>
        </c:ser>
        <c:ser>
          <c:idx val="2"/>
          <c:order val="1"/>
          <c:tx>
            <c:strRef>
              <c:f>Sheet1!$C$1</c:f>
              <c:strCache>
                <c:ptCount val="1"/>
                <c:pt idx="0">
                  <c:v>commercial</c:v>
                </c:pt>
              </c:strCache>
            </c:strRef>
          </c:tx>
          <c:spPr>
            <a:ln w="22225" cap="rnd">
              <a:solidFill>
                <a:schemeClr val="accent1">
                  <a:lumMod val="60000"/>
                  <a:lumOff val="40000"/>
                </a:schemeClr>
              </a:solidFill>
              <a:round/>
            </a:ln>
            <a:effectLst/>
          </c:spPr>
          <c:marker>
            <c:symbol val="none"/>
          </c:marker>
          <c:cat>
            <c:numRef>
              <c:f>Sheet1!$A$2:$A$62</c:f>
              <c:numCache>
                <c:formatCode>General</c:formatCode>
                <c:ptCount val="61"/>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2024</c:v>
                </c:pt>
                <c:pt idx="35">
                  <c:v>2025</c:v>
                </c:pt>
                <c:pt idx="36">
                  <c:v>2026</c:v>
                </c:pt>
                <c:pt idx="37">
                  <c:v>2027</c:v>
                </c:pt>
                <c:pt idx="38">
                  <c:v>2028</c:v>
                </c:pt>
                <c:pt idx="39">
                  <c:v>2029</c:v>
                </c:pt>
                <c:pt idx="40">
                  <c:v>2030</c:v>
                </c:pt>
                <c:pt idx="41">
                  <c:v>2031</c:v>
                </c:pt>
                <c:pt idx="42">
                  <c:v>2032</c:v>
                </c:pt>
                <c:pt idx="43">
                  <c:v>2033</c:v>
                </c:pt>
                <c:pt idx="44">
                  <c:v>2034</c:v>
                </c:pt>
                <c:pt idx="45">
                  <c:v>2035</c:v>
                </c:pt>
                <c:pt idx="46">
                  <c:v>2036</c:v>
                </c:pt>
                <c:pt idx="47">
                  <c:v>2037</c:v>
                </c:pt>
                <c:pt idx="48">
                  <c:v>2038</c:v>
                </c:pt>
                <c:pt idx="49">
                  <c:v>2039</c:v>
                </c:pt>
                <c:pt idx="50">
                  <c:v>2040</c:v>
                </c:pt>
                <c:pt idx="51">
                  <c:v>2041</c:v>
                </c:pt>
                <c:pt idx="52">
                  <c:v>2042</c:v>
                </c:pt>
                <c:pt idx="53">
                  <c:v>2043</c:v>
                </c:pt>
                <c:pt idx="54">
                  <c:v>2044</c:v>
                </c:pt>
                <c:pt idx="55">
                  <c:v>2045</c:v>
                </c:pt>
                <c:pt idx="56">
                  <c:v>2046</c:v>
                </c:pt>
                <c:pt idx="57">
                  <c:v>2047</c:v>
                </c:pt>
                <c:pt idx="58">
                  <c:v>2048</c:v>
                </c:pt>
                <c:pt idx="59">
                  <c:v>2049</c:v>
                </c:pt>
                <c:pt idx="60">
                  <c:v>2050</c:v>
                </c:pt>
              </c:numCache>
            </c:numRef>
          </c:cat>
          <c:val>
            <c:numRef>
              <c:f>Sheet1!$C$2:$C$62</c:f>
              <c:numCache>
                <c:formatCode>General</c:formatCode>
                <c:ptCount val="61"/>
                <c:pt idx="0">
                  <c:v>8.5189332663221879</c:v>
                </c:pt>
                <c:pt idx="1">
                  <c:v>8.20604633497911</c:v>
                </c:pt>
                <c:pt idx="2">
                  <c:v>8.1399777200148531</c:v>
                </c:pt>
                <c:pt idx="3">
                  <c:v>8.5056006964596627</c:v>
                </c:pt>
                <c:pt idx="4">
                  <c:v>8.6787134901693381</c:v>
                </c:pt>
                <c:pt idx="5">
                  <c:v>7.8910641732064333</c:v>
                </c:pt>
                <c:pt idx="6">
                  <c:v>8.286350655206812</c:v>
                </c:pt>
                <c:pt idx="7">
                  <c:v>8.7492779904627582</c:v>
                </c:pt>
                <c:pt idx="8">
                  <c:v>8.17454139712817</c:v>
                </c:pt>
                <c:pt idx="9">
                  <c:v>7.8376194840906113</c:v>
                </c:pt>
                <c:pt idx="10">
                  <c:v>9.4784318245856714</c:v>
                </c:pt>
                <c:pt idx="11">
                  <c:v>11.86475748840707</c:v>
                </c:pt>
                <c:pt idx="12">
                  <c:v>9.1860657355771593</c:v>
                </c:pt>
                <c:pt idx="13">
                  <c:v>11.42628729241615</c:v>
                </c:pt>
                <c:pt idx="14">
                  <c:v>12.491023826374141</c:v>
                </c:pt>
                <c:pt idx="15">
                  <c:v>14.56723212957985</c:v>
                </c:pt>
                <c:pt idx="16">
                  <c:v>14.9623609353141</c:v>
                </c:pt>
                <c:pt idx="17">
                  <c:v>13.76945699889713</c:v>
                </c:pt>
                <c:pt idx="18">
                  <c:v>14.56678156652702</c:v>
                </c:pt>
                <c:pt idx="19">
                  <c:v>11.89147825354722</c:v>
                </c:pt>
                <c:pt idx="20">
                  <c:v>11.06513302327517</c:v>
                </c:pt>
                <c:pt idx="21">
                  <c:v>10.19785360484315</c:v>
                </c:pt>
                <c:pt idx="22">
                  <c:v>9.0962999999999994</c:v>
                </c:pt>
                <c:pt idx="23">
                  <c:v>8.9173406712200869</c:v>
                </c:pt>
                <c:pt idx="24">
                  <c:v>9.6399498456790127</c:v>
                </c:pt>
                <c:pt idx="25">
                  <c:v>8.4769680023666609</c:v>
                </c:pt>
                <c:pt idx="26">
                  <c:v>7.7174116203332241</c:v>
                </c:pt>
                <c:pt idx="27">
                  <c:v>8.1976877755956572</c:v>
                </c:pt>
                <c:pt idx="28">
                  <c:v>7.9660542479752143</c:v>
                </c:pt>
                <c:pt idx="29">
                  <c:v>7.8008449999999998</c:v>
                </c:pt>
                <c:pt idx="30">
                  <c:v>7.4279380000000002</c:v>
                </c:pt>
                <c:pt idx="31">
                  <c:v>7.5800910000000004</c:v>
                </c:pt>
                <c:pt idx="32">
                  <c:v>7.6008129999999996</c:v>
                </c:pt>
                <c:pt idx="33">
                  <c:v>7.655303</c:v>
                </c:pt>
                <c:pt idx="34">
                  <c:v>7.7836670000000003</c:v>
                </c:pt>
                <c:pt idx="35">
                  <c:v>8.0124399999999998</c:v>
                </c:pt>
                <c:pt idx="36">
                  <c:v>8.1634159999999998</c:v>
                </c:pt>
                <c:pt idx="37">
                  <c:v>8.2933859999999999</c:v>
                </c:pt>
                <c:pt idx="38">
                  <c:v>8.3665950000000002</c:v>
                </c:pt>
                <c:pt idx="39">
                  <c:v>8.3920790000000007</c:v>
                </c:pt>
                <c:pt idx="40">
                  <c:v>8.5673480000000009</c:v>
                </c:pt>
                <c:pt idx="41">
                  <c:v>8.5322449999999996</c:v>
                </c:pt>
                <c:pt idx="42">
                  <c:v>8.5515819999999998</c:v>
                </c:pt>
                <c:pt idx="43">
                  <c:v>8.6602270000000008</c:v>
                </c:pt>
                <c:pt idx="44">
                  <c:v>8.7176010000000002</c:v>
                </c:pt>
                <c:pt idx="45">
                  <c:v>8.7307410000000001</c:v>
                </c:pt>
                <c:pt idx="46">
                  <c:v>8.7189910000000008</c:v>
                </c:pt>
                <c:pt idx="47">
                  <c:v>8.7727909999999998</c:v>
                </c:pt>
                <c:pt idx="48">
                  <c:v>8.8087409999999995</c:v>
                </c:pt>
                <c:pt idx="49">
                  <c:v>8.831353</c:v>
                </c:pt>
                <c:pt idx="50">
                  <c:v>8.8442740000000004</c:v>
                </c:pt>
                <c:pt idx="51">
                  <c:v>8.8745390000000004</c:v>
                </c:pt>
                <c:pt idx="52">
                  <c:v>8.9010320000000007</c:v>
                </c:pt>
                <c:pt idx="53">
                  <c:v>8.9253230000000006</c:v>
                </c:pt>
                <c:pt idx="54">
                  <c:v>8.9426919999999992</c:v>
                </c:pt>
                <c:pt idx="55">
                  <c:v>8.9887080000000008</c:v>
                </c:pt>
                <c:pt idx="56">
                  <c:v>9.0322200000000006</c:v>
                </c:pt>
                <c:pt idx="57">
                  <c:v>9.0942050000000005</c:v>
                </c:pt>
                <c:pt idx="58">
                  <c:v>9.1253639999999994</c:v>
                </c:pt>
                <c:pt idx="59">
                  <c:v>9.1812710000000006</c:v>
                </c:pt>
                <c:pt idx="60">
                  <c:v>9.2283530000000003</c:v>
                </c:pt>
              </c:numCache>
            </c:numRef>
          </c:val>
          <c:smooth val="0"/>
        </c:ser>
        <c:dLbls>
          <c:showLegendKey val="0"/>
          <c:showVal val="0"/>
          <c:showCatName val="0"/>
          <c:showSerName val="0"/>
          <c:showPercent val="0"/>
          <c:showBubbleSize val="0"/>
        </c:dLbls>
        <c:smooth val="0"/>
        <c:axId val="421618608"/>
        <c:axId val="421620240"/>
      </c:lineChart>
      <c:catAx>
        <c:axId val="421618608"/>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crossAx val="421620240"/>
        <c:crosses val="autoZero"/>
        <c:auto val="1"/>
        <c:lblAlgn val="ctr"/>
        <c:lblOffset val="100"/>
        <c:tickLblSkip val="10"/>
        <c:tickMarkSkip val="10"/>
        <c:noMultiLvlLbl val="0"/>
      </c:catAx>
      <c:valAx>
        <c:axId val="421620240"/>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low"/>
        <c:spPr>
          <a:noFill/>
          <a:ln w="22225">
            <a:solidFill>
              <a:schemeClr val="bg1">
                <a:lumMod val="65000"/>
              </a:schemeClr>
            </a:solidFill>
            <a:prstDash val="lgDash"/>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en-US"/>
          </a:p>
        </c:txPr>
        <c:crossAx val="421618608"/>
        <c:crossesAt val="29"/>
        <c:crossBetween val="midCat"/>
      </c:valAx>
      <c:spPr>
        <a:noFill/>
        <a:ln>
          <a:noFill/>
        </a:ln>
        <a:effectLst/>
      </c:spPr>
    </c:plotArea>
    <c:plotVisOnly val="1"/>
    <c:dispBlanksAs val="zero"/>
    <c:showDLblsOverMax val="0"/>
  </c:chart>
  <c:spPr>
    <a:solidFill>
      <a:schemeClr val="bg1"/>
    </a:solidFill>
    <a:ln w="9525" cap="flat" cmpd="sng" algn="ctr">
      <a:noFill/>
      <a:round/>
    </a:ln>
    <a:effectLst/>
  </c:spPr>
  <c:txPr>
    <a:bodyPr/>
    <a:lstStyle/>
    <a:p>
      <a:pPr>
        <a:defRPr sz="1000">
          <a:solidFill>
            <a:sysClr val="windowText" lastClr="000000"/>
          </a:solidFill>
        </a:defRPr>
      </a:pPr>
      <a:endParaRPr lang="en-US"/>
    </a:p>
  </c:txPr>
  <c:externalData r:id="rId3">
    <c:autoUpdate val="0"/>
  </c:externalData>
  <c:userShapes r:id="rId4"/>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3910503212336776E-2"/>
          <c:y val="0.15475242729975228"/>
          <c:w val="0.81904365827510994"/>
          <c:h val="0.7102464420427006"/>
        </c:manualLayout>
      </c:layout>
      <c:barChart>
        <c:barDir val="col"/>
        <c:grouping val="clustered"/>
        <c:varyColors val="0"/>
        <c:ser>
          <c:idx val="0"/>
          <c:order val="0"/>
          <c:tx>
            <c:strRef>
              <c:f>Sheet1!$B$2</c:f>
              <c:strCache>
                <c:ptCount val="1"/>
                <c:pt idx="0">
                  <c:v>residential</c:v>
                </c:pt>
              </c:strCache>
            </c:strRef>
          </c:tx>
          <c:spPr>
            <a:solidFill>
              <a:srgbClr val="C00000"/>
            </a:solidFill>
            <a:ln>
              <a:noFill/>
            </a:ln>
            <a:effectLst/>
          </c:spPr>
          <c:invertIfNegative val="0"/>
          <c:cat>
            <c:numRef>
              <c:f>Sheet1!$A$3:$A$38</c:f>
              <c:numCache>
                <c:formatCode>General</c:formatCode>
                <c:ptCount val="4"/>
                <c:pt idx="0">
                  <c:v>2019</c:v>
                </c:pt>
                <c:pt idx="1">
                  <c:v>2030</c:v>
                </c:pt>
                <c:pt idx="2">
                  <c:v>2040</c:v>
                </c:pt>
                <c:pt idx="3">
                  <c:v>2050</c:v>
                </c:pt>
              </c:numCache>
            </c:numRef>
          </c:cat>
          <c:val>
            <c:numRef>
              <c:f>Sheet1!$B$3:$B$38</c:f>
              <c:numCache>
                <c:formatCode>General</c:formatCode>
                <c:ptCount val="4"/>
                <c:pt idx="0">
                  <c:v>0.25604500000000002</c:v>
                </c:pt>
                <c:pt idx="1">
                  <c:v>0.20053499999999999</c:v>
                </c:pt>
                <c:pt idx="2">
                  <c:v>0.18820200000000001</c:v>
                </c:pt>
                <c:pt idx="3">
                  <c:v>0.184448</c:v>
                </c:pt>
              </c:numCache>
            </c:numRef>
          </c:val>
        </c:ser>
        <c:ser>
          <c:idx val="1"/>
          <c:order val="1"/>
          <c:tx>
            <c:strRef>
              <c:f>Sheet1!$C$2</c:f>
              <c:strCache>
                <c:ptCount val="1"/>
                <c:pt idx="0">
                  <c:v>commercial</c:v>
                </c:pt>
              </c:strCache>
            </c:strRef>
          </c:tx>
          <c:spPr>
            <a:solidFill>
              <a:srgbClr val="E3A5AC"/>
            </a:solidFill>
            <a:ln>
              <a:noFill/>
            </a:ln>
            <a:effectLst/>
          </c:spPr>
          <c:invertIfNegative val="0"/>
          <c:dPt>
            <c:idx val="0"/>
            <c:invertIfNegative val="0"/>
            <c:bubble3D val="0"/>
            <c:spPr>
              <a:solidFill>
                <a:schemeClr val="accent1">
                  <a:lumMod val="60000"/>
                  <a:lumOff val="40000"/>
                </a:schemeClr>
              </a:solidFill>
              <a:ln>
                <a:noFill/>
              </a:ln>
              <a:effectLst/>
            </c:spPr>
          </c:dPt>
          <c:dPt>
            <c:idx val="1"/>
            <c:invertIfNegative val="0"/>
            <c:bubble3D val="0"/>
            <c:spPr>
              <a:solidFill>
                <a:schemeClr val="accent1">
                  <a:lumMod val="60000"/>
                  <a:lumOff val="40000"/>
                </a:schemeClr>
              </a:solidFill>
              <a:ln>
                <a:noFill/>
              </a:ln>
              <a:effectLst/>
            </c:spPr>
          </c:dPt>
          <c:dPt>
            <c:idx val="2"/>
            <c:invertIfNegative val="0"/>
            <c:bubble3D val="0"/>
            <c:spPr>
              <a:solidFill>
                <a:schemeClr val="accent1">
                  <a:lumMod val="60000"/>
                  <a:lumOff val="40000"/>
                </a:schemeClr>
              </a:solidFill>
              <a:ln>
                <a:noFill/>
              </a:ln>
              <a:effectLst/>
            </c:spPr>
          </c:dPt>
          <c:dPt>
            <c:idx val="3"/>
            <c:invertIfNegative val="0"/>
            <c:bubble3D val="0"/>
            <c:spPr>
              <a:solidFill>
                <a:schemeClr val="accent1">
                  <a:lumMod val="60000"/>
                  <a:lumOff val="40000"/>
                </a:schemeClr>
              </a:solidFill>
              <a:ln>
                <a:noFill/>
              </a:ln>
              <a:effectLst/>
            </c:spPr>
          </c:dPt>
          <c:cat>
            <c:numRef>
              <c:f>Sheet1!$A$3:$A$38</c:f>
              <c:numCache>
                <c:formatCode>General</c:formatCode>
                <c:ptCount val="4"/>
                <c:pt idx="0">
                  <c:v>2019</c:v>
                </c:pt>
                <c:pt idx="1">
                  <c:v>2030</c:v>
                </c:pt>
                <c:pt idx="2">
                  <c:v>2040</c:v>
                </c:pt>
                <c:pt idx="3">
                  <c:v>2050</c:v>
                </c:pt>
              </c:numCache>
            </c:numRef>
          </c:cat>
          <c:val>
            <c:numRef>
              <c:f>Sheet1!$C$3:$C$38</c:f>
              <c:numCache>
                <c:formatCode>General</c:formatCode>
                <c:ptCount val="4"/>
                <c:pt idx="0">
                  <c:v>0.48202800000000001</c:v>
                </c:pt>
                <c:pt idx="1">
                  <c:v>0.408217</c:v>
                </c:pt>
                <c:pt idx="2">
                  <c:v>0.371396</c:v>
                </c:pt>
                <c:pt idx="3">
                  <c:v>0.33500000000000002</c:v>
                </c:pt>
              </c:numCache>
            </c:numRef>
          </c:val>
        </c:ser>
        <c:dLbls>
          <c:showLegendKey val="0"/>
          <c:showVal val="0"/>
          <c:showCatName val="0"/>
          <c:showSerName val="0"/>
          <c:showPercent val="0"/>
          <c:showBubbleSize val="0"/>
        </c:dLbls>
        <c:gapWidth val="81"/>
        <c:overlap val="-15"/>
        <c:axId val="421620784"/>
        <c:axId val="421616976"/>
      </c:barChart>
      <c:catAx>
        <c:axId val="421620784"/>
        <c:scaling>
          <c:orientation val="minMax"/>
        </c:scaling>
        <c:delete val="0"/>
        <c:axPos val="b"/>
        <c:numFmt formatCode="General" sourceLinked="1"/>
        <c:majorTickMark val="out"/>
        <c:minorTickMark val="out"/>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crossAx val="421616976"/>
        <c:crosses val="autoZero"/>
        <c:auto val="1"/>
        <c:lblAlgn val="ctr"/>
        <c:lblOffset val="100"/>
        <c:tickMarkSkip val="10"/>
        <c:noMultiLvlLbl val="0"/>
      </c:catAx>
      <c:valAx>
        <c:axId val="421616976"/>
        <c:scaling>
          <c:orientation val="minMax"/>
          <c:max val="0.55000000000000004"/>
          <c:min val="0"/>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crossAx val="421620784"/>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userShapes r:id="rId4"/>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areaChart>
        <c:grouping val="percentStacked"/>
        <c:varyColors val="0"/>
        <c:ser>
          <c:idx val="5"/>
          <c:order val="0"/>
          <c:tx>
            <c:strRef>
              <c:f>Sheet1!$G$1</c:f>
              <c:strCache>
                <c:ptCount val="1"/>
                <c:pt idx="0">
                  <c:v>Other</c:v>
                </c:pt>
              </c:strCache>
            </c:strRef>
          </c:tx>
          <c:spPr>
            <a:solidFill>
              <a:srgbClr val="FFC702"/>
            </a:solidFill>
            <a:ln w="25400">
              <a:noFill/>
            </a:ln>
            <a:effectLst/>
          </c:spPr>
          <c:cat>
            <c:numRef>
              <c:f>Sheet1!$A$2:$A$37</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Sheet1!$G$2:$G$37</c:f>
              <c:numCache>
                <c:formatCode>General</c:formatCode>
                <c:ptCount val="36"/>
                <c:pt idx="0">
                  <c:v>26.352999999999994</c:v>
                </c:pt>
                <c:pt idx="1">
                  <c:v>23.550999999999988</c:v>
                </c:pt>
                <c:pt idx="2">
                  <c:v>21.441999999999979</c:v>
                </c:pt>
                <c:pt idx="3">
                  <c:v>19.824999999999967</c:v>
                </c:pt>
                <c:pt idx="4">
                  <c:v>18.56499999999998</c:v>
                </c:pt>
                <c:pt idx="5">
                  <c:v>16.179999999999996</c:v>
                </c:pt>
                <c:pt idx="6">
                  <c:v>14.499999999999996</c:v>
                </c:pt>
                <c:pt idx="7">
                  <c:v>13.163999999999994</c:v>
                </c:pt>
                <c:pt idx="8">
                  <c:v>12.118999999999987</c:v>
                </c:pt>
                <c:pt idx="9">
                  <c:v>11.227999999999987</c:v>
                </c:pt>
                <c:pt idx="10">
                  <c:v>10.439999999999987</c:v>
                </c:pt>
                <c:pt idx="11">
                  <c:v>9.8009999999999895</c:v>
                </c:pt>
                <c:pt idx="12">
                  <c:v>9.3119999999999887</c:v>
                </c:pt>
                <c:pt idx="13">
                  <c:v>8.9009999999999856</c:v>
                </c:pt>
                <c:pt idx="14">
                  <c:v>8.5809999999999853</c:v>
                </c:pt>
                <c:pt idx="15">
                  <c:v>8.8979999999999944</c:v>
                </c:pt>
                <c:pt idx="16">
                  <c:v>9.0729999999999915</c:v>
                </c:pt>
                <c:pt idx="17">
                  <c:v>9.1629999999999878</c:v>
                </c:pt>
                <c:pt idx="18">
                  <c:v>9.195999999999982</c:v>
                </c:pt>
                <c:pt idx="19">
                  <c:v>9.2059999999999853</c:v>
                </c:pt>
                <c:pt idx="20">
                  <c:v>9.2189999999999852</c:v>
                </c:pt>
                <c:pt idx="21">
                  <c:v>9.2319999999999869</c:v>
                </c:pt>
                <c:pt idx="22">
                  <c:v>9.2599999999999891</c:v>
                </c:pt>
                <c:pt idx="23">
                  <c:v>9.2699999999999889</c:v>
                </c:pt>
                <c:pt idx="24">
                  <c:v>9.3099999999999934</c:v>
                </c:pt>
                <c:pt idx="25">
                  <c:v>7.8729999999999993</c:v>
                </c:pt>
                <c:pt idx="26">
                  <c:v>7.0469999999999962</c:v>
                </c:pt>
                <c:pt idx="27">
                  <c:v>6.5439999999999952</c:v>
                </c:pt>
                <c:pt idx="28">
                  <c:v>6.2109999999999941</c:v>
                </c:pt>
                <c:pt idx="29">
                  <c:v>6.0129999999999928</c:v>
                </c:pt>
                <c:pt idx="30">
                  <c:v>5.8849999999999927</c:v>
                </c:pt>
                <c:pt idx="31">
                  <c:v>5.7879999999999923</c:v>
                </c:pt>
                <c:pt idx="32">
                  <c:v>5.7419999999999902</c:v>
                </c:pt>
                <c:pt idx="33">
                  <c:v>5.7219999999999898</c:v>
                </c:pt>
                <c:pt idx="34">
                  <c:v>5.7219999999999898</c:v>
                </c:pt>
                <c:pt idx="35">
                  <c:v>5.7199999999999918</c:v>
                </c:pt>
              </c:numCache>
            </c:numRef>
          </c:val>
        </c:ser>
        <c:ser>
          <c:idx val="0"/>
          <c:order val="1"/>
          <c:tx>
            <c:strRef>
              <c:f>Sheet1!$B$1</c:f>
              <c:strCache>
                <c:ptCount val="1"/>
                <c:pt idx="0">
                  <c:v>Incandescent/Halogen</c:v>
                </c:pt>
              </c:strCache>
            </c:strRef>
          </c:tx>
          <c:spPr>
            <a:solidFill>
              <a:schemeClr val="accent2"/>
            </a:solidFill>
            <a:ln w="25400">
              <a:noFill/>
            </a:ln>
            <a:effectLst/>
          </c:spPr>
          <c:cat>
            <c:numRef>
              <c:f>Sheet1!$A$2:$A$37</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Sheet1!$B$2:$B$37</c:f>
              <c:numCache>
                <c:formatCode>General</c:formatCode>
                <c:ptCount val="36"/>
                <c:pt idx="0">
                  <c:v>29.823999999999998</c:v>
                </c:pt>
                <c:pt idx="1">
                  <c:v>22.321999999999999</c:v>
                </c:pt>
                <c:pt idx="2">
                  <c:v>17.053999999999995</c:v>
                </c:pt>
                <c:pt idx="3">
                  <c:v>13.371999999999996</c:v>
                </c:pt>
                <c:pt idx="4">
                  <c:v>10.658999999999997</c:v>
                </c:pt>
                <c:pt idx="5">
                  <c:v>8.5399999999999974</c:v>
                </c:pt>
                <c:pt idx="6">
                  <c:v>6.9429999999999978</c:v>
                </c:pt>
                <c:pt idx="7">
                  <c:v>5.6789999999999976</c:v>
                </c:pt>
                <c:pt idx="8">
                  <c:v>4.6759999999999993</c:v>
                </c:pt>
                <c:pt idx="9">
                  <c:v>3.8529999999999989</c:v>
                </c:pt>
                <c:pt idx="10">
                  <c:v>3.165999999999999</c:v>
                </c:pt>
                <c:pt idx="11">
                  <c:v>2.6099999999999994</c:v>
                </c:pt>
                <c:pt idx="12">
                  <c:v>2.1559999999999997</c:v>
                </c:pt>
                <c:pt idx="13">
                  <c:v>1.7969999999999997</c:v>
                </c:pt>
                <c:pt idx="14">
                  <c:v>1.5040000000000002</c:v>
                </c:pt>
                <c:pt idx="15">
                  <c:v>1.2220000000000004</c:v>
                </c:pt>
                <c:pt idx="16">
                  <c:v>1.0080000000000005</c:v>
                </c:pt>
                <c:pt idx="17">
                  <c:v>0.8370000000000003</c:v>
                </c:pt>
                <c:pt idx="18">
                  <c:v>0.68300000000000027</c:v>
                </c:pt>
                <c:pt idx="19">
                  <c:v>0.57400000000000018</c:v>
                </c:pt>
                <c:pt idx="20">
                  <c:v>0.47299999999999998</c:v>
                </c:pt>
                <c:pt idx="21">
                  <c:v>0.39300000000000013</c:v>
                </c:pt>
                <c:pt idx="22">
                  <c:v>0.32800000000000012</c:v>
                </c:pt>
                <c:pt idx="23">
                  <c:v>0.27200000000000013</c:v>
                </c:pt>
                <c:pt idx="24">
                  <c:v>0.21800000000000008</c:v>
                </c:pt>
                <c:pt idx="25">
                  <c:v>0.17899999999999999</c:v>
                </c:pt>
                <c:pt idx="26">
                  <c:v>0.15100000000000005</c:v>
                </c:pt>
                <c:pt idx="27">
                  <c:v>0.12300000000000005</c:v>
                </c:pt>
                <c:pt idx="28">
                  <c:v>0.10500000000000004</c:v>
                </c:pt>
                <c:pt idx="29">
                  <c:v>8.5000000000000034E-2</c:v>
                </c:pt>
                <c:pt idx="30">
                  <c:v>6.500000000000003E-2</c:v>
                </c:pt>
                <c:pt idx="31">
                  <c:v>5.6000000000000022E-2</c:v>
                </c:pt>
                <c:pt idx="32">
                  <c:v>4.300000000000001E-2</c:v>
                </c:pt>
                <c:pt idx="33">
                  <c:v>3.500000000000001E-2</c:v>
                </c:pt>
                <c:pt idx="34">
                  <c:v>3.0000000000000006E-2</c:v>
                </c:pt>
                <c:pt idx="35">
                  <c:v>2.4000000000000007E-2</c:v>
                </c:pt>
              </c:numCache>
            </c:numRef>
          </c:val>
        </c:ser>
        <c:ser>
          <c:idx val="1"/>
          <c:order val="2"/>
          <c:tx>
            <c:strRef>
              <c:f>Sheet1!$C$1</c:f>
              <c:strCache>
                <c:ptCount val="1"/>
                <c:pt idx="0">
                  <c:v>CFL</c:v>
                </c:pt>
              </c:strCache>
            </c:strRef>
          </c:tx>
          <c:spPr>
            <a:solidFill>
              <a:schemeClr val="accent3"/>
            </a:solidFill>
            <a:ln w="25400">
              <a:noFill/>
            </a:ln>
            <a:effectLst/>
          </c:spPr>
          <c:cat>
            <c:numRef>
              <c:f>Sheet1!$A$2:$A$37</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Sheet1!$C$2:$C$37</c:f>
              <c:numCache>
                <c:formatCode>General</c:formatCode>
                <c:ptCount val="36"/>
                <c:pt idx="0">
                  <c:v>86.816000000000045</c:v>
                </c:pt>
                <c:pt idx="1">
                  <c:v>77.097000000000023</c:v>
                </c:pt>
                <c:pt idx="2">
                  <c:v>68.47199999999998</c:v>
                </c:pt>
                <c:pt idx="3">
                  <c:v>60.815000000000019</c:v>
                </c:pt>
                <c:pt idx="4">
                  <c:v>54.02</c:v>
                </c:pt>
                <c:pt idx="5">
                  <c:v>47.950999999999993</c:v>
                </c:pt>
                <c:pt idx="6">
                  <c:v>42.570999999999998</c:v>
                </c:pt>
                <c:pt idx="7">
                  <c:v>37.794000000000004</c:v>
                </c:pt>
                <c:pt idx="8">
                  <c:v>33.560000000000016</c:v>
                </c:pt>
                <c:pt idx="9">
                  <c:v>29.808000000000007</c:v>
                </c:pt>
                <c:pt idx="10">
                  <c:v>26.46599999999999</c:v>
                </c:pt>
                <c:pt idx="11">
                  <c:v>23.49199999999999</c:v>
                </c:pt>
                <c:pt idx="12">
                  <c:v>20.852999999999994</c:v>
                </c:pt>
                <c:pt idx="13">
                  <c:v>18.515000000000004</c:v>
                </c:pt>
                <c:pt idx="14">
                  <c:v>16.445999999999998</c:v>
                </c:pt>
                <c:pt idx="15">
                  <c:v>14.550000000000002</c:v>
                </c:pt>
                <c:pt idx="16">
                  <c:v>12.879000000000003</c:v>
                </c:pt>
                <c:pt idx="17">
                  <c:v>11.395999999999997</c:v>
                </c:pt>
                <c:pt idx="18">
                  <c:v>10.095000000000001</c:v>
                </c:pt>
                <c:pt idx="19">
                  <c:v>8.9359999999999982</c:v>
                </c:pt>
                <c:pt idx="20">
                  <c:v>7.9089999999999971</c:v>
                </c:pt>
                <c:pt idx="21">
                  <c:v>7.004999999999999</c:v>
                </c:pt>
                <c:pt idx="22">
                  <c:v>6.2089999999999987</c:v>
                </c:pt>
                <c:pt idx="23">
                  <c:v>5.5049999999999972</c:v>
                </c:pt>
                <c:pt idx="24">
                  <c:v>4.8729999999999984</c:v>
                </c:pt>
                <c:pt idx="25">
                  <c:v>4.3139999999999974</c:v>
                </c:pt>
                <c:pt idx="26">
                  <c:v>3.8119999999999994</c:v>
                </c:pt>
                <c:pt idx="27">
                  <c:v>3.3749999999999987</c:v>
                </c:pt>
                <c:pt idx="28">
                  <c:v>2.9829999999999997</c:v>
                </c:pt>
                <c:pt idx="29">
                  <c:v>2.6439999999999988</c:v>
                </c:pt>
                <c:pt idx="30">
                  <c:v>2.3410000000000002</c:v>
                </c:pt>
                <c:pt idx="31">
                  <c:v>2.0689999999999986</c:v>
                </c:pt>
                <c:pt idx="32">
                  <c:v>1.8349999999999989</c:v>
                </c:pt>
                <c:pt idx="33">
                  <c:v>1.627</c:v>
                </c:pt>
                <c:pt idx="34">
                  <c:v>1.4379999999999988</c:v>
                </c:pt>
                <c:pt idx="35">
                  <c:v>1.2779999999999994</c:v>
                </c:pt>
              </c:numCache>
            </c:numRef>
          </c:val>
        </c:ser>
        <c:ser>
          <c:idx val="2"/>
          <c:order val="3"/>
          <c:tx>
            <c:strRef>
              <c:f>Sheet1!$D$1</c:f>
              <c:strCache>
                <c:ptCount val="1"/>
                <c:pt idx="0">
                  <c:v>LED A-Line/Reflector</c:v>
                </c:pt>
              </c:strCache>
            </c:strRef>
          </c:tx>
          <c:spPr>
            <a:solidFill>
              <a:srgbClr val="0096D7">
                <a:lumMod val="75000"/>
              </a:srgbClr>
            </a:solidFill>
            <a:ln w="25400">
              <a:noFill/>
            </a:ln>
            <a:effectLst/>
          </c:spPr>
          <c:cat>
            <c:numRef>
              <c:f>Sheet1!$A$2:$A$37</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Sheet1!$D$2:$D$37</c:f>
              <c:numCache>
                <c:formatCode>General</c:formatCode>
                <c:ptCount val="36"/>
                <c:pt idx="0">
                  <c:v>127.98400000000001</c:v>
                </c:pt>
                <c:pt idx="1">
                  <c:v>147.63499999999999</c:v>
                </c:pt>
                <c:pt idx="2">
                  <c:v>164.22099999999992</c:v>
                </c:pt>
                <c:pt idx="3">
                  <c:v>178.50800000000004</c:v>
                </c:pt>
                <c:pt idx="4">
                  <c:v>191.07400000000004</c:v>
                </c:pt>
                <c:pt idx="5">
                  <c:v>202.32100000000008</c:v>
                </c:pt>
                <c:pt idx="6">
                  <c:v>212.16300000000007</c:v>
                </c:pt>
                <c:pt idx="7">
                  <c:v>220.97799999999995</c:v>
                </c:pt>
                <c:pt idx="8">
                  <c:v>228.89099999999996</c:v>
                </c:pt>
                <c:pt idx="9">
                  <c:v>236.08799999999994</c:v>
                </c:pt>
                <c:pt idx="10">
                  <c:v>242.73399999999987</c:v>
                </c:pt>
                <c:pt idx="11">
                  <c:v>248.92799999999988</c:v>
                </c:pt>
                <c:pt idx="12">
                  <c:v>254.76200000000009</c:v>
                </c:pt>
                <c:pt idx="13">
                  <c:v>260.262</c:v>
                </c:pt>
                <c:pt idx="14">
                  <c:v>265.49999999999989</c:v>
                </c:pt>
                <c:pt idx="15">
                  <c:v>270.59499999999997</c:v>
                </c:pt>
                <c:pt idx="16">
                  <c:v>275.42700000000008</c:v>
                </c:pt>
                <c:pt idx="17">
                  <c:v>280.07000000000005</c:v>
                </c:pt>
                <c:pt idx="18">
                  <c:v>284.46400000000006</c:v>
                </c:pt>
                <c:pt idx="19">
                  <c:v>288.64800000000014</c:v>
                </c:pt>
                <c:pt idx="20">
                  <c:v>292.62099999999998</c:v>
                </c:pt>
                <c:pt idx="21">
                  <c:v>296.36799999999994</c:v>
                </c:pt>
                <c:pt idx="22">
                  <c:v>299.96399999999988</c:v>
                </c:pt>
                <c:pt idx="23">
                  <c:v>303.43200000000013</c:v>
                </c:pt>
                <c:pt idx="24">
                  <c:v>306.81000000000006</c:v>
                </c:pt>
                <c:pt idx="25">
                  <c:v>310.15999999999991</c:v>
                </c:pt>
                <c:pt idx="26">
                  <c:v>313.46399999999988</c:v>
                </c:pt>
                <c:pt idx="27">
                  <c:v>316.71400000000006</c:v>
                </c:pt>
                <c:pt idx="28">
                  <c:v>319.93499999999995</c:v>
                </c:pt>
                <c:pt idx="29">
                  <c:v>323.10300000000001</c:v>
                </c:pt>
                <c:pt idx="30">
                  <c:v>326.26900000000001</c:v>
                </c:pt>
                <c:pt idx="31">
                  <c:v>329.41599999999983</c:v>
                </c:pt>
                <c:pt idx="32">
                  <c:v>332.55700000000019</c:v>
                </c:pt>
                <c:pt idx="33">
                  <c:v>335.67900000000014</c:v>
                </c:pt>
                <c:pt idx="34">
                  <c:v>338.78600000000006</c:v>
                </c:pt>
                <c:pt idx="35">
                  <c:v>341.82400000000013</c:v>
                </c:pt>
              </c:numCache>
            </c:numRef>
          </c:val>
        </c:ser>
        <c:ser>
          <c:idx val="4"/>
          <c:order val="4"/>
          <c:tx>
            <c:strRef>
              <c:f>Sheet1!$F$1</c:f>
              <c:strCache>
                <c:ptCount val="1"/>
                <c:pt idx="0">
                  <c:v>LED Integrated Luminaire</c:v>
                </c:pt>
              </c:strCache>
            </c:strRef>
          </c:tx>
          <c:spPr>
            <a:solidFill>
              <a:srgbClr val="0096D7">
                <a:lumMod val="50000"/>
              </a:srgbClr>
            </a:solidFill>
            <a:ln w="25400">
              <a:noFill/>
            </a:ln>
            <a:effectLst/>
          </c:spPr>
          <c:cat>
            <c:numRef>
              <c:f>Sheet1!$A$2:$A$37</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Sheet1!$F$2:$F$37</c:f>
              <c:numCache>
                <c:formatCode>General</c:formatCode>
                <c:ptCount val="36"/>
                <c:pt idx="0">
                  <c:v>15.500999999999978</c:v>
                </c:pt>
                <c:pt idx="1">
                  <c:v>17.885999999999985</c:v>
                </c:pt>
                <c:pt idx="2">
                  <c:v>19.901999999999987</c:v>
                </c:pt>
                <c:pt idx="3">
                  <c:v>21.61699999999999</c:v>
                </c:pt>
                <c:pt idx="4">
                  <c:v>23.082999999999977</c:v>
                </c:pt>
                <c:pt idx="5">
                  <c:v>105.22500000000007</c:v>
                </c:pt>
                <c:pt idx="6">
                  <c:v>176.85999999999996</c:v>
                </c:pt>
                <c:pt idx="7">
                  <c:v>240.89799999999988</c:v>
                </c:pt>
                <c:pt idx="8">
                  <c:v>297.72799999999978</c:v>
                </c:pt>
                <c:pt idx="9">
                  <c:v>348.70799999999974</c:v>
                </c:pt>
                <c:pt idx="10">
                  <c:v>395.12899999999979</c:v>
                </c:pt>
                <c:pt idx="11">
                  <c:v>438.05899999999923</c:v>
                </c:pt>
                <c:pt idx="12">
                  <c:v>476.60599999999943</c:v>
                </c:pt>
                <c:pt idx="13">
                  <c:v>511.65200000000033</c:v>
                </c:pt>
                <c:pt idx="14">
                  <c:v>543.5500000000003</c:v>
                </c:pt>
                <c:pt idx="15">
                  <c:v>578.68700000000001</c:v>
                </c:pt>
                <c:pt idx="16">
                  <c:v>610.83200000000011</c:v>
                </c:pt>
                <c:pt idx="17">
                  <c:v>640.18899999999996</c:v>
                </c:pt>
                <c:pt idx="18">
                  <c:v>666.96699999999919</c:v>
                </c:pt>
                <c:pt idx="19">
                  <c:v>691.47599999999989</c:v>
                </c:pt>
                <c:pt idx="20">
                  <c:v>713.8469999999993</c:v>
                </c:pt>
                <c:pt idx="21">
                  <c:v>734.32599999999945</c:v>
                </c:pt>
                <c:pt idx="22">
                  <c:v>753.18699999999842</c:v>
                </c:pt>
                <c:pt idx="23">
                  <c:v>770.69499999999925</c:v>
                </c:pt>
                <c:pt idx="24">
                  <c:v>787.00799999999902</c:v>
                </c:pt>
                <c:pt idx="25">
                  <c:v>832.88800000000015</c:v>
                </c:pt>
                <c:pt idx="26">
                  <c:v>874.20399999999972</c:v>
                </c:pt>
                <c:pt idx="27">
                  <c:v>911.65499999999997</c:v>
                </c:pt>
                <c:pt idx="28">
                  <c:v>945.63199999999961</c:v>
                </c:pt>
                <c:pt idx="29">
                  <c:v>976.81899999999882</c:v>
                </c:pt>
                <c:pt idx="30">
                  <c:v>1005.5309999999985</c:v>
                </c:pt>
                <c:pt idx="31">
                  <c:v>1032.0789999999977</c:v>
                </c:pt>
                <c:pt idx="32">
                  <c:v>1056.7409999999973</c:v>
                </c:pt>
                <c:pt idx="33">
                  <c:v>1079.6999999999975</c:v>
                </c:pt>
                <c:pt idx="34">
                  <c:v>1101.0669999999977</c:v>
                </c:pt>
                <c:pt idx="35">
                  <c:v>1121.0609999999963</c:v>
                </c:pt>
              </c:numCache>
            </c:numRef>
          </c:val>
        </c:ser>
        <c:ser>
          <c:idx val="3"/>
          <c:order val="5"/>
          <c:tx>
            <c:strRef>
              <c:f>Sheet1!$E$1</c:f>
              <c:strCache>
                <c:ptCount val="1"/>
                <c:pt idx="0">
                  <c:v>Linear Fluorescent</c:v>
                </c:pt>
              </c:strCache>
            </c:strRef>
          </c:tx>
          <c:spPr>
            <a:solidFill>
              <a:schemeClr val="accent5"/>
            </a:solidFill>
            <a:ln w="25400">
              <a:noFill/>
            </a:ln>
            <a:effectLst/>
          </c:spPr>
          <c:cat>
            <c:numRef>
              <c:f>Sheet1!$A$2:$A$37</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Sheet1!$E$2:$E$37</c:f>
              <c:numCache>
                <c:formatCode>General</c:formatCode>
                <c:ptCount val="36"/>
                <c:pt idx="0">
                  <c:v>902.51599999999985</c:v>
                </c:pt>
                <c:pt idx="1">
                  <c:v>911.8739999999998</c:v>
                </c:pt>
                <c:pt idx="2">
                  <c:v>922.00200000000018</c:v>
                </c:pt>
                <c:pt idx="3">
                  <c:v>932.99699999999996</c:v>
                </c:pt>
                <c:pt idx="4">
                  <c:v>944.63400000000001</c:v>
                </c:pt>
                <c:pt idx="5">
                  <c:v>876.77000000000021</c:v>
                </c:pt>
                <c:pt idx="6">
                  <c:v>818.03899999999976</c:v>
                </c:pt>
                <c:pt idx="7">
                  <c:v>766.24</c:v>
                </c:pt>
                <c:pt idx="8">
                  <c:v>720.94499999999994</c:v>
                </c:pt>
                <c:pt idx="9">
                  <c:v>681.19699999999966</c:v>
                </c:pt>
                <c:pt idx="10">
                  <c:v>645.91399999999999</c:v>
                </c:pt>
                <c:pt idx="11">
                  <c:v>614.08900000000017</c:v>
                </c:pt>
                <c:pt idx="12">
                  <c:v>586.72100000000012</c:v>
                </c:pt>
                <c:pt idx="13">
                  <c:v>562.89499999999975</c:v>
                </c:pt>
                <c:pt idx="14">
                  <c:v>542.40100000000007</c:v>
                </c:pt>
                <c:pt idx="15">
                  <c:v>518.13</c:v>
                </c:pt>
                <c:pt idx="16">
                  <c:v>497.16199999999981</c:v>
                </c:pt>
                <c:pt idx="17">
                  <c:v>479.22700000000015</c:v>
                </c:pt>
                <c:pt idx="18">
                  <c:v>463.82100000000008</c:v>
                </c:pt>
                <c:pt idx="19">
                  <c:v>450.56899999999985</c:v>
                </c:pt>
                <c:pt idx="20">
                  <c:v>439.2439999999998</c:v>
                </c:pt>
                <c:pt idx="21">
                  <c:v>429.5680000000001</c:v>
                </c:pt>
                <c:pt idx="22">
                  <c:v>421.36799999999994</c:v>
                </c:pt>
                <c:pt idx="23">
                  <c:v>414.48</c:v>
                </c:pt>
                <c:pt idx="24">
                  <c:v>408.72899999999998</c:v>
                </c:pt>
                <c:pt idx="25">
                  <c:v>375.01899999999989</c:v>
                </c:pt>
                <c:pt idx="26">
                  <c:v>345.36599999999993</c:v>
                </c:pt>
                <c:pt idx="27">
                  <c:v>319.29300000000001</c:v>
                </c:pt>
                <c:pt idx="28">
                  <c:v>296.56799999999998</c:v>
                </c:pt>
                <c:pt idx="29">
                  <c:v>276.56599999999986</c:v>
                </c:pt>
                <c:pt idx="30">
                  <c:v>259.053</c:v>
                </c:pt>
                <c:pt idx="31">
                  <c:v>243.74399999999997</c:v>
                </c:pt>
                <c:pt idx="32">
                  <c:v>230.34700000000009</c:v>
                </c:pt>
                <c:pt idx="33">
                  <c:v>218.66400000000007</c:v>
                </c:pt>
                <c:pt idx="34">
                  <c:v>208.584</c:v>
                </c:pt>
                <c:pt idx="35">
                  <c:v>199.83499999999998</c:v>
                </c:pt>
              </c:numCache>
            </c:numRef>
          </c:val>
        </c:ser>
        <c:dLbls>
          <c:showLegendKey val="0"/>
          <c:showVal val="0"/>
          <c:showCatName val="0"/>
          <c:showSerName val="0"/>
          <c:showPercent val="0"/>
          <c:showBubbleSize val="0"/>
        </c:dLbls>
        <c:axId val="421619152"/>
        <c:axId val="421621328"/>
      </c:areaChart>
      <c:catAx>
        <c:axId val="421619152"/>
        <c:scaling>
          <c:orientation val="minMax"/>
        </c:scaling>
        <c:delete val="0"/>
        <c:axPos val="b"/>
        <c:numFmt formatCode="General" sourceLinked="1"/>
        <c:majorTickMark val="out"/>
        <c:minorTickMark val="out"/>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421621328"/>
        <c:crossesAt val="0"/>
        <c:auto val="1"/>
        <c:lblAlgn val="ctr"/>
        <c:lblOffset val="100"/>
        <c:tickLblSkip val="10"/>
        <c:tickMarkSkip val="10"/>
        <c:noMultiLvlLbl val="0"/>
      </c:catAx>
      <c:valAx>
        <c:axId val="42162132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low"/>
        <c:spPr>
          <a:noFill/>
          <a:ln w="22225">
            <a:solidFill>
              <a:schemeClr val="bg1">
                <a:lumMod val="65000"/>
              </a:schemeClr>
            </a:solidFill>
            <a:prstDash val="lgDash"/>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21619152"/>
        <c:crossesAt val="5"/>
        <c:crossBetween val="midCat"/>
        <c:majorUnit val="0.2"/>
      </c:valAx>
      <c:spPr>
        <a:noFill/>
        <a:ln>
          <a:noFill/>
        </a:ln>
        <a:effectLst/>
      </c:spPr>
    </c:plotArea>
    <c:plotVisOnly val="1"/>
    <c:dispBlanksAs val="zero"/>
    <c:showDLblsOverMax val="0"/>
  </c:chart>
  <c:spPr>
    <a:noFill/>
    <a:ln>
      <a:noFill/>
    </a:ln>
    <a:effectLst/>
  </c:spPr>
  <c:txPr>
    <a:bodyPr/>
    <a:lstStyle/>
    <a:p>
      <a:pPr>
        <a:defRPr/>
      </a:pPr>
      <a:endParaRPr lang="en-US"/>
    </a:p>
  </c:txPr>
  <c:externalData r:id="rId4">
    <c:autoUpdate val="0"/>
  </c:externalData>
  <c:userShapes r:id="rId5"/>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rtl="0">
              <a:defRPr sz="1862" b="0" i="0" u="none" strike="noStrike" kern="1200" spc="0" baseline="0">
                <a:solidFill>
                  <a:srgbClr val="000000">
                    <a:lumMod val="65000"/>
                    <a:lumOff val="35000"/>
                  </a:srgbClr>
                </a:solidFill>
                <a:latin typeface="+mn-lt"/>
                <a:ea typeface="+mn-ea"/>
                <a:cs typeface="+mn-cs"/>
              </a:defRPr>
            </a:pPr>
            <a:r>
              <a:rPr lang="en-US" sz="1400" b="1" dirty="0" smtClean="0">
                <a:solidFill>
                  <a:schemeClr val="tx1"/>
                </a:solidFill>
              </a:rPr>
              <a:t>Lighting</a:t>
            </a:r>
            <a:r>
              <a:rPr lang="en-US" sz="1400" b="1" baseline="0" dirty="0" smtClean="0">
                <a:solidFill>
                  <a:schemeClr val="tx1"/>
                </a:solidFill>
              </a:rPr>
              <a:t> shares (</a:t>
            </a:r>
            <a:r>
              <a:rPr lang="en-US" sz="1400" b="1" i="0" u="none" strike="noStrike" kern="1200" spc="0" baseline="0" dirty="0" smtClean="0">
                <a:solidFill>
                  <a:schemeClr val="tx1"/>
                </a:solidFill>
                <a:latin typeface="+mn-lt"/>
                <a:ea typeface="+mn-ea"/>
                <a:cs typeface="+mn-cs"/>
              </a:rPr>
              <a:t>AEO2020 Reference case)</a:t>
            </a:r>
          </a:p>
          <a:p>
            <a:pPr algn="l" rtl="0">
              <a:defRPr>
                <a:solidFill>
                  <a:srgbClr val="000000">
                    <a:lumMod val="65000"/>
                    <a:lumOff val="35000"/>
                  </a:srgbClr>
                </a:solidFill>
              </a:defRPr>
            </a:pPr>
            <a:r>
              <a:rPr lang="en-US" sz="1400" b="0" i="0" u="none" strike="noStrike" kern="1200" spc="0" baseline="0" dirty="0" smtClean="0">
                <a:solidFill>
                  <a:schemeClr val="tx1"/>
                </a:solidFill>
                <a:latin typeface="+mn-lt"/>
                <a:ea typeface="+mn-ea"/>
                <a:cs typeface="+mn-cs"/>
              </a:rPr>
              <a:t>percent</a:t>
            </a:r>
            <a:endParaRPr lang="en-US" sz="1400" b="0" i="0" u="none" strike="noStrike" kern="1200" spc="0" baseline="0" dirty="0">
              <a:solidFill>
                <a:schemeClr val="tx1"/>
              </a:solidFill>
              <a:latin typeface="+mn-lt"/>
              <a:ea typeface="+mn-ea"/>
              <a:cs typeface="+mn-cs"/>
            </a:endParaRPr>
          </a:p>
        </c:rich>
      </c:tx>
      <c:layout>
        <c:manualLayout>
          <c:xMode val="edge"/>
          <c:yMode val="edge"/>
          <c:x val="2.3450485385641145E-3"/>
          <c:y val="4.6876037106320283E-3"/>
        </c:manualLayout>
      </c:layout>
      <c:overlay val="0"/>
      <c:spPr>
        <a:noFill/>
        <a:ln>
          <a:noFill/>
        </a:ln>
        <a:effectLst/>
      </c:spPr>
      <c:txPr>
        <a:bodyPr rot="0" spcFirstLastPara="1" vertOverflow="ellipsis" vert="horz" wrap="square" anchor="ctr" anchorCtr="1"/>
        <a:lstStyle/>
        <a:p>
          <a:pPr algn="l" rtl="0">
            <a:defRPr sz="1862" b="0" i="0" u="none" strike="noStrike" kern="1200" spc="0" baseline="0">
              <a:solidFill>
                <a:srgbClr val="000000">
                  <a:lumMod val="65000"/>
                  <a:lumOff val="35000"/>
                </a:srgbClr>
              </a:solidFill>
              <a:latin typeface="+mn-lt"/>
              <a:ea typeface="+mn-ea"/>
              <a:cs typeface="+mn-cs"/>
            </a:defRPr>
          </a:pPr>
          <a:endParaRPr lang="en-US"/>
        </a:p>
      </c:txPr>
    </c:title>
    <c:autoTitleDeleted val="0"/>
    <c:plotArea>
      <c:layout/>
      <c:areaChart>
        <c:grouping val="percentStacked"/>
        <c:varyColors val="0"/>
        <c:ser>
          <c:idx val="0"/>
          <c:order val="0"/>
          <c:tx>
            <c:strRef>
              <c:f>Sheet1!$B$1</c:f>
              <c:strCache>
                <c:ptCount val="1"/>
                <c:pt idx="0">
                  <c:v>incandescent/halogen</c:v>
                </c:pt>
              </c:strCache>
            </c:strRef>
          </c:tx>
          <c:spPr>
            <a:solidFill>
              <a:schemeClr val="accent2"/>
            </a:solidFill>
            <a:ln>
              <a:noFill/>
            </a:ln>
            <a:effectLst/>
          </c:spPr>
          <c:cat>
            <c:numRef>
              <c:f>Sheet1!$A$2:$A$37</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Sheet1!$B$2:$B$37</c:f>
              <c:numCache>
                <c:formatCode>#,##0</c:formatCode>
                <c:ptCount val="36"/>
                <c:pt idx="0">
                  <c:v>2980879406</c:v>
                </c:pt>
                <c:pt idx="1">
                  <c:v>2569153197</c:v>
                </c:pt>
                <c:pt idx="2">
                  <c:v>2190897027</c:v>
                </c:pt>
                <c:pt idx="3">
                  <c:v>1669604315</c:v>
                </c:pt>
                <c:pt idx="4">
                  <c:v>1158643213</c:v>
                </c:pt>
                <c:pt idx="5">
                  <c:v>729739927</c:v>
                </c:pt>
                <c:pt idx="6">
                  <c:v>544532718</c:v>
                </c:pt>
                <c:pt idx="7">
                  <c:v>425510522</c:v>
                </c:pt>
                <c:pt idx="8">
                  <c:v>350239131</c:v>
                </c:pt>
                <c:pt idx="9">
                  <c:v>318501733</c:v>
                </c:pt>
                <c:pt idx="10">
                  <c:v>308135453</c:v>
                </c:pt>
                <c:pt idx="11">
                  <c:v>298577451</c:v>
                </c:pt>
                <c:pt idx="12">
                  <c:v>288634863</c:v>
                </c:pt>
                <c:pt idx="13">
                  <c:v>277107539</c:v>
                </c:pt>
                <c:pt idx="14">
                  <c:v>268784145</c:v>
                </c:pt>
                <c:pt idx="15">
                  <c:v>163219376</c:v>
                </c:pt>
                <c:pt idx="16">
                  <c:v>90395295</c:v>
                </c:pt>
                <c:pt idx="17">
                  <c:v>49412016</c:v>
                </c:pt>
                <c:pt idx="18">
                  <c:v>35188562</c:v>
                </c:pt>
                <c:pt idx="19">
                  <c:v>27241350</c:v>
                </c:pt>
                <c:pt idx="20">
                  <c:v>23542430</c:v>
                </c:pt>
                <c:pt idx="21">
                  <c:v>22022965</c:v>
                </c:pt>
                <c:pt idx="22">
                  <c:v>21359683</c:v>
                </c:pt>
                <c:pt idx="23">
                  <c:v>21090014</c:v>
                </c:pt>
                <c:pt idx="24">
                  <c:v>21078112</c:v>
                </c:pt>
                <c:pt idx="25">
                  <c:v>13102535</c:v>
                </c:pt>
                <c:pt idx="26">
                  <c:v>7924477</c:v>
                </c:pt>
                <c:pt idx="27">
                  <c:v>5558536</c:v>
                </c:pt>
                <c:pt idx="28">
                  <c:v>5333199</c:v>
                </c:pt>
                <c:pt idx="29">
                  <c:v>5295194</c:v>
                </c:pt>
                <c:pt idx="30">
                  <c:v>5358330</c:v>
                </c:pt>
                <c:pt idx="31">
                  <c:v>5474166</c:v>
                </c:pt>
                <c:pt idx="32">
                  <c:v>5584518</c:v>
                </c:pt>
                <c:pt idx="33">
                  <c:v>5682869</c:v>
                </c:pt>
                <c:pt idx="34">
                  <c:v>5801378</c:v>
                </c:pt>
                <c:pt idx="35">
                  <c:v>5930102</c:v>
                </c:pt>
              </c:numCache>
            </c:numRef>
          </c:val>
        </c:ser>
        <c:ser>
          <c:idx val="1"/>
          <c:order val="1"/>
          <c:tx>
            <c:strRef>
              <c:f>Sheet1!$C$1</c:f>
              <c:strCache>
                <c:ptCount val="1"/>
                <c:pt idx="0">
                  <c:v>CFL</c:v>
                </c:pt>
              </c:strCache>
            </c:strRef>
          </c:tx>
          <c:spPr>
            <a:solidFill>
              <a:schemeClr val="accent3"/>
            </a:solidFill>
            <a:ln>
              <a:noFill/>
            </a:ln>
            <a:effectLst/>
          </c:spPr>
          <c:cat>
            <c:numRef>
              <c:f>Sheet1!$A$2:$A$37</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Sheet1!$C$2:$C$37</c:f>
              <c:numCache>
                <c:formatCode>#,##0</c:formatCode>
                <c:ptCount val="36"/>
                <c:pt idx="0">
                  <c:v>1759487517</c:v>
                </c:pt>
                <c:pt idx="1">
                  <c:v>1801881195</c:v>
                </c:pt>
                <c:pt idx="2">
                  <c:v>1746897301</c:v>
                </c:pt>
                <c:pt idx="3">
                  <c:v>1663177317</c:v>
                </c:pt>
                <c:pt idx="4">
                  <c:v>1583202576</c:v>
                </c:pt>
                <c:pt idx="5">
                  <c:v>1552917620</c:v>
                </c:pt>
                <c:pt idx="6">
                  <c:v>1492465206</c:v>
                </c:pt>
                <c:pt idx="7">
                  <c:v>1433774103</c:v>
                </c:pt>
                <c:pt idx="8">
                  <c:v>1374689225</c:v>
                </c:pt>
                <c:pt idx="9">
                  <c:v>1310217119</c:v>
                </c:pt>
                <c:pt idx="10">
                  <c:v>1242688581</c:v>
                </c:pt>
                <c:pt idx="11">
                  <c:v>1174731502</c:v>
                </c:pt>
                <c:pt idx="12">
                  <c:v>1119134510</c:v>
                </c:pt>
                <c:pt idx="13">
                  <c:v>1077625568</c:v>
                </c:pt>
                <c:pt idx="14">
                  <c:v>1036985611</c:v>
                </c:pt>
                <c:pt idx="15">
                  <c:v>999040531</c:v>
                </c:pt>
                <c:pt idx="16">
                  <c:v>964852423</c:v>
                </c:pt>
                <c:pt idx="17">
                  <c:v>936377654</c:v>
                </c:pt>
                <c:pt idx="18">
                  <c:v>907782210</c:v>
                </c:pt>
                <c:pt idx="19">
                  <c:v>880823878</c:v>
                </c:pt>
                <c:pt idx="20">
                  <c:v>862851892</c:v>
                </c:pt>
                <c:pt idx="21">
                  <c:v>846142044</c:v>
                </c:pt>
                <c:pt idx="22">
                  <c:v>829898476</c:v>
                </c:pt>
                <c:pt idx="23">
                  <c:v>813966970</c:v>
                </c:pt>
                <c:pt idx="24">
                  <c:v>798041125</c:v>
                </c:pt>
                <c:pt idx="25">
                  <c:v>775790121</c:v>
                </c:pt>
                <c:pt idx="26">
                  <c:v>754016106</c:v>
                </c:pt>
                <c:pt idx="27">
                  <c:v>732550780</c:v>
                </c:pt>
                <c:pt idx="28">
                  <c:v>711413997</c:v>
                </c:pt>
                <c:pt idx="29">
                  <c:v>690589274</c:v>
                </c:pt>
                <c:pt idx="30">
                  <c:v>670104408</c:v>
                </c:pt>
                <c:pt idx="31">
                  <c:v>650005648</c:v>
                </c:pt>
                <c:pt idx="32">
                  <c:v>630043784</c:v>
                </c:pt>
                <c:pt idx="33">
                  <c:v>610214146</c:v>
                </c:pt>
                <c:pt idx="34">
                  <c:v>590441209</c:v>
                </c:pt>
                <c:pt idx="35">
                  <c:v>570593540</c:v>
                </c:pt>
              </c:numCache>
            </c:numRef>
          </c:val>
        </c:ser>
        <c:ser>
          <c:idx val="2"/>
          <c:order val="2"/>
          <c:tx>
            <c:strRef>
              <c:f>Sheet1!$D$1</c:f>
              <c:strCache>
                <c:ptCount val="1"/>
                <c:pt idx="0">
                  <c:v>LED</c:v>
                </c:pt>
              </c:strCache>
            </c:strRef>
          </c:tx>
          <c:spPr>
            <a:solidFill>
              <a:schemeClr val="accent1">
                <a:lumMod val="75000"/>
              </a:schemeClr>
            </a:solidFill>
            <a:ln w="25400">
              <a:noFill/>
            </a:ln>
            <a:effectLst/>
          </c:spPr>
          <c:cat>
            <c:numRef>
              <c:f>Sheet1!$A$2:$A$37</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Sheet1!$D$2:$D$37</c:f>
              <c:numCache>
                <c:formatCode>#,##0</c:formatCode>
                <c:ptCount val="36"/>
                <c:pt idx="0">
                  <c:v>325819807</c:v>
                </c:pt>
                <c:pt idx="1">
                  <c:v>745228008</c:v>
                </c:pt>
                <c:pt idx="2">
                  <c:v>1229470585</c:v>
                </c:pt>
                <c:pt idx="3">
                  <c:v>1889221485</c:v>
                </c:pt>
                <c:pt idx="4">
                  <c:v>2534522397</c:v>
                </c:pt>
                <c:pt idx="5">
                  <c:v>3052335953</c:v>
                </c:pt>
                <c:pt idx="6">
                  <c:v>3361478799</c:v>
                </c:pt>
                <c:pt idx="7">
                  <c:v>3605924826</c:v>
                </c:pt>
                <c:pt idx="8">
                  <c:v>3807512635</c:v>
                </c:pt>
                <c:pt idx="9">
                  <c:v>3971701722</c:v>
                </c:pt>
                <c:pt idx="10">
                  <c:v>4118827918</c:v>
                </c:pt>
                <c:pt idx="11">
                  <c:v>4264819160</c:v>
                </c:pt>
                <c:pt idx="12">
                  <c:v>4397867389</c:v>
                </c:pt>
                <c:pt idx="13">
                  <c:v>4518446068</c:v>
                </c:pt>
                <c:pt idx="14">
                  <c:v>4634876032</c:v>
                </c:pt>
                <c:pt idx="15">
                  <c:v>4853661746</c:v>
                </c:pt>
                <c:pt idx="16">
                  <c:v>5037803980</c:v>
                </c:pt>
                <c:pt idx="17">
                  <c:v>5183743256</c:v>
                </c:pt>
                <c:pt idx="18">
                  <c:v>5303714538</c:v>
                </c:pt>
                <c:pt idx="19">
                  <c:v>5416437674</c:v>
                </c:pt>
                <c:pt idx="20">
                  <c:v>5517233509</c:v>
                </c:pt>
                <c:pt idx="21">
                  <c:v>5614142196</c:v>
                </c:pt>
                <c:pt idx="22">
                  <c:v>5708995646</c:v>
                </c:pt>
                <c:pt idx="23">
                  <c:v>5802590527</c:v>
                </c:pt>
                <c:pt idx="24">
                  <c:v>5894969825</c:v>
                </c:pt>
                <c:pt idx="25">
                  <c:v>6026449595</c:v>
                </c:pt>
                <c:pt idx="26">
                  <c:v>6149772686</c:v>
                </c:pt>
                <c:pt idx="27">
                  <c:v>6268284606</c:v>
                </c:pt>
                <c:pt idx="28">
                  <c:v>6384867570</c:v>
                </c:pt>
                <c:pt idx="29">
                  <c:v>6502179324</c:v>
                </c:pt>
                <c:pt idx="30">
                  <c:v>6620242763</c:v>
                </c:pt>
                <c:pt idx="31">
                  <c:v>6738762846</c:v>
                </c:pt>
                <c:pt idx="32">
                  <c:v>6857560874</c:v>
                </c:pt>
                <c:pt idx="33">
                  <c:v>6975948300</c:v>
                </c:pt>
                <c:pt idx="34">
                  <c:v>7094042472</c:v>
                </c:pt>
                <c:pt idx="35">
                  <c:v>7211866339</c:v>
                </c:pt>
              </c:numCache>
            </c:numRef>
          </c:val>
        </c:ser>
        <c:ser>
          <c:idx val="3"/>
          <c:order val="3"/>
          <c:tx>
            <c:strRef>
              <c:f>Sheet1!$E$1</c:f>
              <c:strCache>
                <c:ptCount val="1"/>
                <c:pt idx="0">
                  <c:v>linear fluorescent</c:v>
                </c:pt>
              </c:strCache>
            </c:strRef>
          </c:tx>
          <c:spPr>
            <a:solidFill>
              <a:schemeClr val="accent5"/>
            </a:solidFill>
            <a:ln w="25400">
              <a:noFill/>
            </a:ln>
            <a:effectLst/>
          </c:spPr>
          <c:cat>
            <c:numRef>
              <c:f>Sheet1!$A$2:$A$37</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Sheet1!$E$2:$E$37</c:f>
              <c:numCache>
                <c:formatCode>#,##0</c:formatCode>
                <c:ptCount val="36"/>
                <c:pt idx="0">
                  <c:v>416335198</c:v>
                </c:pt>
                <c:pt idx="1">
                  <c:v>420457890</c:v>
                </c:pt>
                <c:pt idx="2">
                  <c:v>424756933</c:v>
                </c:pt>
                <c:pt idx="3">
                  <c:v>429245709</c:v>
                </c:pt>
                <c:pt idx="4">
                  <c:v>433648469</c:v>
                </c:pt>
                <c:pt idx="5">
                  <c:v>438390693</c:v>
                </c:pt>
                <c:pt idx="6">
                  <c:v>443369845</c:v>
                </c:pt>
                <c:pt idx="7">
                  <c:v>448487391</c:v>
                </c:pt>
                <c:pt idx="8">
                  <c:v>453615192</c:v>
                </c:pt>
                <c:pt idx="9">
                  <c:v>458762286</c:v>
                </c:pt>
                <c:pt idx="10">
                  <c:v>463985812</c:v>
                </c:pt>
                <c:pt idx="11">
                  <c:v>469169115</c:v>
                </c:pt>
                <c:pt idx="12">
                  <c:v>474272140</c:v>
                </c:pt>
                <c:pt idx="13">
                  <c:v>479373673</c:v>
                </c:pt>
                <c:pt idx="14">
                  <c:v>484486984</c:v>
                </c:pt>
                <c:pt idx="15">
                  <c:v>483650739</c:v>
                </c:pt>
                <c:pt idx="16">
                  <c:v>482904444</c:v>
                </c:pt>
                <c:pt idx="17">
                  <c:v>482047402</c:v>
                </c:pt>
                <c:pt idx="18">
                  <c:v>481120957</c:v>
                </c:pt>
                <c:pt idx="19">
                  <c:v>480158900</c:v>
                </c:pt>
                <c:pt idx="20">
                  <c:v>479219293</c:v>
                </c:pt>
                <c:pt idx="21">
                  <c:v>478189199</c:v>
                </c:pt>
                <c:pt idx="22">
                  <c:v>477062446</c:v>
                </c:pt>
                <c:pt idx="23">
                  <c:v>475813119</c:v>
                </c:pt>
                <c:pt idx="24">
                  <c:v>474435992</c:v>
                </c:pt>
                <c:pt idx="25">
                  <c:v>448348530</c:v>
                </c:pt>
                <c:pt idx="26">
                  <c:v>427182382</c:v>
                </c:pt>
                <c:pt idx="27">
                  <c:v>407437449</c:v>
                </c:pt>
                <c:pt idx="28">
                  <c:v>387689154</c:v>
                </c:pt>
                <c:pt idx="29">
                  <c:v>367937038</c:v>
                </c:pt>
                <c:pt idx="30">
                  <c:v>348183300</c:v>
                </c:pt>
                <c:pt idx="31">
                  <c:v>328427522</c:v>
                </c:pt>
                <c:pt idx="32">
                  <c:v>308659606</c:v>
                </c:pt>
                <c:pt idx="33">
                  <c:v>288880220</c:v>
                </c:pt>
                <c:pt idx="34">
                  <c:v>269096619</c:v>
                </c:pt>
                <c:pt idx="35">
                  <c:v>249442847</c:v>
                </c:pt>
              </c:numCache>
            </c:numRef>
          </c:val>
        </c:ser>
        <c:ser>
          <c:idx val="4"/>
          <c:order val="4"/>
          <c:tx>
            <c:strRef>
              <c:f>Sheet1!$F$1</c:f>
              <c:strCache>
                <c:ptCount val="1"/>
                <c:pt idx="0">
                  <c:v>other</c:v>
                </c:pt>
              </c:strCache>
            </c:strRef>
          </c:tx>
          <c:spPr>
            <a:solidFill>
              <a:schemeClr val="accent4"/>
            </a:solidFill>
            <a:ln w="25400">
              <a:noFill/>
            </a:ln>
            <a:effectLst/>
          </c:spPr>
          <c:cat>
            <c:numRef>
              <c:f>Sheet1!$A$2:$A$37</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Sheet1!$F$2:$F$37</c:f>
              <c:numCache>
                <c:formatCode>#,##0</c:formatCode>
                <c:ptCount val="36"/>
                <c:pt idx="0">
                  <c:v>0</c:v>
                </c:pt>
                <c:pt idx="1">
                  <c:v>125602</c:v>
                </c:pt>
                <c:pt idx="2">
                  <c:v>245766</c:v>
                </c:pt>
                <c:pt idx="3">
                  <c:v>295036</c:v>
                </c:pt>
                <c:pt idx="4">
                  <c:v>309898</c:v>
                </c:pt>
                <c:pt idx="5">
                  <c:v>1694998</c:v>
                </c:pt>
                <c:pt idx="6">
                  <c:v>2731845</c:v>
                </c:pt>
                <c:pt idx="7">
                  <c:v>3687880</c:v>
                </c:pt>
                <c:pt idx="8">
                  <c:v>4645456</c:v>
                </c:pt>
                <c:pt idx="9">
                  <c:v>5521290</c:v>
                </c:pt>
                <c:pt idx="10">
                  <c:v>6346270</c:v>
                </c:pt>
                <c:pt idx="11">
                  <c:v>7121797</c:v>
                </c:pt>
                <c:pt idx="12">
                  <c:v>7789546</c:v>
                </c:pt>
                <c:pt idx="13">
                  <c:v>8299723</c:v>
                </c:pt>
                <c:pt idx="14">
                  <c:v>8750794</c:v>
                </c:pt>
                <c:pt idx="15">
                  <c:v>8497057</c:v>
                </c:pt>
                <c:pt idx="16">
                  <c:v>8215411</c:v>
                </c:pt>
                <c:pt idx="17">
                  <c:v>7905047</c:v>
                </c:pt>
                <c:pt idx="18">
                  <c:v>7570880</c:v>
                </c:pt>
                <c:pt idx="19">
                  <c:v>7232321</c:v>
                </c:pt>
                <c:pt idx="20">
                  <c:v>6891443</c:v>
                </c:pt>
                <c:pt idx="21">
                  <c:v>6548562</c:v>
                </c:pt>
                <c:pt idx="22">
                  <c:v>6204197</c:v>
                </c:pt>
                <c:pt idx="23">
                  <c:v>5857992</c:v>
                </c:pt>
                <c:pt idx="24">
                  <c:v>5510422</c:v>
                </c:pt>
                <c:pt idx="25">
                  <c:v>5098133</c:v>
                </c:pt>
                <c:pt idx="26">
                  <c:v>4685473</c:v>
                </c:pt>
                <c:pt idx="27">
                  <c:v>4272406</c:v>
                </c:pt>
                <c:pt idx="28">
                  <c:v>3858802</c:v>
                </c:pt>
                <c:pt idx="29">
                  <c:v>3448265</c:v>
                </c:pt>
                <c:pt idx="30">
                  <c:v>3042156</c:v>
                </c:pt>
                <c:pt idx="31">
                  <c:v>2638792</c:v>
                </c:pt>
                <c:pt idx="32">
                  <c:v>2237354</c:v>
                </c:pt>
                <c:pt idx="33">
                  <c:v>1871318</c:v>
                </c:pt>
                <c:pt idx="34">
                  <c:v>1548698</c:v>
                </c:pt>
                <c:pt idx="35">
                  <c:v>1265230</c:v>
                </c:pt>
              </c:numCache>
            </c:numRef>
          </c:val>
        </c:ser>
        <c:dLbls>
          <c:showLegendKey val="0"/>
          <c:showVal val="0"/>
          <c:showCatName val="0"/>
          <c:showSerName val="0"/>
          <c:showPercent val="0"/>
          <c:showBubbleSize val="0"/>
        </c:dLbls>
        <c:axId val="421621872"/>
        <c:axId val="421623504"/>
      </c:areaChart>
      <c:catAx>
        <c:axId val="421621872"/>
        <c:scaling>
          <c:orientation val="minMax"/>
        </c:scaling>
        <c:delete val="1"/>
        <c:axPos val="b"/>
        <c:numFmt formatCode="General" sourceLinked="1"/>
        <c:majorTickMark val="out"/>
        <c:minorTickMark val="none"/>
        <c:tickLblPos val="nextTo"/>
        <c:crossAx val="421623504"/>
        <c:crossesAt val="0"/>
        <c:auto val="1"/>
        <c:lblAlgn val="ctr"/>
        <c:lblOffset val="100"/>
        <c:tickLblSkip val="10"/>
        <c:tickMarkSkip val="5"/>
        <c:noMultiLvlLbl val="0"/>
      </c:catAx>
      <c:valAx>
        <c:axId val="421623504"/>
        <c:scaling>
          <c:orientation val="minMax"/>
          <c:max val="1"/>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low"/>
        <c:spPr>
          <a:noFill/>
          <a:ln w="22225">
            <a:solidFill>
              <a:schemeClr val="bg1">
                <a:lumMod val="65000"/>
              </a:schemeClr>
            </a:solidFill>
            <a:prstDash val="lgDash"/>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21621872"/>
        <c:crossesAt val="5"/>
        <c:crossBetween val="midCat"/>
        <c:majorUnit val="0.2"/>
      </c:valAx>
      <c:spPr>
        <a:noFill/>
        <a:ln>
          <a:noFill/>
        </a:ln>
        <a:effectLst/>
      </c:spPr>
    </c:plotArea>
    <c:plotVisOnly val="1"/>
    <c:dispBlanksAs val="zero"/>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2257217847769035E-2"/>
          <c:y val="0.19866275903254441"/>
          <c:w val="0.8414814814814815"/>
          <c:h val="0.70683347591358614"/>
        </c:manualLayout>
      </c:layout>
      <c:areaChart>
        <c:grouping val="stacked"/>
        <c:varyColors val="0"/>
        <c:ser>
          <c:idx val="1"/>
          <c:order val="0"/>
          <c:tx>
            <c:strRef>
              <c:f>Sheet1!$B$1</c:f>
              <c:strCache>
                <c:ptCount val="1"/>
                <c:pt idx="0">
                  <c:v>other</c:v>
                </c:pt>
              </c:strCache>
            </c:strRef>
          </c:tx>
          <c:spPr>
            <a:solidFill>
              <a:srgbClr val="A6A6A6"/>
            </a:solidFill>
            <a:ln w="22225">
              <a:noFill/>
            </a:ln>
            <a:effectLst/>
          </c:spPr>
          <c:cat>
            <c:numRef>
              <c:f>Sheet1!$A$2:$A$72</c:f>
              <c:numCache>
                <c:formatCode>General</c:formatCode>
                <c:ptCount val="71"/>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pt idx="44">
                  <c:v>2024</c:v>
                </c:pt>
                <c:pt idx="45">
                  <c:v>2025</c:v>
                </c:pt>
                <c:pt idx="46">
                  <c:v>2026</c:v>
                </c:pt>
                <c:pt idx="47">
                  <c:v>2027</c:v>
                </c:pt>
                <c:pt idx="48">
                  <c:v>2028</c:v>
                </c:pt>
                <c:pt idx="49">
                  <c:v>2029</c:v>
                </c:pt>
                <c:pt idx="50">
                  <c:v>2030</c:v>
                </c:pt>
                <c:pt idx="51">
                  <c:v>2031</c:v>
                </c:pt>
                <c:pt idx="52">
                  <c:v>2032</c:v>
                </c:pt>
                <c:pt idx="53">
                  <c:v>2033</c:v>
                </c:pt>
                <c:pt idx="54">
                  <c:v>2034</c:v>
                </c:pt>
                <c:pt idx="55">
                  <c:v>2035</c:v>
                </c:pt>
                <c:pt idx="56">
                  <c:v>2036</c:v>
                </c:pt>
                <c:pt idx="57">
                  <c:v>2037</c:v>
                </c:pt>
                <c:pt idx="58">
                  <c:v>2038</c:v>
                </c:pt>
                <c:pt idx="59">
                  <c:v>2039</c:v>
                </c:pt>
                <c:pt idx="60">
                  <c:v>2040</c:v>
                </c:pt>
                <c:pt idx="61">
                  <c:v>2041</c:v>
                </c:pt>
                <c:pt idx="62">
                  <c:v>2042</c:v>
                </c:pt>
                <c:pt idx="63">
                  <c:v>2043</c:v>
                </c:pt>
                <c:pt idx="64">
                  <c:v>2044</c:v>
                </c:pt>
                <c:pt idx="65">
                  <c:v>2045</c:v>
                </c:pt>
                <c:pt idx="66">
                  <c:v>2046</c:v>
                </c:pt>
                <c:pt idx="67">
                  <c:v>2047</c:v>
                </c:pt>
                <c:pt idx="68">
                  <c:v>2048</c:v>
                </c:pt>
                <c:pt idx="69">
                  <c:v>2049</c:v>
                </c:pt>
                <c:pt idx="70">
                  <c:v>2050</c:v>
                </c:pt>
              </c:numCache>
            </c:numRef>
          </c:cat>
          <c:val>
            <c:numRef>
              <c:f>Sheet1!$B$2:$B$72</c:f>
              <c:numCache>
                <c:formatCode>General</c:formatCode>
                <c:ptCount val="71"/>
                <c:pt idx="0">
                  <c:v>2.1000000000000001E-2</c:v>
                </c:pt>
                <c:pt idx="1">
                  <c:v>2.1049999999999999E-2</c:v>
                </c:pt>
                <c:pt idx="2">
                  <c:v>2.213E-2</c:v>
                </c:pt>
                <c:pt idx="3">
                  <c:v>2.2276000000000001E-2</c:v>
                </c:pt>
                <c:pt idx="4">
                  <c:v>2.2350999999999999E-2</c:v>
                </c:pt>
                <c:pt idx="5">
                  <c:v>2.4374E-2</c:v>
                </c:pt>
                <c:pt idx="6">
                  <c:v>2.7463999999999999E-2</c:v>
                </c:pt>
                <c:pt idx="7">
                  <c:v>2.9541999999999999E-2</c:v>
                </c:pt>
                <c:pt idx="8">
                  <c:v>3.2537000000000003E-2</c:v>
                </c:pt>
                <c:pt idx="9">
                  <c:v>9.8985000000000004E-2</c:v>
                </c:pt>
                <c:pt idx="10">
                  <c:v>9.3997999999999998E-2</c:v>
                </c:pt>
                <c:pt idx="11">
                  <c:v>9.5367000000000007E-2</c:v>
                </c:pt>
                <c:pt idx="12">
                  <c:v>0.10494199999999999</c:v>
                </c:pt>
                <c:pt idx="13">
                  <c:v>0.109185</c:v>
                </c:pt>
                <c:pt idx="14">
                  <c:v>0.106422</c:v>
                </c:pt>
                <c:pt idx="15">
                  <c:v>0.112717</c:v>
                </c:pt>
                <c:pt idx="16">
                  <c:v>0.12884000000000001</c:v>
                </c:pt>
                <c:pt idx="17">
                  <c:v>0.13128300000000001</c:v>
                </c:pt>
                <c:pt idx="18">
                  <c:v>0.11846</c:v>
                </c:pt>
                <c:pt idx="19">
                  <c:v>0.12074799999999999</c:v>
                </c:pt>
                <c:pt idx="20">
                  <c:v>0.119101</c:v>
                </c:pt>
                <c:pt idx="21">
                  <c:v>9.1661000000000006E-2</c:v>
                </c:pt>
                <c:pt idx="22">
                  <c:v>9.4993999999999995E-2</c:v>
                </c:pt>
                <c:pt idx="23">
                  <c:v>0.101284</c:v>
                </c:pt>
                <c:pt idx="24">
                  <c:v>0.105319</c:v>
                </c:pt>
                <c:pt idx="25">
                  <c:v>0.10512199999999999</c:v>
                </c:pt>
                <c:pt idx="26">
                  <c:v>0.10266599999999999</c:v>
                </c:pt>
                <c:pt idx="27">
                  <c:v>0.10272299999999999</c:v>
                </c:pt>
                <c:pt idx="28">
                  <c:v>0.109247</c:v>
                </c:pt>
                <c:pt idx="29">
                  <c:v>0.111771</c:v>
                </c:pt>
                <c:pt idx="30">
                  <c:v>0.110883</c:v>
                </c:pt>
                <c:pt idx="31">
                  <c:v>0.11460099999999999</c:v>
                </c:pt>
                <c:pt idx="32">
                  <c:v>0.108483</c:v>
                </c:pt>
                <c:pt idx="33">
                  <c:v>0.119906</c:v>
                </c:pt>
                <c:pt idx="34">
                  <c:v>0.126883</c:v>
                </c:pt>
                <c:pt idx="35">
                  <c:v>0.15190500000000001</c:v>
                </c:pt>
                <c:pt idx="36">
                  <c:v>0.15767</c:v>
                </c:pt>
                <c:pt idx="37">
                  <c:v>0.156386</c:v>
                </c:pt>
                <c:pt idx="38">
                  <c:v>0.153307</c:v>
                </c:pt>
                <c:pt idx="39">
                  <c:v>0.147311000000002</c:v>
                </c:pt>
                <c:pt idx="40">
                  <c:v>0.14404199999999889</c:v>
                </c:pt>
                <c:pt idx="41">
                  <c:v>0.14400299999999969</c:v>
                </c:pt>
                <c:pt idx="42">
                  <c:v>0.14401599999999881</c:v>
                </c:pt>
                <c:pt idx="43">
                  <c:v>0.14393800000000029</c:v>
                </c:pt>
                <c:pt idx="44">
                  <c:v>0.14356899999999939</c:v>
                </c:pt>
                <c:pt idx="45">
                  <c:v>0.14340599999999881</c:v>
                </c:pt>
                <c:pt idx="46">
                  <c:v>0.1434480000000011</c:v>
                </c:pt>
                <c:pt idx="47">
                  <c:v>0.14322299999999899</c:v>
                </c:pt>
                <c:pt idx="48">
                  <c:v>0.14321099999999909</c:v>
                </c:pt>
                <c:pt idx="49">
                  <c:v>0.14325499999999991</c:v>
                </c:pt>
                <c:pt idx="50">
                  <c:v>0.14323799999999839</c:v>
                </c:pt>
                <c:pt idx="51">
                  <c:v>0.14320999999999981</c:v>
                </c:pt>
                <c:pt idx="52">
                  <c:v>0.14309200000000111</c:v>
                </c:pt>
                <c:pt idx="53">
                  <c:v>0.14309399999999961</c:v>
                </c:pt>
                <c:pt idx="54">
                  <c:v>0.14297199999999849</c:v>
                </c:pt>
                <c:pt idx="55">
                  <c:v>0.14305099999999979</c:v>
                </c:pt>
                <c:pt idx="56">
                  <c:v>0.14310599999999951</c:v>
                </c:pt>
                <c:pt idx="57">
                  <c:v>0.1429619999999989</c:v>
                </c:pt>
                <c:pt idx="58">
                  <c:v>0.14308600000000199</c:v>
                </c:pt>
                <c:pt idx="59">
                  <c:v>0.1429979999999986</c:v>
                </c:pt>
                <c:pt idx="60">
                  <c:v>0.1431590000000007</c:v>
                </c:pt>
                <c:pt idx="61">
                  <c:v>0.14299599999999829</c:v>
                </c:pt>
                <c:pt idx="62">
                  <c:v>0.14282000000000039</c:v>
                </c:pt>
                <c:pt idx="63">
                  <c:v>0.1424789999999998</c:v>
                </c:pt>
                <c:pt idx="64">
                  <c:v>0.1424099999999999</c:v>
                </c:pt>
                <c:pt idx="65">
                  <c:v>0.14227099999999909</c:v>
                </c:pt>
                <c:pt idx="66">
                  <c:v>0.1422150000000002</c:v>
                </c:pt>
                <c:pt idx="67">
                  <c:v>0.1421120000000009</c:v>
                </c:pt>
                <c:pt idx="68">
                  <c:v>0.1420390000000005</c:v>
                </c:pt>
                <c:pt idx="69">
                  <c:v>0.14193999999999821</c:v>
                </c:pt>
                <c:pt idx="70">
                  <c:v>0.14183500000000041</c:v>
                </c:pt>
              </c:numCache>
            </c:numRef>
          </c:val>
        </c:ser>
        <c:ser>
          <c:idx val="0"/>
          <c:order val="1"/>
          <c:tx>
            <c:strRef>
              <c:f>Sheet1!$C$1</c:f>
              <c:strCache>
                <c:ptCount val="1"/>
                <c:pt idx="0">
                  <c:v>petroleum and other liquids</c:v>
                </c:pt>
              </c:strCache>
            </c:strRef>
          </c:tx>
          <c:spPr>
            <a:solidFill>
              <a:srgbClr val="BD732A"/>
            </a:solidFill>
            <a:ln w="22225">
              <a:noFill/>
            </a:ln>
            <a:effectLst/>
          </c:spPr>
          <c:cat>
            <c:numRef>
              <c:f>Sheet1!$A$2:$A$72</c:f>
              <c:numCache>
                <c:formatCode>General</c:formatCode>
                <c:ptCount val="71"/>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pt idx="44">
                  <c:v>2024</c:v>
                </c:pt>
                <c:pt idx="45">
                  <c:v>2025</c:v>
                </c:pt>
                <c:pt idx="46">
                  <c:v>2026</c:v>
                </c:pt>
                <c:pt idx="47">
                  <c:v>2027</c:v>
                </c:pt>
                <c:pt idx="48">
                  <c:v>2028</c:v>
                </c:pt>
                <c:pt idx="49">
                  <c:v>2029</c:v>
                </c:pt>
                <c:pt idx="50">
                  <c:v>2030</c:v>
                </c:pt>
                <c:pt idx="51">
                  <c:v>2031</c:v>
                </c:pt>
                <c:pt idx="52">
                  <c:v>2032</c:v>
                </c:pt>
                <c:pt idx="53">
                  <c:v>2033</c:v>
                </c:pt>
                <c:pt idx="54">
                  <c:v>2034</c:v>
                </c:pt>
                <c:pt idx="55">
                  <c:v>2035</c:v>
                </c:pt>
                <c:pt idx="56">
                  <c:v>2036</c:v>
                </c:pt>
                <c:pt idx="57">
                  <c:v>2037</c:v>
                </c:pt>
                <c:pt idx="58">
                  <c:v>2038</c:v>
                </c:pt>
                <c:pt idx="59">
                  <c:v>2039</c:v>
                </c:pt>
                <c:pt idx="60">
                  <c:v>2040</c:v>
                </c:pt>
                <c:pt idx="61">
                  <c:v>2041</c:v>
                </c:pt>
                <c:pt idx="62">
                  <c:v>2042</c:v>
                </c:pt>
                <c:pt idx="63">
                  <c:v>2043</c:v>
                </c:pt>
                <c:pt idx="64">
                  <c:v>2044</c:v>
                </c:pt>
                <c:pt idx="65">
                  <c:v>2045</c:v>
                </c:pt>
                <c:pt idx="66">
                  <c:v>2046</c:v>
                </c:pt>
                <c:pt idx="67">
                  <c:v>2047</c:v>
                </c:pt>
                <c:pt idx="68">
                  <c:v>2048</c:v>
                </c:pt>
                <c:pt idx="69">
                  <c:v>2049</c:v>
                </c:pt>
                <c:pt idx="70">
                  <c:v>2050</c:v>
                </c:pt>
              </c:numCache>
            </c:numRef>
          </c:cat>
          <c:val>
            <c:numRef>
              <c:f>Sheet1!$C$2:$C$72</c:f>
              <c:numCache>
                <c:formatCode>General</c:formatCode>
                <c:ptCount val="71"/>
                <c:pt idx="0">
                  <c:v>1.3182130000000001</c:v>
                </c:pt>
                <c:pt idx="1">
                  <c:v>1.1218760000000001</c:v>
                </c:pt>
                <c:pt idx="2">
                  <c:v>1.0371570000000001</c:v>
                </c:pt>
                <c:pt idx="3">
                  <c:v>1.1699679999999999</c:v>
                </c:pt>
                <c:pt idx="4">
                  <c:v>1.227015</c:v>
                </c:pt>
                <c:pt idx="5">
                  <c:v>1.082627</c:v>
                </c:pt>
                <c:pt idx="6">
                  <c:v>1.162458</c:v>
                </c:pt>
                <c:pt idx="7">
                  <c:v>1.1309180000000001</c:v>
                </c:pt>
                <c:pt idx="8">
                  <c:v>1.099394</c:v>
                </c:pt>
                <c:pt idx="9">
                  <c:v>1.0407690000000001</c:v>
                </c:pt>
                <c:pt idx="10">
                  <c:v>0.99096600000000001</c:v>
                </c:pt>
                <c:pt idx="11">
                  <c:v>0.9346810000000001</c:v>
                </c:pt>
                <c:pt idx="12">
                  <c:v>0.89343399999999995</c:v>
                </c:pt>
                <c:pt idx="13">
                  <c:v>0.81838599999999995</c:v>
                </c:pt>
                <c:pt idx="14">
                  <c:v>0.82426900000000003</c:v>
                </c:pt>
                <c:pt idx="15">
                  <c:v>0.76884699999999995</c:v>
                </c:pt>
                <c:pt idx="16">
                  <c:v>0.78959699999999999</c:v>
                </c:pt>
                <c:pt idx="17">
                  <c:v>0.742062</c:v>
                </c:pt>
                <c:pt idx="18">
                  <c:v>0.70106500000000005</c:v>
                </c:pt>
                <c:pt idx="19">
                  <c:v>0.70666700000000005</c:v>
                </c:pt>
                <c:pt idx="20">
                  <c:v>0.80632399999999993</c:v>
                </c:pt>
                <c:pt idx="21">
                  <c:v>0.78899900000000001</c:v>
                </c:pt>
                <c:pt idx="22">
                  <c:v>0.72498000000000007</c:v>
                </c:pt>
                <c:pt idx="23">
                  <c:v>0.84139900000000001</c:v>
                </c:pt>
                <c:pt idx="24">
                  <c:v>0.80874000000000001</c:v>
                </c:pt>
                <c:pt idx="25">
                  <c:v>0.76064900000000002</c:v>
                </c:pt>
                <c:pt idx="26">
                  <c:v>0.66070499999999999</c:v>
                </c:pt>
                <c:pt idx="27">
                  <c:v>0.64579200000000003</c:v>
                </c:pt>
                <c:pt idx="28">
                  <c:v>0.66018299999999996</c:v>
                </c:pt>
                <c:pt idx="29">
                  <c:v>0.65872799999999998</c:v>
                </c:pt>
                <c:pt idx="30">
                  <c:v>0.64638600000000002</c:v>
                </c:pt>
                <c:pt idx="31">
                  <c:v>0.63202999999999998</c:v>
                </c:pt>
                <c:pt idx="32">
                  <c:v>0.55951800000000007</c:v>
                </c:pt>
                <c:pt idx="33">
                  <c:v>0.557944</c:v>
                </c:pt>
                <c:pt idx="34">
                  <c:v>0.57748599999999994</c:v>
                </c:pt>
                <c:pt idx="35">
                  <c:v>0.86409599999999998</c:v>
                </c:pt>
                <c:pt idx="36">
                  <c:v>0.831681</c:v>
                </c:pt>
                <c:pt idx="37">
                  <c:v>0.81930899999999995</c:v>
                </c:pt>
                <c:pt idx="38">
                  <c:v>0.853881</c:v>
                </c:pt>
                <c:pt idx="39">
                  <c:v>0.86375999999999997</c:v>
                </c:pt>
                <c:pt idx="40">
                  <c:v>0.87675099999999995</c:v>
                </c:pt>
                <c:pt idx="41">
                  <c:v>0.87639800000000001</c:v>
                </c:pt>
                <c:pt idx="42">
                  <c:v>0.87943300000000002</c:v>
                </c:pt>
                <c:pt idx="43">
                  <c:v>0.88068000000000002</c:v>
                </c:pt>
                <c:pt idx="44">
                  <c:v>0.88192000000000004</c:v>
                </c:pt>
                <c:pt idx="45">
                  <c:v>0.88342299999999996</c:v>
                </c:pt>
                <c:pt idx="46">
                  <c:v>0.88366699999999998</c:v>
                </c:pt>
                <c:pt idx="47">
                  <c:v>0.883629</c:v>
                </c:pt>
                <c:pt idx="48">
                  <c:v>0.88315100000000002</c:v>
                </c:pt>
                <c:pt idx="49">
                  <c:v>0.88274900000000001</c:v>
                </c:pt>
                <c:pt idx="50">
                  <c:v>0.88185199999999997</c:v>
                </c:pt>
                <c:pt idx="51">
                  <c:v>0.88151500000000005</c:v>
                </c:pt>
                <c:pt idx="52">
                  <c:v>0.88148300000000002</c:v>
                </c:pt>
                <c:pt idx="53">
                  <c:v>0.88098600000000005</c:v>
                </c:pt>
                <c:pt idx="54">
                  <c:v>0.88070800000000005</c:v>
                </c:pt>
                <c:pt idx="55">
                  <c:v>0.88052900000000001</c:v>
                </c:pt>
                <c:pt idx="56">
                  <c:v>0.88035600000000003</c:v>
                </c:pt>
                <c:pt idx="57">
                  <c:v>0.88045799999999996</c:v>
                </c:pt>
                <c:pt idx="58">
                  <c:v>0.88047699999999995</c:v>
                </c:pt>
                <c:pt idx="59">
                  <c:v>0.88041800000000003</c:v>
                </c:pt>
                <c:pt idx="60">
                  <c:v>0.88092000000000004</c:v>
                </c:pt>
                <c:pt idx="61">
                  <c:v>0.881359</c:v>
                </c:pt>
                <c:pt idx="62">
                  <c:v>0.88126000000000004</c:v>
                </c:pt>
                <c:pt idx="63">
                  <c:v>0.88142100000000001</c:v>
                </c:pt>
                <c:pt idx="64">
                  <c:v>0.88178999999999996</c:v>
                </c:pt>
                <c:pt idx="65">
                  <c:v>0.88191799999999998</c:v>
                </c:pt>
                <c:pt idx="66">
                  <c:v>0.88258400000000004</c:v>
                </c:pt>
                <c:pt idx="67">
                  <c:v>0.88297800000000004</c:v>
                </c:pt>
                <c:pt idx="68">
                  <c:v>0.88338899999999998</c:v>
                </c:pt>
                <c:pt idx="69">
                  <c:v>0.88399700000000003</c:v>
                </c:pt>
                <c:pt idx="70">
                  <c:v>0.88478400000000001</c:v>
                </c:pt>
              </c:numCache>
            </c:numRef>
          </c:val>
        </c:ser>
        <c:ser>
          <c:idx val="3"/>
          <c:order val="2"/>
          <c:tx>
            <c:strRef>
              <c:f>Sheet1!$D$1</c:f>
              <c:strCache>
                <c:ptCount val="1"/>
                <c:pt idx="0">
                  <c:v>natural gas</c:v>
                </c:pt>
              </c:strCache>
            </c:strRef>
          </c:tx>
          <c:spPr>
            <a:solidFill>
              <a:srgbClr val="0096D7"/>
            </a:solidFill>
            <a:ln w="22225">
              <a:noFill/>
            </a:ln>
            <a:effectLst/>
          </c:spPr>
          <c:cat>
            <c:numRef>
              <c:f>Sheet1!$A$2:$A$72</c:f>
              <c:numCache>
                <c:formatCode>General</c:formatCode>
                <c:ptCount val="71"/>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pt idx="44">
                  <c:v>2024</c:v>
                </c:pt>
                <c:pt idx="45">
                  <c:v>2025</c:v>
                </c:pt>
                <c:pt idx="46">
                  <c:v>2026</c:v>
                </c:pt>
                <c:pt idx="47">
                  <c:v>2027</c:v>
                </c:pt>
                <c:pt idx="48">
                  <c:v>2028</c:v>
                </c:pt>
                <c:pt idx="49">
                  <c:v>2029</c:v>
                </c:pt>
                <c:pt idx="50">
                  <c:v>2030</c:v>
                </c:pt>
                <c:pt idx="51">
                  <c:v>2031</c:v>
                </c:pt>
                <c:pt idx="52">
                  <c:v>2032</c:v>
                </c:pt>
                <c:pt idx="53">
                  <c:v>2033</c:v>
                </c:pt>
                <c:pt idx="54">
                  <c:v>2034</c:v>
                </c:pt>
                <c:pt idx="55">
                  <c:v>2035</c:v>
                </c:pt>
                <c:pt idx="56">
                  <c:v>2036</c:v>
                </c:pt>
                <c:pt idx="57">
                  <c:v>2037</c:v>
                </c:pt>
                <c:pt idx="58">
                  <c:v>2038</c:v>
                </c:pt>
                <c:pt idx="59">
                  <c:v>2039</c:v>
                </c:pt>
                <c:pt idx="60">
                  <c:v>2040</c:v>
                </c:pt>
                <c:pt idx="61">
                  <c:v>2041</c:v>
                </c:pt>
                <c:pt idx="62">
                  <c:v>2042</c:v>
                </c:pt>
                <c:pt idx="63">
                  <c:v>2043</c:v>
                </c:pt>
                <c:pt idx="64">
                  <c:v>2044</c:v>
                </c:pt>
                <c:pt idx="65">
                  <c:v>2045</c:v>
                </c:pt>
                <c:pt idx="66">
                  <c:v>2046</c:v>
                </c:pt>
                <c:pt idx="67">
                  <c:v>2047</c:v>
                </c:pt>
                <c:pt idx="68">
                  <c:v>2048</c:v>
                </c:pt>
                <c:pt idx="69">
                  <c:v>2049</c:v>
                </c:pt>
                <c:pt idx="70">
                  <c:v>2050</c:v>
                </c:pt>
              </c:numCache>
            </c:numRef>
          </c:cat>
          <c:val>
            <c:numRef>
              <c:f>Sheet1!$D$2:$D$72</c:f>
              <c:numCache>
                <c:formatCode>General</c:formatCode>
                <c:ptCount val="71"/>
                <c:pt idx="0">
                  <c:v>2.650868</c:v>
                </c:pt>
                <c:pt idx="1">
                  <c:v>2.5573399999999999</c:v>
                </c:pt>
                <c:pt idx="2">
                  <c:v>2.6495099999999998</c:v>
                </c:pt>
                <c:pt idx="3">
                  <c:v>2.4864299999999999</c:v>
                </c:pt>
                <c:pt idx="4">
                  <c:v>2.5824769999999999</c:v>
                </c:pt>
                <c:pt idx="5">
                  <c:v>2.4877440000000002</c:v>
                </c:pt>
                <c:pt idx="6">
                  <c:v>2.3673389999999999</c:v>
                </c:pt>
                <c:pt idx="7">
                  <c:v>2.4890530000000002</c:v>
                </c:pt>
                <c:pt idx="8">
                  <c:v>2.73088</c:v>
                </c:pt>
                <c:pt idx="9">
                  <c:v>2.7875070000000002</c:v>
                </c:pt>
                <c:pt idx="10">
                  <c:v>2.6795969999999998</c:v>
                </c:pt>
                <c:pt idx="11">
                  <c:v>2.795401</c:v>
                </c:pt>
                <c:pt idx="12">
                  <c:v>2.8711859999999998</c:v>
                </c:pt>
                <c:pt idx="13">
                  <c:v>2.9204159999999999</c:v>
                </c:pt>
                <c:pt idx="14">
                  <c:v>2.9619810000000002</c:v>
                </c:pt>
                <c:pt idx="15">
                  <c:v>3.0959889999999999</c:v>
                </c:pt>
                <c:pt idx="16">
                  <c:v>3.2263169999999999</c:v>
                </c:pt>
                <c:pt idx="17">
                  <c:v>3.28532</c:v>
                </c:pt>
                <c:pt idx="18">
                  <c:v>3.0829749999999998</c:v>
                </c:pt>
                <c:pt idx="19">
                  <c:v>3.1150310000000001</c:v>
                </c:pt>
                <c:pt idx="20">
                  <c:v>3.2515260000000001</c:v>
                </c:pt>
                <c:pt idx="21">
                  <c:v>3.0972620000000002</c:v>
                </c:pt>
                <c:pt idx="22">
                  <c:v>3.212456</c:v>
                </c:pt>
                <c:pt idx="23">
                  <c:v>3.2609159999999999</c:v>
                </c:pt>
                <c:pt idx="24">
                  <c:v>3.2009720000000002</c:v>
                </c:pt>
                <c:pt idx="25">
                  <c:v>3.0732159999999999</c:v>
                </c:pt>
                <c:pt idx="26">
                  <c:v>2.9016869999999999</c:v>
                </c:pt>
                <c:pt idx="27">
                  <c:v>3.0850520000000001</c:v>
                </c:pt>
                <c:pt idx="28">
                  <c:v>3.2284290000000002</c:v>
                </c:pt>
                <c:pt idx="29">
                  <c:v>3.1865939999999999</c:v>
                </c:pt>
                <c:pt idx="30">
                  <c:v>3.1646779999999999</c:v>
                </c:pt>
                <c:pt idx="31">
                  <c:v>3.2161</c:v>
                </c:pt>
                <c:pt idx="32">
                  <c:v>2.959511</c:v>
                </c:pt>
                <c:pt idx="33">
                  <c:v>3.3797929999999998</c:v>
                </c:pt>
                <c:pt idx="34">
                  <c:v>3.5719249999999998</c:v>
                </c:pt>
                <c:pt idx="35">
                  <c:v>3.315591</c:v>
                </c:pt>
                <c:pt idx="36">
                  <c:v>3.2235170000000002</c:v>
                </c:pt>
                <c:pt idx="37">
                  <c:v>3.2724540000000002</c:v>
                </c:pt>
                <c:pt idx="38">
                  <c:v>3.599456</c:v>
                </c:pt>
                <c:pt idx="39">
                  <c:v>3.6348069999999999</c:v>
                </c:pt>
                <c:pt idx="40">
                  <c:v>3.554287</c:v>
                </c:pt>
                <c:pt idx="41">
                  <c:v>3.6038610000000002</c:v>
                </c:pt>
                <c:pt idx="42">
                  <c:v>3.622868</c:v>
                </c:pt>
                <c:pt idx="43">
                  <c:v>3.6288109999999998</c:v>
                </c:pt>
                <c:pt idx="44">
                  <c:v>3.6310730000000002</c:v>
                </c:pt>
                <c:pt idx="45">
                  <c:v>3.624231</c:v>
                </c:pt>
                <c:pt idx="46">
                  <c:v>3.6169850000000001</c:v>
                </c:pt>
                <c:pt idx="47">
                  <c:v>3.6130629999999999</c:v>
                </c:pt>
                <c:pt idx="48">
                  <c:v>3.614995</c:v>
                </c:pt>
                <c:pt idx="49">
                  <c:v>3.6230159999999998</c:v>
                </c:pt>
                <c:pt idx="50">
                  <c:v>3.629518</c:v>
                </c:pt>
                <c:pt idx="51">
                  <c:v>3.64215</c:v>
                </c:pt>
                <c:pt idx="52">
                  <c:v>3.656593</c:v>
                </c:pt>
                <c:pt idx="53">
                  <c:v>3.6674760000000002</c:v>
                </c:pt>
                <c:pt idx="54">
                  <c:v>3.6763539999999999</c:v>
                </c:pt>
                <c:pt idx="55">
                  <c:v>3.6876799999999998</c:v>
                </c:pt>
                <c:pt idx="56">
                  <c:v>3.702604</c:v>
                </c:pt>
                <c:pt idx="57">
                  <c:v>3.7149939999999999</c:v>
                </c:pt>
                <c:pt idx="58">
                  <c:v>3.7266300000000001</c:v>
                </c:pt>
                <c:pt idx="59">
                  <c:v>3.7383860000000002</c:v>
                </c:pt>
                <c:pt idx="60">
                  <c:v>3.752129</c:v>
                </c:pt>
                <c:pt idx="61">
                  <c:v>3.7657590000000001</c:v>
                </c:pt>
                <c:pt idx="62">
                  <c:v>3.7794289999999999</c:v>
                </c:pt>
                <c:pt idx="63">
                  <c:v>3.7932269999999999</c:v>
                </c:pt>
                <c:pt idx="64">
                  <c:v>3.807992</c:v>
                </c:pt>
                <c:pt idx="65">
                  <c:v>3.8216350000000001</c:v>
                </c:pt>
                <c:pt idx="66">
                  <c:v>3.8346149999999999</c:v>
                </c:pt>
                <c:pt idx="67">
                  <c:v>3.8468420000000001</c:v>
                </c:pt>
                <c:pt idx="68">
                  <c:v>3.8602989999999999</c:v>
                </c:pt>
                <c:pt idx="69">
                  <c:v>3.873532</c:v>
                </c:pt>
                <c:pt idx="70">
                  <c:v>3.8866369999999999</c:v>
                </c:pt>
              </c:numCache>
            </c:numRef>
          </c:val>
        </c:ser>
        <c:ser>
          <c:idx val="2"/>
          <c:order val="3"/>
          <c:tx>
            <c:strRef>
              <c:f>Sheet1!$E$1</c:f>
              <c:strCache>
                <c:ptCount val="1"/>
                <c:pt idx="0">
                  <c:v>electricity</c:v>
                </c:pt>
              </c:strCache>
            </c:strRef>
          </c:tx>
          <c:spPr>
            <a:solidFill>
              <a:srgbClr val="003953"/>
            </a:solidFill>
            <a:ln w="22225">
              <a:noFill/>
            </a:ln>
            <a:effectLst/>
          </c:spPr>
          <c:cat>
            <c:numRef>
              <c:f>Sheet1!$A$2:$A$72</c:f>
              <c:numCache>
                <c:formatCode>General</c:formatCode>
                <c:ptCount val="71"/>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pt idx="42">
                  <c:v>2022</c:v>
                </c:pt>
                <c:pt idx="43">
                  <c:v>2023</c:v>
                </c:pt>
                <c:pt idx="44">
                  <c:v>2024</c:v>
                </c:pt>
                <c:pt idx="45">
                  <c:v>2025</c:v>
                </c:pt>
                <c:pt idx="46">
                  <c:v>2026</c:v>
                </c:pt>
                <c:pt idx="47">
                  <c:v>2027</c:v>
                </c:pt>
                <c:pt idx="48">
                  <c:v>2028</c:v>
                </c:pt>
                <c:pt idx="49">
                  <c:v>2029</c:v>
                </c:pt>
                <c:pt idx="50">
                  <c:v>2030</c:v>
                </c:pt>
                <c:pt idx="51">
                  <c:v>2031</c:v>
                </c:pt>
                <c:pt idx="52">
                  <c:v>2032</c:v>
                </c:pt>
                <c:pt idx="53">
                  <c:v>2033</c:v>
                </c:pt>
                <c:pt idx="54">
                  <c:v>2034</c:v>
                </c:pt>
                <c:pt idx="55">
                  <c:v>2035</c:v>
                </c:pt>
                <c:pt idx="56">
                  <c:v>2036</c:v>
                </c:pt>
                <c:pt idx="57">
                  <c:v>2037</c:v>
                </c:pt>
                <c:pt idx="58">
                  <c:v>2038</c:v>
                </c:pt>
                <c:pt idx="59">
                  <c:v>2039</c:v>
                </c:pt>
                <c:pt idx="60">
                  <c:v>2040</c:v>
                </c:pt>
                <c:pt idx="61">
                  <c:v>2041</c:v>
                </c:pt>
                <c:pt idx="62">
                  <c:v>2042</c:v>
                </c:pt>
                <c:pt idx="63">
                  <c:v>2043</c:v>
                </c:pt>
                <c:pt idx="64">
                  <c:v>2044</c:v>
                </c:pt>
                <c:pt idx="65">
                  <c:v>2045</c:v>
                </c:pt>
                <c:pt idx="66">
                  <c:v>2046</c:v>
                </c:pt>
                <c:pt idx="67">
                  <c:v>2047</c:v>
                </c:pt>
                <c:pt idx="68">
                  <c:v>2048</c:v>
                </c:pt>
                <c:pt idx="69">
                  <c:v>2049</c:v>
                </c:pt>
                <c:pt idx="70">
                  <c:v>2050</c:v>
                </c:pt>
              </c:numCache>
            </c:numRef>
          </c:cat>
          <c:val>
            <c:numRef>
              <c:f>Sheet1!$E$2:$E$72</c:f>
              <c:numCache>
                <c:formatCode>General</c:formatCode>
                <c:ptCount val="71"/>
                <c:pt idx="0">
                  <c:v>1.9060889999999999</c:v>
                </c:pt>
                <c:pt idx="1">
                  <c:v>2.033239</c:v>
                </c:pt>
                <c:pt idx="2">
                  <c:v>2.077048</c:v>
                </c:pt>
                <c:pt idx="3">
                  <c:v>2.1164369999999999</c:v>
                </c:pt>
                <c:pt idx="4">
                  <c:v>2.264475</c:v>
                </c:pt>
                <c:pt idx="5">
                  <c:v>2.3512819999999999</c:v>
                </c:pt>
                <c:pt idx="6">
                  <c:v>2.4386290000000002</c:v>
                </c:pt>
                <c:pt idx="7">
                  <c:v>2.5387559999999998</c:v>
                </c:pt>
                <c:pt idx="8">
                  <c:v>2.6751079999999998</c:v>
                </c:pt>
                <c:pt idx="9">
                  <c:v>2.7666400000000002</c:v>
                </c:pt>
                <c:pt idx="10">
                  <c:v>2.8601540000000001</c:v>
                </c:pt>
                <c:pt idx="11">
                  <c:v>2.9180920000000001</c:v>
                </c:pt>
                <c:pt idx="12">
                  <c:v>2.9002240000000001</c:v>
                </c:pt>
                <c:pt idx="13">
                  <c:v>3.0187550000000001</c:v>
                </c:pt>
                <c:pt idx="14">
                  <c:v>3.1155170000000001</c:v>
                </c:pt>
                <c:pt idx="15">
                  <c:v>3.2520359999999999</c:v>
                </c:pt>
                <c:pt idx="16">
                  <c:v>3.343969</c:v>
                </c:pt>
                <c:pt idx="17">
                  <c:v>3.5028480000000002</c:v>
                </c:pt>
                <c:pt idx="18">
                  <c:v>3.6779890000000002</c:v>
                </c:pt>
                <c:pt idx="19">
                  <c:v>3.766238</c:v>
                </c:pt>
                <c:pt idx="20">
                  <c:v>3.9556909999999998</c:v>
                </c:pt>
                <c:pt idx="21">
                  <c:v>4.0620469999999997</c:v>
                </c:pt>
                <c:pt idx="22">
                  <c:v>4.1098610000000004</c:v>
                </c:pt>
                <c:pt idx="23">
                  <c:v>4.0900590000000001</c:v>
                </c:pt>
                <c:pt idx="24">
                  <c:v>4.1982089999999994</c:v>
                </c:pt>
                <c:pt idx="25">
                  <c:v>4.3505699999999994</c:v>
                </c:pt>
                <c:pt idx="26">
                  <c:v>4.4347250000000003</c:v>
                </c:pt>
                <c:pt idx="27">
                  <c:v>4.559507</c:v>
                </c:pt>
                <c:pt idx="28">
                  <c:v>4.5588869999999986</c:v>
                </c:pt>
                <c:pt idx="29">
                  <c:v>4.4589809999999996</c:v>
                </c:pt>
                <c:pt idx="30">
                  <c:v>4.53864</c:v>
                </c:pt>
                <c:pt idx="31">
                  <c:v>4.5313319999999999</c:v>
                </c:pt>
                <c:pt idx="32">
                  <c:v>4.5280690000000003</c:v>
                </c:pt>
                <c:pt idx="33">
                  <c:v>4.5621130000000001</c:v>
                </c:pt>
                <c:pt idx="34">
                  <c:v>4.6135640000000002</c:v>
                </c:pt>
                <c:pt idx="35">
                  <c:v>4.6428839999999996</c:v>
                </c:pt>
                <c:pt idx="36">
                  <c:v>4.6648569999999996</c:v>
                </c:pt>
                <c:pt idx="37">
                  <c:v>4.616053</c:v>
                </c:pt>
                <c:pt idx="38">
                  <c:v>4.6974410000000004</c:v>
                </c:pt>
                <c:pt idx="39">
                  <c:v>4.6542310000000002</c:v>
                </c:pt>
                <c:pt idx="40">
                  <c:v>4.6545430000000003</c:v>
                </c:pt>
                <c:pt idx="41">
                  <c:v>4.7438789999999997</c:v>
                </c:pt>
                <c:pt idx="42">
                  <c:v>4.7828920000000004</c:v>
                </c:pt>
                <c:pt idx="43">
                  <c:v>4.802162</c:v>
                </c:pt>
                <c:pt idx="44">
                  <c:v>4.8219240000000001</c:v>
                </c:pt>
                <c:pt idx="45">
                  <c:v>4.8365179999999999</c:v>
                </c:pt>
                <c:pt idx="46">
                  <c:v>4.8434629999999999</c:v>
                </c:pt>
                <c:pt idx="47">
                  <c:v>4.856446</c:v>
                </c:pt>
                <c:pt idx="48">
                  <c:v>4.8792600000000004</c:v>
                </c:pt>
                <c:pt idx="49">
                  <c:v>4.9086069999999999</c:v>
                </c:pt>
                <c:pt idx="50">
                  <c:v>4.9287010000000002</c:v>
                </c:pt>
                <c:pt idx="51">
                  <c:v>4.9560389999999996</c:v>
                </c:pt>
                <c:pt idx="52">
                  <c:v>4.9889380000000001</c:v>
                </c:pt>
                <c:pt idx="53">
                  <c:v>5.0196519999999998</c:v>
                </c:pt>
                <c:pt idx="54">
                  <c:v>5.0512560000000004</c:v>
                </c:pt>
                <c:pt idx="55">
                  <c:v>5.0881889999999999</c:v>
                </c:pt>
                <c:pt idx="56">
                  <c:v>5.1257989999999998</c:v>
                </c:pt>
                <c:pt idx="57">
                  <c:v>5.167351</c:v>
                </c:pt>
                <c:pt idx="58">
                  <c:v>5.2077349999999996</c:v>
                </c:pt>
                <c:pt idx="59">
                  <c:v>5.2519869999999997</c:v>
                </c:pt>
                <c:pt idx="60">
                  <c:v>5.2919900000000002</c:v>
                </c:pt>
                <c:pt idx="61">
                  <c:v>5.3359310000000004</c:v>
                </c:pt>
                <c:pt idx="62">
                  <c:v>5.3826720000000003</c:v>
                </c:pt>
                <c:pt idx="63">
                  <c:v>5.4347380000000003</c:v>
                </c:pt>
                <c:pt idx="64">
                  <c:v>5.4878200000000001</c:v>
                </c:pt>
                <c:pt idx="65">
                  <c:v>5.5457789999999996</c:v>
                </c:pt>
                <c:pt idx="66">
                  <c:v>5.6072240000000004</c:v>
                </c:pt>
                <c:pt idx="67">
                  <c:v>5.6730229999999997</c:v>
                </c:pt>
                <c:pt idx="68">
                  <c:v>5.7428270000000001</c:v>
                </c:pt>
                <c:pt idx="69">
                  <c:v>5.8188570000000004</c:v>
                </c:pt>
                <c:pt idx="70">
                  <c:v>5.8976499999999996</c:v>
                </c:pt>
              </c:numCache>
            </c:numRef>
          </c:val>
        </c:ser>
        <c:dLbls>
          <c:showLegendKey val="0"/>
          <c:showVal val="0"/>
          <c:showCatName val="0"/>
          <c:showSerName val="0"/>
          <c:showPercent val="0"/>
          <c:showBubbleSize val="0"/>
        </c:dLbls>
        <c:axId val="331615792"/>
        <c:axId val="331618512"/>
      </c:areaChart>
      <c:catAx>
        <c:axId val="331615792"/>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crossAx val="331618512"/>
        <c:crosses val="autoZero"/>
        <c:auto val="1"/>
        <c:lblAlgn val="ctr"/>
        <c:lblOffset val="100"/>
        <c:tickLblSkip val="10"/>
        <c:tickMarkSkip val="10"/>
        <c:noMultiLvlLbl val="0"/>
      </c:catAx>
      <c:valAx>
        <c:axId val="331618512"/>
        <c:scaling>
          <c:orientation val="minMax"/>
          <c:max val="14"/>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low"/>
        <c:spPr>
          <a:noFill/>
          <a:ln w="22225">
            <a:solidFill>
              <a:schemeClr val="bg1">
                <a:lumMod val="65000"/>
              </a:schemeClr>
            </a:solidFill>
            <a:prstDash val="lgDash"/>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crossAx val="331615792"/>
        <c:crossesAt val="40"/>
        <c:crossBetween val="midCat"/>
      </c:valAx>
      <c:spPr>
        <a:noFill/>
        <a:ln>
          <a:noFill/>
        </a:ln>
        <a:effectLst/>
      </c:spPr>
    </c:plotArea>
    <c:plotVisOnly val="1"/>
    <c:dispBlanksAs val="zero"/>
    <c:showDLblsOverMax val="0"/>
  </c:chart>
  <c:spPr>
    <a:solidFill>
      <a:schemeClr val="bg1"/>
    </a:solidFill>
    <a:ln w="9525" cap="flat" cmpd="sng" algn="ctr">
      <a:noFill/>
      <a:round/>
    </a:ln>
    <a:effectLst/>
  </c:spPr>
  <c:txPr>
    <a:bodyPr/>
    <a:lstStyle/>
    <a:p>
      <a:pPr>
        <a:defRPr sz="1000">
          <a:solidFill>
            <a:sysClr val="windowText" lastClr="000000"/>
          </a:solidFill>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3760877755049307E-2"/>
          <c:y val="0.15849008625622851"/>
          <c:w val="0.888840941145702"/>
          <c:h val="0.68224406028183227"/>
        </c:manualLayout>
      </c:layout>
      <c:barChart>
        <c:barDir val="col"/>
        <c:grouping val="stacked"/>
        <c:varyColors val="0"/>
        <c:ser>
          <c:idx val="0"/>
          <c:order val="0"/>
          <c:tx>
            <c:strRef>
              <c:f>res_hh!$B$5</c:f>
              <c:strCache>
                <c:ptCount val="1"/>
                <c:pt idx="0">
                  <c:v>Single-family</c:v>
                </c:pt>
              </c:strCache>
            </c:strRef>
          </c:tx>
          <c:spPr>
            <a:solidFill>
              <a:schemeClr val="accent1"/>
            </a:solidFill>
            <a:ln>
              <a:noFill/>
            </a:ln>
            <a:effectLst/>
          </c:spPr>
          <c:invertIfNegative val="0"/>
          <c:cat>
            <c:numRef>
              <c:f>res_hh!$C$10:$AB$10</c:f>
              <c:numCache>
                <c:formatCode>General</c:formatCode>
                <c:ptCount val="26"/>
                <c:pt idx="0">
                  <c:v>2019</c:v>
                </c:pt>
                <c:pt idx="1">
                  <c:v>2050</c:v>
                </c:pt>
                <c:pt idx="3">
                  <c:v>2019</c:v>
                </c:pt>
                <c:pt idx="4">
                  <c:v>2050</c:v>
                </c:pt>
                <c:pt idx="6">
                  <c:v>2019</c:v>
                </c:pt>
                <c:pt idx="7">
                  <c:v>2050</c:v>
                </c:pt>
                <c:pt idx="9">
                  <c:v>2019</c:v>
                </c:pt>
                <c:pt idx="10">
                  <c:v>2050</c:v>
                </c:pt>
                <c:pt idx="12">
                  <c:v>2019</c:v>
                </c:pt>
                <c:pt idx="13">
                  <c:v>2050</c:v>
                </c:pt>
                <c:pt idx="15">
                  <c:v>2019</c:v>
                </c:pt>
                <c:pt idx="16">
                  <c:v>2050</c:v>
                </c:pt>
                <c:pt idx="18">
                  <c:v>2019</c:v>
                </c:pt>
                <c:pt idx="19">
                  <c:v>2050</c:v>
                </c:pt>
                <c:pt idx="21">
                  <c:v>2019</c:v>
                </c:pt>
                <c:pt idx="22">
                  <c:v>2050</c:v>
                </c:pt>
                <c:pt idx="24">
                  <c:v>2019</c:v>
                </c:pt>
                <c:pt idx="25">
                  <c:v>2050</c:v>
                </c:pt>
              </c:numCache>
            </c:numRef>
          </c:cat>
          <c:val>
            <c:numRef>
              <c:f>res_hh!$C$5:$AB$5</c:f>
              <c:numCache>
                <c:formatCode>#,##0.0</c:formatCode>
                <c:ptCount val="26"/>
                <c:pt idx="0">
                  <c:v>12</c:v>
                </c:pt>
                <c:pt idx="1">
                  <c:v>14.2</c:v>
                </c:pt>
                <c:pt idx="3">
                  <c:v>6.3</c:v>
                </c:pt>
                <c:pt idx="4">
                  <c:v>9</c:v>
                </c:pt>
                <c:pt idx="6">
                  <c:v>6.4</c:v>
                </c:pt>
                <c:pt idx="7">
                  <c:v>7.6</c:v>
                </c:pt>
                <c:pt idx="9">
                  <c:v>10.199999999999999</c:v>
                </c:pt>
                <c:pt idx="10">
                  <c:v>14.9</c:v>
                </c:pt>
                <c:pt idx="12">
                  <c:v>13.3</c:v>
                </c:pt>
                <c:pt idx="13">
                  <c:v>14.5</c:v>
                </c:pt>
                <c:pt idx="15">
                  <c:v>5.4</c:v>
                </c:pt>
                <c:pt idx="16">
                  <c:v>6.7</c:v>
                </c:pt>
                <c:pt idx="18">
                  <c:v>16.8</c:v>
                </c:pt>
                <c:pt idx="19">
                  <c:v>22.7</c:v>
                </c:pt>
                <c:pt idx="21">
                  <c:v>9.3000000000000007</c:v>
                </c:pt>
                <c:pt idx="22">
                  <c:v>9.9</c:v>
                </c:pt>
                <c:pt idx="24">
                  <c:v>3.6</c:v>
                </c:pt>
                <c:pt idx="25">
                  <c:v>4</c:v>
                </c:pt>
              </c:numCache>
            </c:numRef>
          </c:val>
        </c:ser>
        <c:ser>
          <c:idx val="1"/>
          <c:order val="1"/>
          <c:tx>
            <c:strRef>
              <c:f>res_hh!$B$6</c:f>
              <c:strCache>
                <c:ptCount val="1"/>
                <c:pt idx="0">
                  <c:v>Multifamily</c:v>
                </c:pt>
              </c:strCache>
            </c:strRef>
          </c:tx>
          <c:spPr>
            <a:solidFill>
              <a:schemeClr val="accent2"/>
            </a:solidFill>
            <a:ln>
              <a:noFill/>
            </a:ln>
            <a:effectLst/>
          </c:spPr>
          <c:invertIfNegative val="0"/>
          <c:cat>
            <c:numRef>
              <c:f>res_hh!$C$10:$AB$10</c:f>
              <c:numCache>
                <c:formatCode>General</c:formatCode>
                <c:ptCount val="26"/>
                <c:pt idx="0">
                  <c:v>2019</c:v>
                </c:pt>
                <c:pt idx="1">
                  <c:v>2050</c:v>
                </c:pt>
                <c:pt idx="3">
                  <c:v>2019</c:v>
                </c:pt>
                <c:pt idx="4">
                  <c:v>2050</c:v>
                </c:pt>
                <c:pt idx="6">
                  <c:v>2019</c:v>
                </c:pt>
                <c:pt idx="7">
                  <c:v>2050</c:v>
                </c:pt>
                <c:pt idx="9">
                  <c:v>2019</c:v>
                </c:pt>
                <c:pt idx="10">
                  <c:v>2050</c:v>
                </c:pt>
                <c:pt idx="12">
                  <c:v>2019</c:v>
                </c:pt>
                <c:pt idx="13">
                  <c:v>2050</c:v>
                </c:pt>
                <c:pt idx="15">
                  <c:v>2019</c:v>
                </c:pt>
                <c:pt idx="16">
                  <c:v>2050</c:v>
                </c:pt>
                <c:pt idx="18">
                  <c:v>2019</c:v>
                </c:pt>
                <c:pt idx="19">
                  <c:v>2050</c:v>
                </c:pt>
                <c:pt idx="21">
                  <c:v>2019</c:v>
                </c:pt>
                <c:pt idx="22">
                  <c:v>2050</c:v>
                </c:pt>
                <c:pt idx="24">
                  <c:v>2019</c:v>
                </c:pt>
                <c:pt idx="25">
                  <c:v>2050</c:v>
                </c:pt>
              </c:numCache>
            </c:numRef>
          </c:cat>
          <c:val>
            <c:numRef>
              <c:f>res_hh!$C$6:$AB$6</c:f>
              <c:numCache>
                <c:formatCode>#,##0.0</c:formatCode>
                <c:ptCount val="26"/>
                <c:pt idx="0">
                  <c:v>5.4</c:v>
                </c:pt>
                <c:pt idx="1">
                  <c:v>6</c:v>
                </c:pt>
                <c:pt idx="3">
                  <c:v>2</c:v>
                </c:pt>
                <c:pt idx="4">
                  <c:v>3</c:v>
                </c:pt>
                <c:pt idx="6">
                  <c:v>1.7</c:v>
                </c:pt>
                <c:pt idx="7">
                  <c:v>2</c:v>
                </c:pt>
                <c:pt idx="9">
                  <c:v>3.2</c:v>
                </c:pt>
                <c:pt idx="10">
                  <c:v>4.5999999999999996</c:v>
                </c:pt>
                <c:pt idx="12">
                  <c:v>4.3</c:v>
                </c:pt>
                <c:pt idx="13">
                  <c:v>4.5</c:v>
                </c:pt>
                <c:pt idx="15">
                  <c:v>1.3</c:v>
                </c:pt>
                <c:pt idx="16">
                  <c:v>1.7</c:v>
                </c:pt>
                <c:pt idx="18">
                  <c:v>5.6</c:v>
                </c:pt>
                <c:pt idx="19">
                  <c:v>7.3</c:v>
                </c:pt>
                <c:pt idx="21">
                  <c:v>5.9</c:v>
                </c:pt>
                <c:pt idx="22">
                  <c:v>6</c:v>
                </c:pt>
                <c:pt idx="24">
                  <c:v>2</c:v>
                </c:pt>
                <c:pt idx="25">
                  <c:v>2.2000000000000002</c:v>
                </c:pt>
              </c:numCache>
            </c:numRef>
          </c:val>
        </c:ser>
        <c:ser>
          <c:idx val="2"/>
          <c:order val="2"/>
          <c:tx>
            <c:strRef>
              <c:f>res_hh!$B$7</c:f>
              <c:strCache>
                <c:ptCount val="1"/>
                <c:pt idx="0">
                  <c:v>Mobile</c:v>
                </c:pt>
              </c:strCache>
            </c:strRef>
          </c:tx>
          <c:spPr>
            <a:solidFill>
              <a:schemeClr val="accent3"/>
            </a:solidFill>
            <a:ln>
              <a:noFill/>
            </a:ln>
            <a:effectLst/>
          </c:spPr>
          <c:invertIfNegative val="0"/>
          <c:cat>
            <c:numRef>
              <c:f>res_hh!$C$10:$AB$10</c:f>
              <c:numCache>
                <c:formatCode>General</c:formatCode>
                <c:ptCount val="26"/>
                <c:pt idx="0">
                  <c:v>2019</c:v>
                </c:pt>
                <c:pt idx="1">
                  <c:v>2050</c:v>
                </c:pt>
                <c:pt idx="3">
                  <c:v>2019</c:v>
                </c:pt>
                <c:pt idx="4">
                  <c:v>2050</c:v>
                </c:pt>
                <c:pt idx="6">
                  <c:v>2019</c:v>
                </c:pt>
                <c:pt idx="7">
                  <c:v>2050</c:v>
                </c:pt>
                <c:pt idx="9">
                  <c:v>2019</c:v>
                </c:pt>
                <c:pt idx="10">
                  <c:v>2050</c:v>
                </c:pt>
                <c:pt idx="12">
                  <c:v>2019</c:v>
                </c:pt>
                <c:pt idx="13">
                  <c:v>2050</c:v>
                </c:pt>
                <c:pt idx="15">
                  <c:v>2019</c:v>
                </c:pt>
                <c:pt idx="16">
                  <c:v>2050</c:v>
                </c:pt>
                <c:pt idx="18">
                  <c:v>2019</c:v>
                </c:pt>
                <c:pt idx="19">
                  <c:v>2050</c:v>
                </c:pt>
                <c:pt idx="21">
                  <c:v>2019</c:v>
                </c:pt>
                <c:pt idx="22">
                  <c:v>2050</c:v>
                </c:pt>
                <c:pt idx="24">
                  <c:v>2019</c:v>
                </c:pt>
                <c:pt idx="25">
                  <c:v>2050</c:v>
                </c:pt>
              </c:numCache>
            </c:numRef>
          </c:cat>
          <c:val>
            <c:numRef>
              <c:f>res_hh!$C$7:$AB$7</c:f>
              <c:numCache>
                <c:formatCode>#,##0.0</c:formatCode>
                <c:ptCount val="26"/>
                <c:pt idx="0">
                  <c:v>0.7</c:v>
                </c:pt>
                <c:pt idx="1">
                  <c:v>0.4</c:v>
                </c:pt>
                <c:pt idx="3">
                  <c:v>0.6</c:v>
                </c:pt>
                <c:pt idx="4">
                  <c:v>0.4</c:v>
                </c:pt>
                <c:pt idx="6">
                  <c:v>0.3</c:v>
                </c:pt>
                <c:pt idx="7">
                  <c:v>0.2</c:v>
                </c:pt>
                <c:pt idx="9">
                  <c:v>1</c:v>
                </c:pt>
                <c:pt idx="10">
                  <c:v>0.9</c:v>
                </c:pt>
                <c:pt idx="12">
                  <c:v>0.6</c:v>
                </c:pt>
                <c:pt idx="13">
                  <c:v>0.3</c:v>
                </c:pt>
                <c:pt idx="15">
                  <c:v>0.7</c:v>
                </c:pt>
                <c:pt idx="16">
                  <c:v>0.4</c:v>
                </c:pt>
                <c:pt idx="18">
                  <c:v>1.9</c:v>
                </c:pt>
                <c:pt idx="19">
                  <c:v>1.4</c:v>
                </c:pt>
                <c:pt idx="21">
                  <c:v>0.3</c:v>
                </c:pt>
                <c:pt idx="22">
                  <c:v>0.2</c:v>
                </c:pt>
                <c:pt idx="24">
                  <c:v>0.1</c:v>
                </c:pt>
                <c:pt idx="25">
                  <c:v>0.1</c:v>
                </c:pt>
              </c:numCache>
            </c:numRef>
          </c:val>
        </c:ser>
        <c:dLbls>
          <c:showLegendKey val="0"/>
          <c:showVal val="0"/>
          <c:showCatName val="0"/>
          <c:showSerName val="0"/>
          <c:showPercent val="0"/>
          <c:showBubbleSize val="0"/>
        </c:dLbls>
        <c:gapWidth val="15"/>
        <c:overlap val="100"/>
        <c:axId val="331622864"/>
        <c:axId val="331610896"/>
      </c:barChart>
      <c:lineChart>
        <c:grouping val="stacked"/>
        <c:varyColors val="0"/>
        <c:ser>
          <c:idx val="3"/>
          <c:order val="3"/>
          <c:tx>
            <c:strRef>
              <c:f>res_hh!$B$11</c:f>
              <c:strCache>
                <c:ptCount val="1"/>
                <c:pt idx="0">
                  <c:v>Population (Millions)</c:v>
                </c:pt>
              </c:strCache>
            </c:strRef>
          </c:tx>
          <c:spPr>
            <a:ln w="28575" cap="rnd">
              <a:noFill/>
              <a:round/>
            </a:ln>
            <a:effectLst/>
          </c:spPr>
          <c:marker>
            <c:symbol val="diamond"/>
            <c:size val="5"/>
            <c:spPr>
              <a:solidFill>
                <a:schemeClr val="accent4"/>
              </a:solidFill>
              <a:ln w="38100">
                <a:solidFill>
                  <a:schemeClr val="accent4"/>
                </a:solidFill>
              </a:ln>
              <a:effectLst/>
            </c:spPr>
          </c:marker>
          <c:dPt>
            <c:idx val="2"/>
            <c:marker>
              <c:symbol val="diamond"/>
              <c:size val="5"/>
              <c:spPr>
                <a:noFill/>
                <a:ln w="38100">
                  <a:noFill/>
                </a:ln>
                <a:effectLst/>
              </c:spPr>
            </c:marker>
            <c:bubble3D val="0"/>
            <c:spPr>
              <a:ln w="28575" cap="rnd">
                <a:noFill/>
                <a:round/>
              </a:ln>
              <a:effectLst/>
            </c:spPr>
          </c:dPt>
          <c:dPt>
            <c:idx val="5"/>
            <c:marker>
              <c:symbol val="diamond"/>
              <c:size val="5"/>
              <c:spPr>
                <a:noFill/>
                <a:ln w="38100">
                  <a:noFill/>
                </a:ln>
                <a:effectLst/>
              </c:spPr>
            </c:marker>
            <c:bubble3D val="0"/>
            <c:spPr>
              <a:ln w="28575" cap="rnd">
                <a:noFill/>
                <a:round/>
              </a:ln>
              <a:effectLst/>
            </c:spPr>
          </c:dPt>
          <c:dPt>
            <c:idx val="8"/>
            <c:marker>
              <c:symbol val="diamond"/>
              <c:size val="5"/>
              <c:spPr>
                <a:noFill/>
                <a:ln w="38100">
                  <a:noFill/>
                </a:ln>
                <a:effectLst/>
              </c:spPr>
            </c:marker>
            <c:bubble3D val="0"/>
            <c:spPr>
              <a:ln w="28575" cap="rnd">
                <a:noFill/>
                <a:round/>
              </a:ln>
              <a:effectLst/>
            </c:spPr>
          </c:dPt>
          <c:dPt>
            <c:idx val="11"/>
            <c:marker>
              <c:symbol val="diamond"/>
              <c:size val="5"/>
              <c:spPr>
                <a:noFill/>
                <a:ln w="38100">
                  <a:noFill/>
                </a:ln>
                <a:effectLst/>
              </c:spPr>
            </c:marker>
            <c:bubble3D val="0"/>
            <c:spPr>
              <a:ln w="28575" cap="rnd">
                <a:noFill/>
                <a:round/>
              </a:ln>
              <a:effectLst/>
            </c:spPr>
          </c:dPt>
          <c:dPt>
            <c:idx val="14"/>
            <c:marker>
              <c:symbol val="diamond"/>
              <c:size val="5"/>
              <c:spPr>
                <a:noFill/>
                <a:ln w="38100">
                  <a:noFill/>
                </a:ln>
                <a:effectLst/>
              </c:spPr>
            </c:marker>
            <c:bubble3D val="0"/>
            <c:spPr>
              <a:ln w="28575" cap="rnd">
                <a:noFill/>
                <a:round/>
              </a:ln>
              <a:effectLst/>
            </c:spPr>
          </c:dPt>
          <c:dPt>
            <c:idx val="17"/>
            <c:marker>
              <c:symbol val="diamond"/>
              <c:size val="5"/>
              <c:spPr>
                <a:noFill/>
                <a:ln w="38100">
                  <a:noFill/>
                </a:ln>
                <a:effectLst/>
              </c:spPr>
            </c:marker>
            <c:bubble3D val="0"/>
            <c:spPr>
              <a:ln w="28575" cap="rnd">
                <a:noFill/>
                <a:round/>
              </a:ln>
              <a:effectLst/>
            </c:spPr>
          </c:dPt>
          <c:dPt>
            <c:idx val="20"/>
            <c:marker>
              <c:symbol val="diamond"/>
              <c:size val="5"/>
              <c:spPr>
                <a:noFill/>
                <a:ln w="38100">
                  <a:noFill/>
                </a:ln>
                <a:effectLst/>
              </c:spPr>
            </c:marker>
            <c:bubble3D val="0"/>
            <c:spPr>
              <a:ln w="28575" cap="rnd">
                <a:noFill/>
                <a:round/>
              </a:ln>
              <a:effectLst/>
            </c:spPr>
          </c:dPt>
          <c:dPt>
            <c:idx val="23"/>
            <c:marker>
              <c:symbol val="diamond"/>
              <c:size val="5"/>
              <c:spPr>
                <a:noFill/>
                <a:ln w="38100">
                  <a:noFill/>
                </a:ln>
                <a:effectLst/>
              </c:spPr>
            </c:marker>
            <c:bubble3D val="0"/>
            <c:spPr>
              <a:ln w="28575" cap="rnd">
                <a:noFill/>
                <a:round/>
              </a:ln>
              <a:effectLst/>
            </c:spPr>
          </c:dPt>
          <c:cat>
            <c:numRef>
              <c:f>res_hh!$C$10:$AB$10</c:f>
              <c:numCache>
                <c:formatCode>General</c:formatCode>
                <c:ptCount val="26"/>
                <c:pt idx="0">
                  <c:v>2019</c:v>
                </c:pt>
                <c:pt idx="1">
                  <c:v>2050</c:v>
                </c:pt>
                <c:pt idx="3">
                  <c:v>2019</c:v>
                </c:pt>
                <c:pt idx="4">
                  <c:v>2050</c:v>
                </c:pt>
                <c:pt idx="6">
                  <c:v>2019</c:v>
                </c:pt>
                <c:pt idx="7">
                  <c:v>2050</c:v>
                </c:pt>
                <c:pt idx="9">
                  <c:v>2019</c:v>
                </c:pt>
                <c:pt idx="10">
                  <c:v>2050</c:v>
                </c:pt>
                <c:pt idx="12">
                  <c:v>2019</c:v>
                </c:pt>
                <c:pt idx="13">
                  <c:v>2050</c:v>
                </c:pt>
                <c:pt idx="15">
                  <c:v>2019</c:v>
                </c:pt>
                <c:pt idx="16">
                  <c:v>2050</c:v>
                </c:pt>
                <c:pt idx="18">
                  <c:v>2019</c:v>
                </c:pt>
                <c:pt idx="19">
                  <c:v>2050</c:v>
                </c:pt>
                <c:pt idx="21">
                  <c:v>2019</c:v>
                </c:pt>
                <c:pt idx="22">
                  <c:v>2050</c:v>
                </c:pt>
                <c:pt idx="24">
                  <c:v>2019</c:v>
                </c:pt>
                <c:pt idx="25">
                  <c:v>2050</c:v>
                </c:pt>
              </c:numCache>
            </c:numRef>
          </c:cat>
          <c:val>
            <c:numRef>
              <c:f>res_hh!$C$11:$AB$11</c:f>
              <c:numCache>
                <c:formatCode>#,##0.0</c:formatCode>
                <c:ptCount val="26"/>
                <c:pt idx="0">
                  <c:v>54.5</c:v>
                </c:pt>
                <c:pt idx="1">
                  <c:v>66</c:v>
                </c:pt>
                <c:pt idx="3">
                  <c:v>24.9</c:v>
                </c:pt>
                <c:pt idx="4">
                  <c:v>35.4</c:v>
                </c:pt>
                <c:pt idx="6">
                  <c:v>21.5</c:v>
                </c:pt>
                <c:pt idx="7">
                  <c:v>23.7</c:v>
                </c:pt>
                <c:pt idx="9">
                  <c:v>41.1</c:v>
                </c:pt>
                <c:pt idx="10">
                  <c:v>55.1</c:v>
                </c:pt>
                <c:pt idx="12">
                  <c:v>47</c:v>
                </c:pt>
                <c:pt idx="13">
                  <c:v>47.3</c:v>
                </c:pt>
                <c:pt idx="15">
                  <c:v>19.2</c:v>
                </c:pt>
                <c:pt idx="16">
                  <c:v>21.1</c:v>
                </c:pt>
                <c:pt idx="18">
                  <c:v>66.099999999999994</c:v>
                </c:pt>
                <c:pt idx="19">
                  <c:v>84.9</c:v>
                </c:pt>
                <c:pt idx="21">
                  <c:v>41.7</c:v>
                </c:pt>
                <c:pt idx="22">
                  <c:v>40.700000000000003</c:v>
                </c:pt>
                <c:pt idx="24">
                  <c:v>14.9</c:v>
                </c:pt>
                <c:pt idx="25">
                  <c:v>15.1</c:v>
                </c:pt>
              </c:numCache>
            </c:numRef>
          </c:val>
          <c:smooth val="0"/>
        </c:ser>
        <c:dLbls>
          <c:showLegendKey val="0"/>
          <c:showVal val="0"/>
          <c:showCatName val="0"/>
          <c:showSerName val="0"/>
          <c:showPercent val="0"/>
          <c:showBubbleSize val="0"/>
        </c:dLbls>
        <c:marker val="1"/>
        <c:smooth val="0"/>
        <c:axId val="331616336"/>
        <c:axId val="331611440"/>
      </c:lineChart>
      <c:catAx>
        <c:axId val="331622864"/>
        <c:scaling>
          <c:orientation val="minMax"/>
        </c:scaling>
        <c:delete val="1"/>
        <c:axPos val="b"/>
        <c:numFmt formatCode="General" sourceLinked="1"/>
        <c:majorTickMark val="none"/>
        <c:minorTickMark val="none"/>
        <c:tickLblPos val="nextTo"/>
        <c:crossAx val="331610896"/>
        <c:crosses val="autoZero"/>
        <c:auto val="1"/>
        <c:lblAlgn val="ctr"/>
        <c:lblOffset val="100"/>
        <c:noMultiLvlLbl val="0"/>
      </c:catAx>
      <c:valAx>
        <c:axId val="33161089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crossAx val="331622864"/>
        <c:crosses val="autoZero"/>
        <c:crossBetween val="between"/>
      </c:valAx>
      <c:valAx>
        <c:axId val="331611440"/>
        <c:scaling>
          <c:orientation val="minMax"/>
        </c:scaling>
        <c:delete val="0"/>
        <c:axPos val="r"/>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331616336"/>
        <c:crosses val="max"/>
        <c:crossBetween val="between"/>
      </c:valAx>
      <c:catAx>
        <c:axId val="331616336"/>
        <c:scaling>
          <c:orientation val="minMax"/>
        </c:scaling>
        <c:delete val="1"/>
        <c:axPos val="b"/>
        <c:numFmt formatCode="General" sourceLinked="1"/>
        <c:majorTickMark val="out"/>
        <c:minorTickMark val="none"/>
        <c:tickLblPos val="nextTo"/>
        <c:crossAx val="331611440"/>
        <c:crosses val="autoZero"/>
        <c:auto val="1"/>
        <c:lblAlgn val="ctr"/>
        <c:lblOffset val="100"/>
        <c:noMultiLvlLbl val="0"/>
      </c:cat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3760877755049307E-2"/>
          <c:y val="0.15849008625622851"/>
          <c:w val="0.888840941145702"/>
          <c:h val="0.59673972617150306"/>
        </c:manualLayout>
      </c:layout>
      <c:barChart>
        <c:barDir val="col"/>
        <c:grouping val="clustered"/>
        <c:varyColors val="0"/>
        <c:ser>
          <c:idx val="0"/>
          <c:order val="0"/>
          <c:tx>
            <c:strRef>
              <c:f>Sheet1!$A$2</c:f>
              <c:strCache>
                <c:ptCount val="1"/>
                <c:pt idx="0">
                  <c:v>2019</c:v>
                </c:pt>
              </c:strCache>
            </c:strRef>
          </c:tx>
          <c:spPr>
            <a:solidFill>
              <a:srgbClr val="A33340"/>
            </a:solidFill>
            <a:ln>
              <a:noFill/>
            </a:ln>
            <a:effectLst/>
          </c:spPr>
          <c:invertIfNegative val="0"/>
          <c:dPt>
            <c:idx val="0"/>
            <c:invertIfNegative val="0"/>
            <c:bubble3D val="0"/>
            <c:spPr>
              <a:solidFill>
                <a:srgbClr val="A33340"/>
              </a:solidFill>
              <a:ln>
                <a:noFill/>
              </a:ln>
              <a:effectLst/>
            </c:spPr>
          </c:dPt>
          <c:cat>
            <c:strRef>
              <c:f>Sheet1!$B$1:$J$1</c:f>
              <c:strCache>
                <c:ptCount val="9"/>
                <c:pt idx="0">
                  <c:v>HDD - Pacific</c:v>
                </c:pt>
                <c:pt idx="1">
                  <c:v>HDD - Mountain</c:v>
                </c:pt>
                <c:pt idx="2">
                  <c:v>HDD - West North Central</c:v>
                </c:pt>
                <c:pt idx="3">
                  <c:v>HDD - West South Central</c:v>
                </c:pt>
                <c:pt idx="4">
                  <c:v>HDD - East North Central</c:v>
                </c:pt>
                <c:pt idx="5">
                  <c:v>HDD - East South Central</c:v>
                </c:pt>
                <c:pt idx="6">
                  <c:v>HDD - South Atlantic</c:v>
                </c:pt>
                <c:pt idx="7">
                  <c:v>HDD - Middle Atlantic</c:v>
                </c:pt>
                <c:pt idx="8">
                  <c:v>HDD - New England</c:v>
                </c:pt>
              </c:strCache>
            </c:strRef>
          </c:cat>
          <c:val>
            <c:numRef>
              <c:f>Sheet1!$B$2:$J$2</c:f>
              <c:numCache>
                <c:formatCode>General</c:formatCode>
                <c:ptCount val="9"/>
                <c:pt idx="0">
                  <c:v>3.5649999999999999</c:v>
                </c:pt>
                <c:pt idx="1">
                  <c:v>5.1539999999999999</c:v>
                </c:pt>
                <c:pt idx="2">
                  <c:v>6.9459999999999997</c:v>
                </c:pt>
                <c:pt idx="3">
                  <c:v>2.09</c:v>
                </c:pt>
                <c:pt idx="4">
                  <c:v>6.3890000000000002</c:v>
                </c:pt>
                <c:pt idx="5">
                  <c:v>3.226</c:v>
                </c:pt>
                <c:pt idx="6">
                  <c:v>2.4359999999999999</c:v>
                </c:pt>
                <c:pt idx="7">
                  <c:v>5.657</c:v>
                </c:pt>
                <c:pt idx="8">
                  <c:v>6.3959999999999999</c:v>
                </c:pt>
              </c:numCache>
            </c:numRef>
          </c:val>
        </c:ser>
        <c:ser>
          <c:idx val="31"/>
          <c:order val="31"/>
          <c:tx>
            <c:strRef>
              <c:f>Sheet1!$A$33</c:f>
              <c:strCache>
                <c:ptCount val="1"/>
                <c:pt idx="0">
                  <c:v>2050</c:v>
                </c:pt>
              </c:strCache>
            </c:strRef>
          </c:tx>
          <c:spPr>
            <a:solidFill>
              <a:srgbClr val="E3A5AC"/>
            </a:solidFill>
            <a:ln>
              <a:noFill/>
            </a:ln>
            <a:effectLst/>
          </c:spPr>
          <c:invertIfNegative val="0"/>
          <c:cat>
            <c:strRef>
              <c:f>Sheet1!$B$1:$J$1</c:f>
              <c:strCache>
                <c:ptCount val="9"/>
                <c:pt idx="0">
                  <c:v>HDD - Pacific</c:v>
                </c:pt>
                <c:pt idx="1">
                  <c:v>HDD - Mountain</c:v>
                </c:pt>
                <c:pt idx="2">
                  <c:v>HDD - West North Central</c:v>
                </c:pt>
                <c:pt idx="3">
                  <c:v>HDD - West South Central</c:v>
                </c:pt>
                <c:pt idx="4">
                  <c:v>HDD - East North Central</c:v>
                </c:pt>
                <c:pt idx="5">
                  <c:v>HDD - East South Central</c:v>
                </c:pt>
                <c:pt idx="6">
                  <c:v>HDD - South Atlantic</c:v>
                </c:pt>
                <c:pt idx="7">
                  <c:v>HDD - Middle Atlantic</c:v>
                </c:pt>
                <c:pt idx="8">
                  <c:v>HDD - New England</c:v>
                </c:pt>
              </c:strCache>
            </c:strRef>
          </c:cat>
          <c:val>
            <c:numRef>
              <c:f>Sheet1!$B$33:$J$33</c:f>
              <c:numCache>
                <c:formatCode>General</c:formatCode>
                <c:ptCount val="9"/>
                <c:pt idx="0">
                  <c:v>2.87</c:v>
                </c:pt>
                <c:pt idx="1">
                  <c:v>4.2759999999999998</c:v>
                </c:pt>
                <c:pt idx="2">
                  <c:v>6.0679999999999996</c:v>
                </c:pt>
                <c:pt idx="3">
                  <c:v>1.7569999999999999</c:v>
                </c:pt>
                <c:pt idx="4">
                  <c:v>5.8</c:v>
                </c:pt>
                <c:pt idx="5">
                  <c:v>3.1709999999999998</c:v>
                </c:pt>
                <c:pt idx="6">
                  <c:v>2.3159999999999998</c:v>
                </c:pt>
                <c:pt idx="7">
                  <c:v>5.1040000000000001</c:v>
                </c:pt>
                <c:pt idx="8">
                  <c:v>5.6280000000000001</c:v>
                </c:pt>
              </c:numCache>
            </c:numRef>
          </c:val>
        </c:ser>
        <c:dLbls>
          <c:showLegendKey val="0"/>
          <c:showVal val="0"/>
          <c:showCatName val="0"/>
          <c:showSerName val="0"/>
          <c:showPercent val="0"/>
          <c:showBubbleSize val="0"/>
        </c:dLbls>
        <c:gapWidth val="81"/>
        <c:overlap val="-10"/>
        <c:axId val="331615248"/>
        <c:axId val="331623408"/>
        <c:extLst>
          <c:ext xmlns:c15="http://schemas.microsoft.com/office/drawing/2012/chart" uri="{02D57815-91ED-43cb-92C2-25804820EDAC}">
            <c15:filteredBarSeries>
              <c15:ser>
                <c:idx val="1"/>
                <c:order val="1"/>
                <c:tx>
                  <c:strRef>
                    <c:extLst>
                      <c:ext uri="{02D57815-91ED-43cb-92C2-25804820EDAC}">
                        <c15:formulaRef>
                          <c15:sqref>Sheet1!$A$3</c15:sqref>
                        </c15:formulaRef>
                      </c:ext>
                    </c:extLst>
                    <c:strCache>
                      <c:ptCount val="1"/>
                      <c:pt idx="0">
                        <c:v>2020</c:v>
                      </c:pt>
                    </c:strCache>
                  </c:strRef>
                </c:tx>
                <c:spPr>
                  <a:solidFill>
                    <a:srgbClr val="A33340">
                      <a:lumMod val="40000"/>
                      <a:lumOff val="60000"/>
                    </a:srgbClr>
                  </a:solidFill>
                  <a:ln>
                    <a:noFill/>
                  </a:ln>
                  <a:effectLst/>
                </c:spPr>
                <c:invertIfNegative val="0"/>
                <c:cat>
                  <c:strRef>
                    <c:extLst>
                      <c:ext uri="{02D57815-91ED-43cb-92C2-25804820EDAC}">
                        <c15:formulaRef>
                          <c15:sqref>Sheet1!$B$1:$J$1</c15:sqref>
                        </c15:formulaRef>
                      </c:ext>
                    </c:extLst>
                    <c:strCache>
                      <c:ptCount val="9"/>
                      <c:pt idx="0">
                        <c:v>HDD - Pacific</c:v>
                      </c:pt>
                      <c:pt idx="1">
                        <c:v>HDD - Mountain</c:v>
                      </c:pt>
                      <c:pt idx="2">
                        <c:v>HDD - West North Central</c:v>
                      </c:pt>
                      <c:pt idx="3">
                        <c:v>HDD - West South Central</c:v>
                      </c:pt>
                      <c:pt idx="4">
                        <c:v>HDD - East North Central</c:v>
                      </c:pt>
                      <c:pt idx="5">
                        <c:v>HDD - East South Central</c:v>
                      </c:pt>
                      <c:pt idx="6">
                        <c:v>HDD - South Atlantic</c:v>
                      </c:pt>
                      <c:pt idx="7">
                        <c:v>HDD - Middle Atlantic</c:v>
                      </c:pt>
                      <c:pt idx="8">
                        <c:v>HDD - New England</c:v>
                      </c:pt>
                    </c:strCache>
                  </c:strRef>
                </c:cat>
                <c:val>
                  <c:numRef>
                    <c:extLst>
                      <c:ext uri="{02D57815-91ED-43cb-92C2-25804820EDAC}">
                        <c15:formulaRef>
                          <c15:sqref>Sheet1!$B$3:$J$3</c15:sqref>
                        </c15:formulaRef>
                      </c:ext>
                    </c:extLst>
                    <c:numCache>
                      <c:formatCode>General</c:formatCode>
                      <c:ptCount val="9"/>
                      <c:pt idx="0">
                        <c:v>3.3410000000000002</c:v>
                      </c:pt>
                      <c:pt idx="1">
                        <c:v>4.8550000000000004</c:v>
                      </c:pt>
                      <c:pt idx="2">
                        <c:v>6.4470000000000001</c:v>
                      </c:pt>
                      <c:pt idx="3">
                        <c:v>2.0350000000000001</c:v>
                      </c:pt>
                      <c:pt idx="4">
                        <c:v>6.1589999999999998</c:v>
                      </c:pt>
                      <c:pt idx="5">
                        <c:v>3.351</c:v>
                      </c:pt>
                      <c:pt idx="6">
                        <c:v>2.5499999999999998</c:v>
                      </c:pt>
                      <c:pt idx="7">
                        <c:v>5.6029999999999998</c:v>
                      </c:pt>
                      <c:pt idx="8">
                        <c:v>6.23</c:v>
                      </c:pt>
                    </c:numCache>
                  </c:numRef>
                </c:val>
              </c15:ser>
            </c15:filteredBarSeries>
            <c15:filteredBarSeries>
              <c15:ser>
                <c:idx val="2"/>
                <c:order val="2"/>
                <c:tx>
                  <c:strRef>
                    <c:extLst xmlns:c15="http://schemas.microsoft.com/office/drawing/2012/chart">
                      <c:ext xmlns:c15="http://schemas.microsoft.com/office/drawing/2012/chart" uri="{02D57815-91ED-43cb-92C2-25804820EDAC}">
                        <c15:formulaRef>
                          <c15:sqref>Sheet1!$A$4</c15:sqref>
                        </c15:formulaRef>
                      </c:ext>
                    </c:extLst>
                    <c:strCache>
                      <c:ptCount val="1"/>
                      <c:pt idx="0">
                        <c:v>2021</c:v>
                      </c:pt>
                    </c:strCache>
                  </c:strRef>
                </c:tx>
                <c:spPr>
                  <a:solidFill>
                    <a:srgbClr val="A33340">
                      <a:lumMod val="40000"/>
                      <a:lumOff val="60000"/>
                    </a:srgb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HDD - Pacific</c:v>
                      </c:pt>
                      <c:pt idx="1">
                        <c:v>HDD - Mountain</c:v>
                      </c:pt>
                      <c:pt idx="2">
                        <c:v>HDD - West North Central</c:v>
                      </c:pt>
                      <c:pt idx="3">
                        <c:v>HDD - West South Central</c:v>
                      </c:pt>
                      <c:pt idx="4">
                        <c:v>HDD - East North Central</c:v>
                      </c:pt>
                      <c:pt idx="5">
                        <c:v>HDD - East South Central</c:v>
                      </c:pt>
                      <c:pt idx="6">
                        <c:v>HDD - South Atlantic</c:v>
                      </c:pt>
                      <c:pt idx="7">
                        <c:v>HDD - Middle Atlantic</c:v>
                      </c:pt>
                      <c:pt idx="8">
                        <c:v>HDD - New England</c:v>
                      </c:pt>
                    </c:strCache>
                  </c:strRef>
                </c:cat>
                <c:val>
                  <c:numRef>
                    <c:extLst xmlns:c15="http://schemas.microsoft.com/office/drawing/2012/chart">
                      <c:ext xmlns:c15="http://schemas.microsoft.com/office/drawing/2012/chart" uri="{02D57815-91ED-43cb-92C2-25804820EDAC}">
                        <c15:formulaRef>
                          <c15:sqref>Sheet1!$B$4:$J$4</c15:sqref>
                        </c15:formulaRef>
                      </c:ext>
                    </c:extLst>
                    <c:numCache>
                      <c:formatCode>General</c:formatCode>
                      <c:ptCount val="9"/>
                      <c:pt idx="0">
                        <c:v>3.2240000000000002</c:v>
                      </c:pt>
                      <c:pt idx="1">
                        <c:v>4.7370000000000001</c:v>
                      </c:pt>
                      <c:pt idx="2">
                        <c:v>6.36</c:v>
                      </c:pt>
                      <c:pt idx="3">
                        <c:v>1.98</c:v>
                      </c:pt>
                      <c:pt idx="4">
                        <c:v>6.0880000000000001</c:v>
                      </c:pt>
                      <c:pt idx="5">
                        <c:v>3.3260000000000001</c:v>
                      </c:pt>
                      <c:pt idx="6">
                        <c:v>2.5379999999999998</c:v>
                      </c:pt>
                      <c:pt idx="7">
                        <c:v>5.5179999999999998</c:v>
                      </c:pt>
                      <c:pt idx="8">
                        <c:v>6.12</c:v>
                      </c:pt>
                    </c:numCache>
                  </c:numRef>
                </c:val>
              </c15:ser>
            </c15:filteredBarSeries>
            <c15:filteredBarSeries>
              <c15:ser>
                <c:idx val="3"/>
                <c:order val="3"/>
                <c:tx>
                  <c:strRef>
                    <c:extLst xmlns:c15="http://schemas.microsoft.com/office/drawing/2012/chart">
                      <c:ext xmlns:c15="http://schemas.microsoft.com/office/drawing/2012/chart" uri="{02D57815-91ED-43cb-92C2-25804820EDAC}">
                        <c15:formulaRef>
                          <c15:sqref>Sheet1!$A$5</c15:sqref>
                        </c15:formulaRef>
                      </c:ext>
                    </c:extLst>
                    <c:strCache>
                      <c:ptCount val="1"/>
                      <c:pt idx="0">
                        <c:v>2022</c:v>
                      </c:pt>
                    </c:strCache>
                  </c:strRef>
                </c:tx>
                <c:spPr>
                  <a:solidFill>
                    <a:srgbClr val="A33340">
                      <a:lumMod val="40000"/>
                      <a:lumOff val="60000"/>
                    </a:srgb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HDD - Pacific</c:v>
                      </c:pt>
                      <c:pt idx="1">
                        <c:v>HDD - Mountain</c:v>
                      </c:pt>
                      <c:pt idx="2">
                        <c:v>HDD - West North Central</c:v>
                      </c:pt>
                      <c:pt idx="3">
                        <c:v>HDD - West South Central</c:v>
                      </c:pt>
                      <c:pt idx="4">
                        <c:v>HDD - East North Central</c:v>
                      </c:pt>
                      <c:pt idx="5">
                        <c:v>HDD - East South Central</c:v>
                      </c:pt>
                      <c:pt idx="6">
                        <c:v>HDD - South Atlantic</c:v>
                      </c:pt>
                      <c:pt idx="7">
                        <c:v>HDD - Middle Atlantic</c:v>
                      </c:pt>
                      <c:pt idx="8">
                        <c:v>HDD - New England</c:v>
                      </c:pt>
                    </c:strCache>
                  </c:strRef>
                </c:cat>
                <c:val>
                  <c:numRef>
                    <c:extLst xmlns:c15="http://schemas.microsoft.com/office/drawing/2012/chart">
                      <c:ext xmlns:c15="http://schemas.microsoft.com/office/drawing/2012/chart" uri="{02D57815-91ED-43cb-92C2-25804820EDAC}">
                        <c15:formulaRef>
                          <c15:sqref>Sheet1!$B$5:$J$5</c15:sqref>
                        </c15:formulaRef>
                      </c:ext>
                    </c:extLst>
                    <c:numCache>
                      <c:formatCode>General</c:formatCode>
                      <c:ptCount val="9"/>
                      <c:pt idx="0">
                        <c:v>3.2130000000000001</c:v>
                      </c:pt>
                      <c:pt idx="1">
                        <c:v>4.7210000000000001</c:v>
                      </c:pt>
                      <c:pt idx="2">
                        <c:v>6.351</c:v>
                      </c:pt>
                      <c:pt idx="3">
                        <c:v>1.972</c:v>
                      </c:pt>
                      <c:pt idx="4">
                        <c:v>6.0780000000000003</c:v>
                      </c:pt>
                      <c:pt idx="5">
                        <c:v>3.3210000000000002</c:v>
                      </c:pt>
                      <c:pt idx="6">
                        <c:v>2.5299999999999998</c:v>
                      </c:pt>
                      <c:pt idx="7">
                        <c:v>5.5030000000000001</c:v>
                      </c:pt>
                      <c:pt idx="8">
                        <c:v>6.1029999999999998</c:v>
                      </c:pt>
                    </c:numCache>
                  </c:numRef>
                </c:val>
              </c15:ser>
            </c15:filteredBarSeries>
            <c15:filteredBarSeries>
              <c15:ser>
                <c:idx val="4"/>
                <c:order val="4"/>
                <c:tx>
                  <c:strRef>
                    <c:extLst xmlns:c15="http://schemas.microsoft.com/office/drawing/2012/chart">
                      <c:ext xmlns:c15="http://schemas.microsoft.com/office/drawing/2012/chart" uri="{02D57815-91ED-43cb-92C2-25804820EDAC}">
                        <c15:formulaRef>
                          <c15:sqref>Sheet1!$A$6</c15:sqref>
                        </c15:formulaRef>
                      </c:ext>
                    </c:extLst>
                    <c:strCache>
                      <c:ptCount val="1"/>
                      <c:pt idx="0">
                        <c:v>2023</c:v>
                      </c:pt>
                    </c:strCache>
                  </c:strRef>
                </c:tx>
                <c:spPr>
                  <a:solidFill>
                    <a:srgbClr val="A33340">
                      <a:lumMod val="40000"/>
                      <a:lumOff val="60000"/>
                    </a:srgb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HDD - Pacific</c:v>
                      </c:pt>
                      <c:pt idx="1">
                        <c:v>HDD - Mountain</c:v>
                      </c:pt>
                      <c:pt idx="2">
                        <c:v>HDD - West North Central</c:v>
                      </c:pt>
                      <c:pt idx="3">
                        <c:v>HDD - West South Central</c:v>
                      </c:pt>
                      <c:pt idx="4">
                        <c:v>HDD - East North Central</c:v>
                      </c:pt>
                      <c:pt idx="5">
                        <c:v>HDD - East South Central</c:v>
                      </c:pt>
                      <c:pt idx="6">
                        <c:v>HDD - South Atlantic</c:v>
                      </c:pt>
                      <c:pt idx="7">
                        <c:v>HDD - Middle Atlantic</c:v>
                      </c:pt>
                      <c:pt idx="8">
                        <c:v>HDD - New England</c:v>
                      </c:pt>
                    </c:strCache>
                  </c:strRef>
                </c:cat>
                <c:val>
                  <c:numRef>
                    <c:extLst xmlns:c15="http://schemas.microsoft.com/office/drawing/2012/chart">
                      <c:ext xmlns:c15="http://schemas.microsoft.com/office/drawing/2012/chart" uri="{02D57815-91ED-43cb-92C2-25804820EDAC}">
                        <c15:formulaRef>
                          <c15:sqref>Sheet1!$B$6:$J$6</c15:sqref>
                        </c15:formulaRef>
                      </c:ext>
                    </c:extLst>
                    <c:numCache>
                      <c:formatCode>General</c:formatCode>
                      <c:ptCount val="9"/>
                      <c:pt idx="0">
                        <c:v>3.2010000000000001</c:v>
                      </c:pt>
                      <c:pt idx="1">
                        <c:v>4.7060000000000004</c:v>
                      </c:pt>
                      <c:pt idx="2">
                        <c:v>6.3419999999999996</c:v>
                      </c:pt>
                      <c:pt idx="3">
                        <c:v>1.964</c:v>
                      </c:pt>
                      <c:pt idx="4">
                        <c:v>6.0679999999999996</c:v>
                      </c:pt>
                      <c:pt idx="5">
                        <c:v>3.3159999999999998</c:v>
                      </c:pt>
                      <c:pt idx="6">
                        <c:v>2.5219999999999998</c:v>
                      </c:pt>
                      <c:pt idx="7">
                        <c:v>5.4889999999999999</c:v>
                      </c:pt>
                      <c:pt idx="8">
                        <c:v>6.0869999999999997</c:v>
                      </c:pt>
                    </c:numCache>
                  </c:numRef>
                </c:val>
              </c15:ser>
            </c15:filteredBarSeries>
            <c15:filteredBarSeries>
              <c15:ser>
                <c:idx val="5"/>
                <c:order val="5"/>
                <c:tx>
                  <c:strRef>
                    <c:extLst xmlns:c15="http://schemas.microsoft.com/office/drawing/2012/chart">
                      <c:ext xmlns:c15="http://schemas.microsoft.com/office/drawing/2012/chart" uri="{02D57815-91ED-43cb-92C2-25804820EDAC}">
                        <c15:formulaRef>
                          <c15:sqref>Sheet1!$A$7</c15:sqref>
                        </c15:formulaRef>
                      </c:ext>
                    </c:extLst>
                    <c:strCache>
                      <c:ptCount val="1"/>
                      <c:pt idx="0">
                        <c:v>2024</c:v>
                      </c:pt>
                    </c:strCache>
                  </c:strRef>
                </c:tx>
                <c:spPr>
                  <a:solidFill>
                    <a:srgbClr val="A33340">
                      <a:lumMod val="40000"/>
                      <a:lumOff val="60000"/>
                    </a:srgb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HDD - Pacific</c:v>
                      </c:pt>
                      <c:pt idx="1">
                        <c:v>HDD - Mountain</c:v>
                      </c:pt>
                      <c:pt idx="2">
                        <c:v>HDD - West North Central</c:v>
                      </c:pt>
                      <c:pt idx="3">
                        <c:v>HDD - West South Central</c:v>
                      </c:pt>
                      <c:pt idx="4">
                        <c:v>HDD - East North Central</c:v>
                      </c:pt>
                      <c:pt idx="5">
                        <c:v>HDD - East South Central</c:v>
                      </c:pt>
                      <c:pt idx="6">
                        <c:v>HDD - South Atlantic</c:v>
                      </c:pt>
                      <c:pt idx="7">
                        <c:v>HDD - Middle Atlantic</c:v>
                      </c:pt>
                      <c:pt idx="8">
                        <c:v>HDD - New England</c:v>
                      </c:pt>
                    </c:strCache>
                  </c:strRef>
                </c:cat>
                <c:val>
                  <c:numRef>
                    <c:extLst xmlns:c15="http://schemas.microsoft.com/office/drawing/2012/chart">
                      <c:ext xmlns:c15="http://schemas.microsoft.com/office/drawing/2012/chart" uri="{02D57815-91ED-43cb-92C2-25804820EDAC}">
                        <c15:formulaRef>
                          <c15:sqref>Sheet1!$B$7:$J$7</c15:sqref>
                        </c15:formulaRef>
                      </c:ext>
                    </c:extLst>
                    <c:numCache>
                      <c:formatCode>General</c:formatCode>
                      <c:ptCount val="9"/>
                      <c:pt idx="0">
                        <c:v>3.1890000000000001</c:v>
                      </c:pt>
                      <c:pt idx="1">
                        <c:v>4.6900000000000004</c:v>
                      </c:pt>
                      <c:pt idx="2">
                        <c:v>6.3319999999999999</c:v>
                      </c:pt>
                      <c:pt idx="3">
                        <c:v>1.956</c:v>
                      </c:pt>
                      <c:pt idx="4">
                        <c:v>6.0590000000000002</c:v>
                      </c:pt>
                      <c:pt idx="5">
                        <c:v>3.3109999999999999</c:v>
                      </c:pt>
                      <c:pt idx="6">
                        <c:v>2.5139999999999998</c:v>
                      </c:pt>
                      <c:pt idx="7">
                        <c:v>5.4749999999999996</c:v>
                      </c:pt>
                      <c:pt idx="8">
                        <c:v>6.07</c:v>
                      </c:pt>
                    </c:numCache>
                  </c:numRef>
                </c:val>
              </c15:ser>
            </c15:filteredBarSeries>
            <c15:filteredBarSeries>
              <c15:ser>
                <c:idx val="6"/>
                <c:order val="6"/>
                <c:tx>
                  <c:strRef>
                    <c:extLst xmlns:c15="http://schemas.microsoft.com/office/drawing/2012/chart">
                      <c:ext xmlns:c15="http://schemas.microsoft.com/office/drawing/2012/chart" uri="{02D57815-91ED-43cb-92C2-25804820EDAC}">
                        <c15:formulaRef>
                          <c15:sqref>Sheet1!$A$8</c15:sqref>
                        </c15:formulaRef>
                      </c:ext>
                    </c:extLst>
                    <c:strCache>
                      <c:ptCount val="1"/>
                      <c:pt idx="0">
                        <c:v>2025</c:v>
                      </c:pt>
                    </c:strCache>
                  </c:strRef>
                </c:tx>
                <c:spPr>
                  <a:solidFill>
                    <a:srgbClr val="A33340">
                      <a:lumMod val="40000"/>
                      <a:lumOff val="60000"/>
                    </a:srgb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HDD - Pacific</c:v>
                      </c:pt>
                      <c:pt idx="1">
                        <c:v>HDD - Mountain</c:v>
                      </c:pt>
                      <c:pt idx="2">
                        <c:v>HDD - West North Central</c:v>
                      </c:pt>
                      <c:pt idx="3">
                        <c:v>HDD - West South Central</c:v>
                      </c:pt>
                      <c:pt idx="4">
                        <c:v>HDD - East North Central</c:v>
                      </c:pt>
                      <c:pt idx="5">
                        <c:v>HDD - East South Central</c:v>
                      </c:pt>
                      <c:pt idx="6">
                        <c:v>HDD - South Atlantic</c:v>
                      </c:pt>
                      <c:pt idx="7">
                        <c:v>HDD - Middle Atlantic</c:v>
                      </c:pt>
                      <c:pt idx="8">
                        <c:v>HDD - New England</c:v>
                      </c:pt>
                    </c:strCache>
                  </c:strRef>
                </c:cat>
                <c:val>
                  <c:numRef>
                    <c:extLst xmlns:c15="http://schemas.microsoft.com/office/drawing/2012/chart">
                      <c:ext xmlns:c15="http://schemas.microsoft.com/office/drawing/2012/chart" uri="{02D57815-91ED-43cb-92C2-25804820EDAC}">
                        <c15:formulaRef>
                          <c15:sqref>Sheet1!$B$8:$J$8</c15:sqref>
                        </c15:formulaRef>
                      </c:ext>
                    </c:extLst>
                    <c:numCache>
                      <c:formatCode>General</c:formatCode>
                      <c:ptCount val="9"/>
                      <c:pt idx="0">
                        <c:v>3.177</c:v>
                      </c:pt>
                      <c:pt idx="1">
                        <c:v>4.6749999999999998</c:v>
                      </c:pt>
                      <c:pt idx="2">
                        <c:v>6.3230000000000004</c:v>
                      </c:pt>
                      <c:pt idx="3">
                        <c:v>1.948</c:v>
                      </c:pt>
                      <c:pt idx="4">
                        <c:v>6.0490000000000004</c:v>
                      </c:pt>
                      <c:pt idx="5">
                        <c:v>3.306</c:v>
                      </c:pt>
                      <c:pt idx="6">
                        <c:v>2.5059999999999998</c:v>
                      </c:pt>
                      <c:pt idx="7">
                        <c:v>5.46</c:v>
                      </c:pt>
                      <c:pt idx="8">
                        <c:v>6.0529999999999999</c:v>
                      </c:pt>
                    </c:numCache>
                  </c:numRef>
                </c:val>
              </c15:ser>
            </c15:filteredBarSeries>
            <c15:filteredBarSeries>
              <c15:ser>
                <c:idx val="7"/>
                <c:order val="7"/>
                <c:tx>
                  <c:strRef>
                    <c:extLst xmlns:c15="http://schemas.microsoft.com/office/drawing/2012/chart">
                      <c:ext xmlns:c15="http://schemas.microsoft.com/office/drawing/2012/chart" uri="{02D57815-91ED-43cb-92C2-25804820EDAC}">
                        <c15:formulaRef>
                          <c15:sqref>Sheet1!$A$9</c15:sqref>
                        </c15:formulaRef>
                      </c:ext>
                    </c:extLst>
                    <c:strCache>
                      <c:ptCount val="1"/>
                      <c:pt idx="0">
                        <c:v>2026</c:v>
                      </c:pt>
                    </c:strCache>
                  </c:strRef>
                </c:tx>
                <c:spPr>
                  <a:solidFill>
                    <a:srgbClr val="A33340">
                      <a:lumMod val="40000"/>
                      <a:lumOff val="60000"/>
                    </a:srgb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HDD - Pacific</c:v>
                      </c:pt>
                      <c:pt idx="1">
                        <c:v>HDD - Mountain</c:v>
                      </c:pt>
                      <c:pt idx="2">
                        <c:v>HDD - West North Central</c:v>
                      </c:pt>
                      <c:pt idx="3">
                        <c:v>HDD - West South Central</c:v>
                      </c:pt>
                      <c:pt idx="4">
                        <c:v>HDD - East North Central</c:v>
                      </c:pt>
                      <c:pt idx="5">
                        <c:v>HDD - East South Central</c:v>
                      </c:pt>
                      <c:pt idx="6">
                        <c:v>HDD - South Atlantic</c:v>
                      </c:pt>
                      <c:pt idx="7">
                        <c:v>HDD - Middle Atlantic</c:v>
                      </c:pt>
                      <c:pt idx="8">
                        <c:v>HDD - New England</c:v>
                      </c:pt>
                    </c:strCache>
                  </c:strRef>
                </c:cat>
                <c:val>
                  <c:numRef>
                    <c:extLst xmlns:c15="http://schemas.microsoft.com/office/drawing/2012/chart">
                      <c:ext xmlns:c15="http://schemas.microsoft.com/office/drawing/2012/chart" uri="{02D57815-91ED-43cb-92C2-25804820EDAC}">
                        <c15:formulaRef>
                          <c15:sqref>Sheet1!$B$9:$J$9</c15:sqref>
                        </c15:formulaRef>
                      </c:ext>
                    </c:extLst>
                    <c:numCache>
                      <c:formatCode>General</c:formatCode>
                      <c:ptCount val="9"/>
                      <c:pt idx="0">
                        <c:v>3.165</c:v>
                      </c:pt>
                      <c:pt idx="1">
                        <c:v>4.6589999999999998</c:v>
                      </c:pt>
                      <c:pt idx="2">
                        <c:v>6.3129999999999997</c:v>
                      </c:pt>
                      <c:pt idx="3">
                        <c:v>1.94</c:v>
                      </c:pt>
                      <c:pt idx="4">
                        <c:v>6.0389999999999997</c:v>
                      </c:pt>
                      <c:pt idx="5">
                        <c:v>3.3010000000000002</c:v>
                      </c:pt>
                      <c:pt idx="6">
                        <c:v>2.4980000000000002</c:v>
                      </c:pt>
                      <c:pt idx="7">
                        <c:v>5.4459999999999997</c:v>
                      </c:pt>
                      <c:pt idx="8">
                        <c:v>6.0359999999999996</c:v>
                      </c:pt>
                    </c:numCache>
                  </c:numRef>
                </c:val>
              </c15:ser>
            </c15:filteredBarSeries>
            <c15:filteredBarSeries>
              <c15:ser>
                <c:idx val="8"/>
                <c:order val="8"/>
                <c:tx>
                  <c:strRef>
                    <c:extLst xmlns:c15="http://schemas.microsoft.com/office/drawing/2012/chart">
                      <c:ext xmlns:c15="http://schemas.microsoft.com/office/drawing/2012/chart" uri="{02D57815-91ED-43cb-92C2-25804820EDAC}">
                        <c15:formulaRef>
                          <c15:sqref>Sheet1!$A$10</c15:sqref>
                        </c15:formulaRef>
                      </c:ext>
                    </c:extLst>
                    <c:strCache>
                      <c:ptCount val="1"/>
                      <c:pt idx="0">
                        <c:v>2027</c:v>
                      </c:pt>
                    </c:strCache>
                  </c:strRef>
                </c:tx>
                <c:spPr>
                  <a:solidFill>
                    <a:srgbClr val="A33340">
                      <a:lumMod val="40000"/>
                      <a:lumOff val="60000"/>
                    </a:srgb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HDD - Pacific</c:v>
                      </c:pt>
                      <c:pt idx="1">
                        <c:v>HDD - Mountain</c:v>
                      </c:pt>
                      <c:pt idx="2">
                        <c:v>HDD - West North Central</c:v>
                      </c:pt>
                      <c:pt idx="3">
                        <c:v>HDD - West South Central</c:v>
                      </c:pt>
                      <c:pt idx="4">
                        <c:v>HDD - East North Central</c:v>
                      </c:pt>
                      <c:pt idx="5">
                        <c:v>HDD - East South Central</c:v>
                      </c:pt>
                      <c:pt idx="6">
                        <c:v>HDD - South Atlantic</c:v>
                      </c:pt>
                      <c:pt idx="7">
                        <c:v>HDD - Middle Atlantic</c:v>
                      </c:pt>
                      <c:pt idx="8">
                        <c:v>HDD - New England</c:v>
                      </c:pt>
                    </c:strCache>
                  </c:strRef>
                </c:cat>
                <c:val>
                  <c:numRef>
                    <c:extLst xmlns:c15="http://schemas.microsoft.com/office/drawing/2012/chart">
                      <c:ext xmlns:c15="http://schemas.microsoft.com/office/drawing/2012/chart" uri="{02D57815-91ED-43cb-92C2-25804820EDAC}">
                        <c15:formulaRef>
                          <c15:sqref>Sheet1!$B$10:$J$10</c15:sqref>
                        </c15:formulaRef>
                      </c:ext>
                    </c:extLst>
                    <c:numCache>
                      <c:formatCode>General</c:formatCode>
                      <c:ptCount val="9"/>
                      <c:pt idx="0">
                        <c:v>3.153</c:v>
                      </c:pt>
                      <c:pt idx="1">
                        <c:v>4.6440000000000001</c:v>
                      </c:pt>
                      <c:pt idx="2">
                        <c:v>6.3040000000000003</c:v>
                      </c:pt>
                      <c:pt idx="3">
                        <c:v>1.9330000000000001</c:v>
                      </c:pt>
                      <c:pt idx="4">
                        <c:v>6.0289999999999999</c:v>
                      </c:pt>
                      <c:pt idx="5">
                        <c:v>3.2949999999999999</c:v>
                      </c:pt>
                      <c:pt idx="6">
                        <c:v>2.4910000000000001</c:v>
                      </c:pt>
                      <c:pt idx="7">
                        <c:v>5.4320000000000004</c:v>
                      </c:pt>
                      <c:pt idx="8">
                        <c:v>6.02</c:v>
                      </c:pt>
                    </c:numCache>
                  </c:numRef>
                </c:val>
              </c15:ser>
            </c15:filteredBarSeries>
            <c15:filteredBarSeries>
              <c15:ser>
                <c:idx val="9"/>
                <c:order val="9"/>
                <c:tx>
                  <c:strRef>
                    <c:extLst xmlns:c15="http://schemas.microsoft.com/office/drawing/2012/chart">
                      <c:ext xmlns:c15="http://schemas.microsoft.com/office/drawing/2012/chart" uri="{02D57815-91ED-43cb-92C2-25804820EDAC}">
                        <c15:formulaRef>
                          <c15:sqref>Sheet1!$A$11</c15:sqref>
                        </c15:formulaRef>
                      </c:ext>
                    </c:extLst>
                    <c:strCache>
                      <c:ptCount val="1"/>
                      <c:pt idx="0">
                        <c:v>2028</c:v>
                      </c:pt>
                    </c:strCache>
                  </c:strRef>
                </c:tx>
                <c:spPr>
                  <a:solidFill>
                    <a:schemeClr val="accent4">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HDD - Pacific</c:v>
                      </c:pt>
                      <c:pt idx="1">
                        <c:v>HDD - Mountain</c:v>
                      </c:pt>
                      <c:pt idx="2">
                        <c:v>HDD - West North Central</c:v>
                      </c:pt>
                      <c:pt idx="3">
                        <c:v>HDD - West South Central</c:v>
                      </c:pt>
                      <c:pt idx="4">
                        <c:v>HDD - East North Central</c:v>
                      </c:pt>
                      <c:pt idx="5">
                        <c:v>HDD - East South Central</c:v>
                      </c:pt>
                      <c:pt idx="6">
                        <c:v>HDD - South Atlantic</c:v>
                      </c:pt>
                      <c:pt idx="7">
                        <c:v>HDD - Middle Atlantic</c:v>
                      </c:pt>
                      <c:pt idx="8">
                        <c:v>HDD - New England</c:v>
                      </c:pt>
                    </c:strCache>
                  </c:strRef>
                </c:cat>
                <c:val>
                  <c:numRef>
                    <c:extLst xmlns:c15="http://schemas.microsoft.com/office/drawing/2012/chart">
                      <c:ext xmlns:c15="http://schemas.microsoft.com/office/drawing/2012/chart" uri="{02D57815-91ED-43cb-92C2-25804820EDAC}">
                        <c15:formulaRef>
                          <c15:sqref>Sheet1!$B$11:$J$11</c15:sqref>
                        </c15:formulaRef>
                      </c:ext>
                    </c:extLst>
                    <c:numCache>
                      <c:formatCode>General</c:formatCode>
                      <c:ptCount val="9"/>
                      <c:pt idx="0">
                        <c:v>3.141</c:v>
                      </c:pt>
                      <c:pt idx="1">
                        <c:v>4.6280000000000001</c:v>
                      </c:pt>
                      <c:pt idx="2">
                        <c:v>6.2939999999999996</c:v>
                      </c:pt>
                      <c:pt idx="3">
                        <c:v>1.925</c:v>
                      </c:pt>
                      <c:pt idx="4">
                        <c:v>6.0190000000000001</c:v>
                      </c:pt>
                      <c:pt idx="5">
                        <c:v>3.29</c:v>
                      </c:pt>
                      <c:pt idx="6">
                        <c:v>2.4830000000000001</c:v>
                      </c:pt>
                      <c:pt idx="7">
                        <c:v>5.4169999999999998</c:v>
                      </c:pt>
                      <c:pt idx="8">
                        <c:v>6.0030000000000001</c:v>
                      </c:pt>
                    </c:numCache>
                  </c:numRef>
                </c:val>
              </c15:ser>
            </c15:filteredBarSeries>
            <c15:filteredBarSeries>
              <c15:ser>
                <c:idx val="10"/>
                <c:order val="10"/>
                <c:tx>
                  <c:strRef>
                    <c:extLst xmlns:c15="http://schemas.microsoft.com/office/drawing/2012/chart">
                      <c:ext xmlns:c15="http://schemas.microsoft.com/office/drawing/2012/chart" uri="{02D57815-91ED-43cb-92C2-25804820EDAC}">
                        <c15:formulaRef>
                          <c15:sqref>Sheet1!$A$12</c15:sqref>
                        </c15:formulaRef>
                      </c:ext>
                    </c:extLst>
                    <c:strCache>
                      <c:ptCount val="1"/>
                      <c:pt idx="0">
                        <c:v>2029</c:v>
                      </c:pt>
                    </c:strCache>
                  </c:strRef>
                </c:tx>
                <c:spPr>
                  <a:solidFill>
                    <a:schemeClr val="accent5">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HDD - Pacific</c:v>
                      </c:pt>
                      <c:pt idx="1">
                        <c:v>HDD - Mountain</c:v>
                      </c:pt>
                      <c:pt idx="2">
                        <c:v>HDD - West North Central</c:v>
                      </c:pt>
                      <c:pt idx="3">
                        <c:v>HDD - West South Central</c:v>
                      </c:pt>
                      <c:pt idx="4">
                        <c:v>HDD - East North Central</c:v>
                      </c:pt>
                      <c:pt idx="5">
                        <c:v>HDD - East South Central</c:v>
                      </c:pt>
                      <c:pt idx="6">
                        <c:v>HDD - South Atlantic</c:v>
                      </c:pt>
                      <c:pt idx="7">
                        <c:v>HDD - Middle Atlantic</c:v>
                      </c:pt>
                      <c:pt idx="8">
                        <c:v>HDD - New England</c:v>
                      </c:pt>
                    </c:strCache>
                  </c:strRef>
                </c:cat>
                <c:val>
                  <c:numRef>
                    <c:extLst xmlns:c15="http://schemas.microsoft.com/office/drawing/2012/chart">
                      <c:ext xmlns:c15="http://schemas.microsoft.com/office/drawing/2012/chart" uri="{02D57815-91ED-43cb-92C2-25804820EDAC}">
                        <c15:formulaRef>
                          <c15:sqref>Sheet1!$B$12:$J$12</c15:sqref>
                        </c15:formulaRef>
                      </c:ext>
                    </c:extLst>
                    <c:numCache>
                      <c:formatCode>General</c:formatCode>
                      <c:ptCount val="9"/>
                      <c:pt idx="0">
                        <c:v>3.129</c:v>
                      </c:pt>
                      <c:pt idx="1">
                        <c:v>4.6120000000000001</c:v>
                      </c:pt>
                      <c:pt idx="2">
                        <c:v>6.2839999999999998</c:v>
                      </c:pt>
                      <c:pt idx="3">
                        <c:v>1.917</c:v>
                      </c:pt>
                      <c:pt idx="4">
                        <c:v>6.0090000000000003</c:v>
                      </c:pt>
                      <c:pt idx="5">
                        <c:v>3.2850000000000001</c:v>
                      </c:pt>
                      <c:pt idx="6">
                        <c:v>2.4750000000000001</c:v>
                      </c:pt>
                      <c:pt idx="7">
                        <c:v>5.4029999999999996</c:v>
                      </c:pt>
                      <c:pt idx="8">
                        <c:v>5.9859999999999998</c:v>
                      </c:pt>
                    </c:numCache>
                  </c:numRef>
                </c:val>
              </c15:ser>
            </c15:filteredBarSeries>
            <c15:filteredBarSeries>
              <c15:ser>
                <c:idx val="11"/>
                <c:order val="11"/>
                <c:tx>
                  <c:strRef>
                    <c:extLst xmlns:c15="http://schemas.microsoft.com/office/drawing/2012/chart">
                      <c:ext xmlns:c15="http://schemas.microsoft.com/office/drawing/2012/chart" uri="{02D57815-91ED-43cb-92C2-25804820EDAC}">
                        <c15:formulaRef>
                          <c15:sqref>Sheet1!$A$13</c15:sqref>
                        </c15:formulaRef>
                      </c:ext>
                    </c:extLst>
                    <c:strCache>
                      <c:ptCount val="1"/>
                      <c:pt idx="0">
                        <c:v>2030</c:v>
                      </c:pt>
                    </c:strCache>
                  </c:strRef>
                </c:tx>
                <c:spPr>
                  <a:solidFill>
                    <a:schemeClr val="accent6">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HDD - Pacific</c:v>
                      </c:pt>
                      <c:pt idx="1">
                        <c:v>HDD - Mountain</c:v>
                      </c:pt>
                      <c:pt idx="2">
                        <c:v>HDD - West North Central</c:v>
                      </c:pt>
                      <c:pt idx="3">
                        <c:v>HDD - West South Central</c:v>
                      </c:pt>
                      <c:pt idx="4">
                        <c:v>HDD - East North Central</c:v>
                      </c:pt>
                      <c:pt idx="5">
                        <c:v>HDD - East South Central</c:v>
                      </c:pt>
                      <c:pt idx="6">
                        <c:v>HDD - South Atlantic</c:v>
                      </c:pt>
                      <c:pt idx="7">
                        <c:v>HDD - Middle Atlantic</c:v>
                      </c:pt>
                      <c:pt idx="8">
                        <c:v>HDD - New England</c:v>
                      </c:pt>
                    </c:strCache>
                  </c:strRef>
                </c:cat>
                <c:val>
                  <c:numRef>
                    <c:extLst xmlns:c15="http://schemas.microsoft.com/office/drawing/2012/chart">
                      <c:ext xmlns:c15="http://schemas.microsoft.com/office/drawing/2012/chart" uri="{02D57815-91ED-43cb-92C2-25804820EDAC}">
                        <c15:formulaRef>
                          <c15:sqref>Sheet1!$B$13:$J$13</c15:sqref>
                        </c15:formulaRef>
                      </c:ext>
                    </c:extLst>
                    <c:numCache>
                      <c:formatCode>General</c:formatCode>
                      <c:ptCount val="9"/>
                      <c:pt idx="0">
                        <c:v>3.117</c:v>
                      </c:pt>
                      <c:pt idx="1">
                        <c:v>4.5970000000000004</c:v>
                      </c:pt>
                      <c:pt idx="2">
                        <c:v>6.274</c:v>
                      </c:pt>
                      <c:pt idx="3">
                        <c:v>1.909</c:v>
                      </c:pt>
                      <c:pt idx="4">
                        <c:v>5.9989999999999997</c:v>
                      </c:pt>
                      <c:pt idx="5">
                        <c:v>3.28</c:v>
                      </c:pt>
                      <c:pt idx="6">
                        <c:v>2.468</c:v>
                      </c:pt>
                      <c:pt idx="7">
                        <c:v>5.3890000000000002</c:v>
                      </c:pt>
                      <c:pt idx="8">
                        <c:v>5.9690000000000003</c:v>
                      </c:pt>
                    </c:numCache>
                  </c:numRef>
                </c:val>
              </c15:ser>
            </c15:filteredBarSeries>
            <c15:filteredBarSeries>
              <c15:ser>
                <c:idx val="12"/>
                <c:order val="12"/>
                <c:tx>
                  <c:strRef>
                    <c:extLst xmlns:c15="http://schemas.microsoft.com/office/drawing/2012/chart">
                      <c:ext xmlns:c15="http://schemas.microsoft.com/office/drawing/2012/chart" uri="{02D57815-91ED-43cb-92C2-25804820EDAC}">
                        <c15:formulaRef>
                          <c15:sqref>Sheet1!$A$14</c15:sqref>
                        </c15:formulaRef>
                      </c:ext>
                    </c:extLst>
                    <c:strCache>
                      <c:ptCount val="1"/>
                      <c:pt idx="0">
                        <c:v>2031</c:v>
                      </c:pt>
                    </c:strCache>
                  </c:strRef>
                </c:tx>
                <c:spPr>
                  <a:solidFill>
                    <a:schemeClr val="accent1">
                      <a:lumMod val="80000"/>
                      <a:lumOff val="2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HDD - Pacific</c:v>
                      </c:pt>
                      <c:pt idx="1">
                        <c:v>HDD - Mountain</c:v>
                      </c:pt>
                      <c:pt idx="2">
                        <c:v>HDD - West North Central</c:v>
                      </c:pt>
                      <c:pt idx="3">
                        <c:v>HDD - West South Central</c:v>
                      </c:pt>
                      <c:pt idx="4">
                        <c:v>HDD - East North Central</c:v>
                      </c:pt>
                      <c:pt idx="5">
                        <c:v>HDD - East South Central</c:v>
                      </c:pt>
                      <c:pt idx="6">
                        <c:v>HDD - South Atlantic</c:v>
                      </c:pt>
                      <c:pt idx="7">
                        <c:v>HDD - Middle Atlantic</c:v>
                      </c:pt>
                      <c:pt idx="8">
                        <c:v>HDD - New England</c:v>
                      </c:pt>
                    </c:strCache>
                  </c:strRef>
                </c:cat>
                <c:val>
                  <c:numRef>
                    <c:extLst xmlns:c15="http://schemas.microsoft.com/office/drawing/2012/chart">
                      <c:ext xmlns:c15="http://schemas.microsoft.com/office/drawing/2012/chart" uri="{02D57815-91ED-43cb-92C2-25804820EDAC}">
                        <c15:formulaRef>
                          <c15:sqref>Sheet1!$B$14:$J$14</c15:sqref>
                        </c15:formulaRef>
                      </c:ext>
                    </c:extLst>
                    <c:numCache>
                      <c:formatCode>General</c:formatCode>
                      <c:ptCount val="9"/>
                      <c:pt idx="0">
                        <c:v>3.105</c:v>
                      </c:pt>
                      <c:pt idx="1">
                        <c:v>4.5810000000000004</c:v>
                      </c:pt>
                      <c:pt idx="2">
                        <c:v>6.2640000000000002</c:v>
                      </c:pt>
                      <c:pt idx="3">
                        <c:v>1.901</c:v>
                      </c:pt>
                      <c:pt idx="4">
                        <c:v>5.99</c:v>
                      </c:pt>
                      <c:pt idx="5">
                        <c:v>3.2749999999999999</c:v>
                      </c:pt>
                      <c:pt idx="6">
                        <c:v>2.46</c:v>
                      </c:pt>
                      <c:pt idx="7">
                        <c:v>5.375</c:v>
                      </c:pt>
                      <c:pt idx="8">
                        <c:v>5.952</c:v>
                      </c:pt>
                    </c:numCache>
                  </c:numRef>
                </c:val>
              </c15:ser>
            </c15:filteredBarSeries>
            <c15:filteredBarSeries>
              <c15:ser>
                <c:idx val="13"/>
                <c:order val="13"/>
                <c:tx>
                  <c:strRef>
                    <c:extLst xmlns:c15="http://schemas.microsoft.com/office/drawing/2012/chart">
                      <c:ext xmlns:c15="http://schemas.microsoft.com/office/drawing/2012/chart" uri="{02D57815-91ED-43cb-92C2-25804820EDAC}">
                        <c15:formulaRef>
                          <c15:sqref>Sheet1!$A$15</c15:sqref>
                        </c15:formulaRef>
                      </c:ext>
                    </c:extLst>
                    <c:strCache>
                      <c:ptCount val="1"/>
                      <c:pt idx="0">
                        <c:v>2032</c:v>
                      </c:pt>
                    </c:strCache>
                  </c:strRef>
                </c:tx>
                <c:spPr>
                  <a:solidFill>
                    <a:schemeClr val="accent2">
                      <a:lumMod val="80000"/>
                      <a:lumOff val="2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HDD - Pacific</c:v>
                      </c:pt>
                      <c:pt idx="1">
                        <c:v>HDD - Mountain</c:v>
                      </c:pt>
                      <c:pt idx="2">
                        <c:v>HDD - West North Central</c:v>
                      </c:pt>
                      <c:pt idx="3">
                        <c:v>HDD - West South Central</c:v>
                      </c:pt>
                      <c:pt idx="4">
                        <c:v>HDD - East North Central</c:v>
                      </c:pt>
                      <c:pt idx="5">
                        <c:v>HDD - East South Central</c:v>
                      </c:pt>
                      <c:pt idx="6">
                        <c:v>HDD - South Atlantic</c:v>
                      </c:pt>
                      <c:pt idx="7">
                        <c:v>HDD - Middle Atlantic</c:v>
                      </c:pt>
                      <c:pt idx="8">
                        <c:v>HDD - New England</c:v>
                      </c:pt>
                    </c:strCache>
                  </c:strRef>
                </c:cat>
                <c:val>
                  <c:numRef>
                    <c:extLst xmlns:c15="http://schemas.microsoft.com/office/drawing/2012/chart">
                      <c:ext xmlns:c15="http://schemas.microsoft.com/office/drawing/2012/chart" uri="{02D57815-91ED-43cb-92C2-25804820EDAC}">
                        <c15:formulaRef>
                          <c15:sqref>Sheet1!$B$15:$J$15</c15:sqref>
                        </c15:formulaRef>
                      </c:ext>
                    </c:extLst>
                    <c:numCache>
                      <c:formatCode>General</c:formatCode>
                      <c:ptCount val="9"/>
                      <c:pt idx="0">
                        <c:v>3.093</c:v>
                      </c:pt>
                      <c:pt idx="1">
                        <c:v>4.5650000000000004</c:v>
                      </c:pt>
                      <c:pt idx="2">
                        <c:v>6.2539999999999996</c:v>
                      </c:pt>
                      <c:pt idx="3">
                        <c:v>1.8939999999999999</c:v>
                      </c:pt>
                      <c:pt idx="4">
                        <c:v>5.98</c:v>
                      </c:pt>
                      <c:pt idx="5">
                        <c:v>3.2690000000000001</c:v>
                      </c:pt>
                      <c:pt idx="6">
                        <c:v>2.452</c:v>
                      </c:pt>
                      <c:pt idx="7">
                        <c:v>5.36</c:v>
                      </c:pt>
                      <c:pt idx="8">
                        <c:v>5.9349999999999996</c:v>
                      </c:pt>
                    </c:numCache>
                  </c:numRef>
                </c:val>
              </c15:ser>
            </c15:filteredBarSeries>
            <c15:filteredBarSeries>
              <c15:ser>
                <c:idx val="14"/>
                <c:order val="14"/>
                <c:tx>
                  <c:strRef>
                    <c:extLst xmlns:c15="http://schemas.microsoft.com/office/drawing/2012/chart">
                      <c:ext xmlns:c15="http://schemas.microsoft.com/office/drawing/2012/chart" uri="{02D57815-91ED-43cb-92C2-25804820EDAC}">
                        <c15:formulaRef>
                          <c15:sqref>Sheet1!$A$16</c15:sqref>
                        </c15:formulaRef>
                      </c:ext>
                    </c:extLst>
                    <c:strCache>
                      <c:ptCount val="1"/>
                      <c:pt idx="0">
                        <c:v>2033</c:v>
                      </c:pt>
                    </c:strCache>
                  </c:strRef>
                </c:tx>
                <c:spPr>
                  <a:solidFill>
                    <a:schemeClr val="accent3">
                      <a:lumMod val="80000"/>
                      <a:lumOff val="2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HDD - Pacific</c:v>
                      </c:pt>
                      <c:pt idx="1">
                        <c:v>HDD - Mountain</c:v>
                      </c:pt>
                      <c:pt idx="2">
                        <c:v>HDD - West North Central</c:v>
                      </c:pt>
                      <c:pt idx="3">
                        <c:v>HDD - West South Central</c:v>
                      </c:pt>
                      <c:pt idx="4">
                        <c:v>HDD - East North Central</c:v>
                      </c:pt>
                      <c:pt idx="5">
                        <c:v>HDD - East South Central</c:v>
                      </c:pt>
                      <c:pt idx="6">
                        <c:v>HDD - South Atlantic</c:v>
                      </c:pt>
                      <c:pt idx="7">
                        <c:v>HDD - Middle Atlantic</c:v>
                      </c:pt>
                      <c:pt idx="8">
                        <c:v>HDD - New England</c:v>
                      </c:pt>
                    </c:strCache>
                  </c:strRef>
                </c:cat>
                <c:val>
                  <c:numRef>
                    <c:extLst xmlns:c15="http://schemas.microsoft.com/office/drawing/2012/chart">
                      <c:ext xmlns:c15="http://schemas.microsoft.com/office/drawing/2012/chart" uri="{02D57815-91ED-43cb-92C2-25804820EDAC}">
                        <c15:formulaRef>
                          <c15:sqref>Sheet1!$B$16:$J$16</c15:sqref>
                        </c15:formulaRef>
                      </c:ext>
                    </c:extLst>
                    <c:numCache>
                      <c:formatCode>General</c:formatCode>
                      <c:ptCount val="9"/>
                      <c:pt idx="0">
                        <c:v>3.081</c:v>
                      </c:pt>
                      <c:pt idx="1">
                        <c:v>4.5490000000000004</c:v>
                      </c:pt>
                      <c:pt idx="2">
                        <c:v>6.2439999999999998</c:v>
                      </c:pt>
                      <c:pt idx="3">
                        <c:v>1.8859999999999999</c:v>
                      </c:pt>
                      <c:pt idx="4">
                        <c:v>5.97</c:v>
                      </c:pt>
                      <c:pt idx="5">
                        <c:v>3.2639999999999998</c:v>
                      </c:pt>
                      <c:pt idx="6">
                        <c:v>2.4449999999999998</c:v>
                      </c:pt>
                      <c:pt idx="7">
                        <c:v>5.3460000000000001</c:v>
                      </c:pt>
                      <c:pt idx="8">
                        <c:v>5.9180000000000001</c:v>
                      </c:pt>
                    </c:numCache>
                  </c:numRef>
                </c:val>
              </c15:ser>
            </c15:filteredBarSeries>
            <c15:filteredBarSeries>
              <c15:ser>
                <c:idx val="15"/>
                <c:order val="15"/>
                <c:tx>
                  <c:strRef>
                    <c:extLst xmlns:c15="http://schemas.microsoft.com/office/drawing/2012/chart">
                      <c:ext xmlns:c15="http://schemas.microsoft.com/office/drawing/2012/chart" uri="{02D57815-91ED-43cb-92C2-25804820EDAC}">
                        <c15:formulaRef>
                          <c15:sqref>Sheet1!$A$17</c15:sqref>
                        </c15:formulaRef>
                      </c:ext>
                    </c:extLst>
                    <c:strCache>
                      <c:ptCount val="1"/>
                      <c:pt idx="0">
                        <c:v>2034</c:v>
                      </c:pt>
                    </c:strCache>
                  </c:strRef>
                </c:tx>
                <c:spPr>
                  <a:solidFill>
                    <a:schemeClr val="accent4">
                      <a:lumMod val="80000"/>
                      <a:lumOff val="2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HDD - Pacific</c:v>
                      </c:pt>
                      <c:pt idx="1">
                        <c:v>HDD - Mountain</c:v>
                      </c:pt>
                      <c:pt idx="2">
                        <c:v>HDD - West North Central</c:v>
                      </c:pt>
                      <c:pt idx="3">
                        <c:v>HDD - West South Central</c:v>
                      </c:pt>
                      <c:pt idx="4">
                        <c:v>HDD - East North Central</c:v>
                      </c:pt>
                      <c:pt idx="5">
                        <c:v>HDD - East South Central</c:v>
                      </c:pt>
                      <c:pt idx="6">
                        <c:v>HDD - South Atlantic</c:v>
                      </c:pt>
                      <c:pt idx="7">
                        <c:v>HDD - Middle Atlantic</c:v>
                      </c:pt>
                      <c:pt idx="8">
                        <c:v>HDD - New England</c:v>
                      </c:pt>
                    </c:strCache>
                  </c:strRef>
                </c:cat>
                <c:val>
                  <c:numRef>
                    <c:extLst xmlns:c15="http://schemas.microsoft.com/office/drawing/2012/chart">
                      <c:ext xmlns:c15="http://schemas.microsoft.com/office/drawing/2012/chart" uri="{02D57815-91ED-43cb-92C2-25804820EDAC}">
                        <c15:formulaRef>
                          <c15:sqref>Sheet1!$B$17:$J$17</c15:sqref>
                        </c15:formulaRef>
                      </c:ext>
                    </c:extLst>
                    <c:numCache>
                      <c:formatCode>General</c:formatCode>
                      <c:ptCount val="9"/>
                      <c:pt idx="0">
                        <c:v>3.0680000000000001</c:v>
                      </c:pt>
                      <c:pt idx="1">
                        <c:v>4.5330000000000004</c:v>
                      </c:pt>
                      <c:pt idx="2">
                        <c:v>6.234</c:v>
                      </c:pt>
                      <c:pt idx="3">
                        <c:v>1.8779999999999999</c:v>
                      </c:pt>
                      <c:pt idx="4">
                        <c:v>5.96</c:v>
                      </c:pt>
                      <c:pt idx="5">
                        <c:v>3.2589999999999999</c:v>
                      </c:pt>
                      <c:pt idx="6">
                        <c:v>2.4369999999999998</c:v>
                      </c:pt>
                      <c:pt idx="7">
                        <c:v>5.3319999999999999</c:v>
                      </c:pt>
                      <c:pt idx="8">
                        <c:v>5.9009999999999998</c:v>
                      </c:pt>
                    </c:numCache>
                  </c:numRef>
                </c:val>
              </c15:ser>
            </c15:filteredBarSeries>
            <c15:filteredBarSeries>
              <c15:ser>
                <c:idx val="16"/>
                <c:order val="16"/>
                <c:tx>
                  <c:strRef>
                    <c:extLst xmlns:c15="http://schemas.microsoft.com/office/drawing/2012/chart">
                      <c:ext xmlns:c15="http://schemas.microsoft.com/office/drawing/2012/chart" uri="{02D57815-91ED-43cb-92C2-25804820EDAC}">
                        <c15:formulaRef>
                          <c15:sqref>Sheet1!$A$18</c15:sqref>
                        </c15:formulaRef>
                      </c:ext>
                    </c:extLst>
                    <c:strCache>
                      <c:ptCount val="1"/>
                      <c:pt idx="0">
                        <c:v>2035</c:v>
                      </c:pt>
                    </c:strCache>
                  </c:strRef>
                </c:tx>
                <c:spPr>
                  <a:solidFill>
                    <a:schemeClr val="accent5">
                      <a:lumMod val="80000"/>
                      <a:lumOff val="2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HDD - Pacific</c:v>
                      </c:pt>
                      <c:pt idx="1">
                        <c:v>HDD - Mountain</c:v>
                      </c:pt>
                      <c:pt idx="2">
                        <c:v>HDD - West North Central</c:v>
                      </c:pt>
                      <c:pt idx="3">
                        <c:v>HDD - West South Central</c:v>
                      </c:pt>
                      <c:pt idx="4">
                        <c:v>HDD - East North Central</c:v>
                      </c:pt>
                      <c:pt idx="5">
                        <c:v>HDD - East South Central</c:v>
                      </c:pt>
                      <c:pt idx="6">
                        <c:v>HDD - South Atlantic</c:v>
                      </c:pt>
                      <c:pt idx="7">
                        <c:v>HDD - Middle Atlantic</c:v>
                      </c:pt>
                      <c:pt idx="8">
                        <c:v>HDD - New England</c:v>
                      </c:pt>
                    </c:strCache>
                  </c:strRef>
                </c:cat>
                <c:val>
                  <c:numRef>
                    <c:extLst xmlns:c15="http://schemas.microsoft.com/office/drawing/2012/chart">
                      <c:ext xmlns:c15="http://schemas.microsoft.com/office/drawing/2012/chart" uri="{02D57815-91ED-43cb-92C2-25804820EDAC}">
                        <c15:formulaRef>
                          <c15:sqref>Sheet1!$B$18:$J$18</c15:sqref>
                        </c15:formulaRef>
                      </c:ext>
                    </c:extLst>
                    <c:numCache>
                      <c:formatCode>General</c:formatCode>
                      <c:ptCount val="9"/>
                      <c:pt idx="0">
                        <c:v>3.056</c:v>
                      </c:pt>
                      <c:pt idx="1">
                        <c:v>4.516</c:v>
                      </c:pt>
                      <c:pt idx="2">
                        <c:v>6.2240000000000002</c:v>
                      </c:pt>
                      <c:pt idx="3">
                        <c:v>1.871</c:v>
                      </c:pt>
                      <c:pt idx="4">
                        <c:v>5.95</c:v>
                      </c:pt>
                      <c:pt idx="5">
                        <c:v>3.2530000000000001</c:v>
                      </c:pt>
                      <c:pt idx="6">
                        <c:v>2.4300000000000002</c:v>
                      </c:pt>
                      <c:pt idx="7">
                        <c:v>5.3170000000000002</c:v>
                      </c:pt>
                      <c:pt idx="8">
                        <c:v>5.8840000000000003</c:v>
                      </c:pt>
                    </c:numCache>
                  </c:numRef>
                </c:val>
              </c15:ser>
            </c15:filteredBarSeries>
            <c15:filteredBarSeries>
              <c15:ser>
                <c:idx val="17"/>
                <c:order val="17"/>
                <c:tx>
                  <c:strRef>
                    <c:extLst xmlns:c15="http://schemas.microsoft.com/office/drawing/2012/chart">
                      <c:ext xmlns:c15="http://schemas.microsoft.com/office/drawing/2012/chart" uri="{02D57815-91ED-43cb-92C2-25804820EDAC}">
                        <c15:formulaRef>
                          <c15:sqref>Sheet1!$A$19</c15:sqref>
                        </c15:formulaRef>
                      </c:ext>
                    </c:extLst>
                    <c:strCache>
                      <c:ptCount val="1"/>
                      <c:pt idx="0">
                        <c:v>2036</c:v>
                      </c:pt>
                    </c:strCache>
                  </c:strRef>
                </c:tx>
                <c:spPr>
                  <a:solidFill>
                    <a:schemeClr val="accent6">
                      <a:lumMod val="80000"/>
                      <a:lumOff val="2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HDD - Pacific</c:v>
                      </c:pt>
                      <c:pt idx="1">
                        <c:v>HDD - Mountain</c:v>
                      </c:pt>
                      <c:pt idx="2">
                        <c:v>HDD - West North Central</c:v>
                      </c:pt>
                      <c:pt idx="3">
                        <c:v>HDD - West South Central</c:v>
                      </c:pt>
                      <c:pt idx="4">
                        <c:v>HDD - East North Central</c:v>
                      </c:pt>
                      <c:pt idx="5">
                        <c:v>HDD - East South Central</c:v>
                      </c:pt>
                      <c:pt idx="6">
                        <c:v>HDD - South Atlantic</c:v>
                      </c:pt>
                      <c:pt idx="7">
                        <c:v>HDD - Middle Atlantic</c:v>
                      </c:pt>
                      <c:pt idx="8">
                        <c:v>HDD - New England</c:v>
                      </c:pt>
                    </c:strCache>
                  </c:strRef>
                </c:cat>
                <c:val>
                  <c:numRef>
                    <c:extLst xmlns:c15="http://schemas.microsoft.com/office/drawing/2012/chart">
                      <c:ext xmlns:c15="http://schemas.microsoft.com/office/drawing/2012/chart" uri="{02D57815-91ED-43cb-92C2-25804820EDAC}">
                        <c15:formulaRef>
                          <c15:sqref>Sheet1!$B$19:$J$19</c15:sqref>
                        </c15:formulaRef>
                      </c:ext>
                    </c:extLst>
                    <c:numCache>
                      <c:formatCode>General</c:formatCode>
                      <c:ptCount val="9"/>
                      <c:pt idx="0">
                        <c:v>3.044</c:v>
                      </c:pt>
                      <c:pt idx="1">
                        <c:v>4.5</c:v>
                      </c:pt>
                      <c:pt idx="2">
                        <c:v>6.2140000000000004</c:v>
                      </c:pt>
                      <c:pt idx="3">
                        <c:v>1.863</c:v>
                      </c:pt>
                      <c:pt idx="4">
                        <c:v>5.94</c:v>
                      </c:pt>
                      <c:pt idx="5">
                        <c:v>3.2480000000000002</c:v>
                      </c:pt>
                      <c:pt idx="6">
                        <c:v>2.4220000000000002</c:v>
                      </c:pt>
                      <c:pt idx="7">
                        <c:v>5.3029999999999999</c:v>
                      </c:pt>
                      <c:pt idx="8">
                        <c:v>5.867</c:v>
                      </c:pt>
                    </c:numCache>
                  </c:numRef>
                </c:val>
              </c15:ser>
            </c15:filteredBarSeries>
            <c15:filteredBarSeries>
              <c15:ser>
                <c:idx val="18"/>
                <c:order val="18"/>
                <c:tx>
                  <c:strRef>
                    <c:extLst xmlns:c15="http://schemas.microsoft.com/office/drawing/2012/chart">
                      <c:ext xmlns:c15="http://schemas.microsoft.com/office/drawing/2012/chart" uri="{02D57815-91ED-43cb-92C2-25804820EDAC}">
                        <c15:formulaRef>
                          <c15:sqref>Sheet1!$A$20</c15:sqref>
                        </c15:formulaRef>
                      </c:ext>
                    </c:extLst>
                    <c:strCache>
                      <c:ptCount val="1"/>
                      <c:pt idx="0">
                        <c:v>2037</c:v>
                      </c:pt>
                    </c:strCache>
                  </c:strRef>
                </c:tx>
                <c:spPr>
                  <a:solidFill>
                    <a:schemeClr val="accent1">
                      <a:lumMod val="8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HDD - Pacific</c:v>
                      </c:pt>
                      <c:pt idx="1">
                        <c:v>HDD - Mountain</c:v>
                      </c:pt>
                      <c:pt idx="2">
                        <c:v>HDD - West North Central</c:v>
                      </c:pt>
                      <c:pt idx="3">
                        <c:v>HDD - West South Central</c:v>
                      </c:pt>
                      <c:pt idx="4">
                        <c:v>HDD - East North Central</c:v>
                      </c:pt>
                      <c:pt idx="5">
                        <c:v>HDD - East South Central</c:v>
                      </c:pt>
                      <c:pt idx="6">
                        <c:v>HDD - South Atlantic</c:v>
                      </c:pt>
                      <c:pt idx="7">
                        <c:v>HDD - Middle Atlantic</c:v>
                      </c:pt>
                      <c:pt idx="8">
                        <c:v>HDD - New England</c:v>
                      </c:pt>
                    </c:strCache>
                  </c:strRef>
                </c:cat>
                <c:val>
                  <c:numRef>
                    <c:extLst xmlns:c15="http://schemas.microsoft.com/office/drawing/2012/chart">
                      <c:ext xmlns:c15="http://schemas.microsoft.com/office/drawing/2012/chart" uri="{02D57815-91ED-43cb-92C2-25804820EDAC}">
                        <c15:formulaRef>
                          <c15:sqref>Sheet1!$B$20:$J$20</c15:sqref>
                        </c15:formulaRef>
                      </c:ext>
                    </c:extLst>
                    <c:numCache>
                      <c:formatCode>General</c:formatCode>
                      <c:ptCount val="9"/>
                      <c:pt idx="0">
                        <c:v>3.0310000000000001</c:v>
                      </c:pt>
                      <c:pt idx="1">
                        <c:v>4.484</c:v>
                      </c:pt>
                      <c:pt idx="2">
                        <c:v>6.2030000000000003</c:v>
                      </c:pt>
                      <c:pt idx="3">
                        <c:v>1.855</c:v>
                      </c:pt>
                      <c:pt idx="4">
                        <c:v>5.93</c:v>
                      </c:pt>
                      <c:pt idx="5">
                        <c:v>3.2429999999999999</c:v>
                      </c:pt>
                      <c:pt idx="6">
                        <c:v>2.4140000000000001</c:v>
                      </c:pt>
                      <c:pt idx="7">
                        <c:v>5.2889999999999997</c:v>
                      </c:pt>
                      <c:pt idx="8">
                        <c:v>5.85</c:v>
                      </c:pt>
                    </c:numCache>
                  </c:numRef>
                </c:val>
              </c15:ser>
            </c15:filteredBarSeries>
            <c15:filteredBarSeries>
              <c15:ser>
                <c:idx val="19"/>
                <c:order val="19"/>
                <c:tx>
                  <c:strRef>
                    <c:extLst xmlns:c15="http://schemas.microsoft.com/office/drawing/2012/chart">
                      <c:ext xmlns:c15="http://schemas.microsoft.com/office/drawing/2012/chart" uri="{02D57815-91ED-43cb-92C2-25804820EDAC}">
                        <c15:formulaRef>
                          <c15:sqref>Sheet1!$A$21</c15:sqref>
                        </c15:formulaRef>
                      </c:ext>
                    </c:extLst>
                    <c:strCache>
                      <c:ptCount val="1"/>
                      <c:pt idx="0">
                        <c:v>2038</c:v>
                      </c:pt>
                    </c:strCache>
                  </c:strRef>
                </c:tx>
                <c:spPr>
                  <a:solidFill>
                    <a:schemeClr val="accent2">
                      <a:lumMod val="8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HDD - Pacific</c:v>
                      </c:pt>
                      <c:pt idx="1">
                        <c:v>HDD - Mountain</c:v>
                      </c:pt>
                      <c:pt idx="2">
                        <c:v>HDD - West North Central</c:v>
                      </c:pt>
                      <c:pt idx="3">
                        <c:v>HDD - West South Central</c:v>
                      </c:pt>
                      <c:pt idx="4">
                        <c:v>HDD - East North Central</c:v>
                      </c:pt>
                      <c:pt idx="5">
                        <c:v>HDD - East South Central</c:v>
                      </c:pt>
                      <c:pt idx="6">
                        <c:v>HDD - South Atlantic</c:v>
                      </c:pt>
                      <c:pt idx="7">
                        <c:v>HDD - Middle Atlantic</c:v>
                      </c:pt>
                      <c:pt idx="8">
                        <c:v>HDD - New England</c:v>
                      </c:pt>
                    </c:strCache>
                  </c:strRef>
                </c:cat>
                <c:val>
                  <c:numRef>
                    <c:extLst xmlns:c15="http://schemas.microsoft.com/office/drawing/2012/chart">
                      <c:ext xmlns:c15="http://schemas.microsoft.com/office/drawing/2012/chart" uri="{02D57815-91ED-43cb-92C2-25804820EDAC}">
                        <c15:formulaRef>
                          <c15:sqref>Sheet1!$B$21:$J$21</c15:sqref>
                        </c15:formulaRef>
                      </c:ext>
                    </c:extLst>
                    <c:numCache>
                      <c:formatCode>General</c:formatCode>
                      <c:ptCount val="9"/>
                      <c:pt idx="0">
                        <c:v>3.0190000000000001</c:v>
                      </c:pt>
                      <c:pt idx="1">
                        <c:v>4.468</c:v>
                      </c:pt>
                      <c:pt idx="2">
                        <c:v>6.1929999999999996</c:v>
                      </c:pt>
                      <c:pt idx="3">
                        <c:v>1.8480000000000001</c:v>
                      </c:pt>
                      <c:pt idx="4">
                        <c:v>5.92</c:v>
                      </c:pt>
                      <c:pt idx="5">
                        <c:v>3.2370000000000001</c:v>
                      </c:pt>
                      <c:pt idx="6">
                        <c:v>2.407</c:v>
                      </c:pt>
                      <c:pt idx="7">
                        <c:v>5.2750000000000004</c:v>
                      </c:pt>
                      <c:pt idx="8">
                        <c:v>5.8330000000000002</c:v>
                      </c:pt>
                    </c:numCache>
                  </c:numRef>
                </c:val>
              </c15:ser>
            </c15:filteredBarSeries>
            <c15:filteredBarSeries>
              <c15:ser>
                <c:idx val="20"/>
                <c:order val="20"/>
                <c:tx>
                  <c:strRef>
                    <c:extLst xmlns:c15="http://schemas.microsoft.com/office/drawing/2012/chart">
                      <c:ext xmlns:c15="http://schemas.microsoft.com/office/drawing/2012/chart" uri="{02D57815-91ED-43cb-92C2-25804820EDAC}">
                        <c15:formulaRef>
                          <c15:sqref>Sheet1!$A$22</c15:sqref>
                        </c15:formulaRef>
                      </c:ext>
                    </c:extLst>
                    <c:strCache>
                      <c:ptCount val="1"/>
                      <c:pt idx="0">
                        <c:v>2039</c:v>
                      </c:pt>
                    </c:strCache>
                  </c:strRef>
                </c:tx>
                <c:spPr>
                  <a:solidFill>
                    <a:schemeClr val="accent3">
                      <a:lumMod val="8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HDD - Pacific</c:v>
                      </c:pt>
                      <c:pt idx="1">
                        <c:v>HDD - Mountain</c:v>
                      </c:pt>
                      <c:pt idx="2">
                        <c:v>HDD - West North Central</c:v>
                      </c:pt>
                      <c:pt idx="3">
                        <c:v>HDD - West South Central</c:v>
                      </c:pt>
                      <c:pt idx="4">
                        <c:v>HDD - East North Central</c:v>
                      </c:pt>
                      <c:pt idx="5">
                        <c:v>HDD - East South Central</c:v>
                      </c:pt>
                      <c:pt idx="6">
                        <c:v>HDD - South Atlantic</c:v>
                      </c:pt>
                      <c:pt idx="7">
                        <c:v>HDD - Middle Atlantic</c:v>
                      </c:pt>
                      <c:pt idx="8">
                        <c:v>HDD - New England</c:v>
                      </c:pt>
                    </c:strCache>
                  </c:strRef>
                </c:cat>
                <c:val>
                  <c:numRef>
                    <c:extLst xmlns:c15="http://schemas.microsoft.com/office/drawing/2012/chart">
                      <c:ext xmlns:c15="http://schemas.microsoft.com/office/drawing/2012/chart" uri="{02D57815-91ED-43cb-92C2-25804820EDAC}">
                        <c15:formulaRef>
                          <c15:sqref>Sheet1!$B$22:$J$22</c15:sqref>
                        </c15:formulaRef>
                      </c:ext>
                    </c:extLst>
                    <c:numCache>
                      <c:formatCode>General</c:formatCode>
                      <c:ptCount val="9"/>
                      <c:pt idx="0">
                        <c:v>3.0070000000000001</c:v>
                      </c:pt>
                      <c:pt idx="1">
                        <c:v>4.452</c:v>
                      </c:pt>
                      <c:pt idx="2">
                        <c:v>6.1829999999999998</c:v>
                      </c:pt>
                      <c:pt idx="3">
                        <c:v>1.84</c:v>
                      </c:pt>
                      <c:pt idx="4">
                        <c:v>5.91</c:v>
                      </c:pt>
                      <c:pt idx="5">
                        <c:v>3.2320000000000002</c:v>
                      </c:pt>
                      <c:pt idx="6">
                        <c:v>2.399</c:v>
                      </c:pt>
                      <c:pt idx="7">
                        <c:v>5.26</c:v>
                      </c:pt>
                      <c:pt idx="8">
                        <c:v>5.8159999999999998</c:v>
                      </c:pt>
                    </c:numCache>
                  </c:numRef>
                </c:val>
              </c15:ser>
            </c15:filteredBarSeries>
            <c15:filteredBarSeries>
              <c15:ser>
                <c:idx val="21"/>
                <c:order val="21"/>
                <c:tx>
                  <c:strRef>
                    <c:extLst xmlns:c15="http://schemas.microsoft.com/office/drawing/2012/chart">
                      <c:ext xmlns:c15="http://schemas.microsoft.com/office/drawing/2012/chart" uri="{02D57815-91ED-43cb-92C2-25804820EDAC}">
                        <c15:formulaRef>
                          <c15:sqref>Sheet1!$A$23</c15:sqref>
                        </c15:formulaRef>
                      </c:ext>
                    </c:extLst>
                    <c:strCache>
                      <c:ptCount val="1"/>
                      <c:pt idx="0">
                        <c:v>2040</c:v>
                      </c:pt>
                    </c:strCache>
                  </c:strRef>
                </c:tx>
                <c:spPr>
                  <a:solidFill>
                    <a:schemeClr val="accent4">
                      <a:lumMod val="8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HDD - Pacific</c:v>
                      </c:pt>
                      <c:pt idx="1">
                        <c:v>HDD - Mountain</c:v>
                      </c:pt>
                      <c:pt idx="2">
                        <c:v>HDD - West North Central</c:v>
                      </c:pt>
                      <c:pt idx="3">
                        <c:v>HDD - West South Central</c:v>
                      </c:pt>
                      <c:pt idx="4">
                        <c:v>HDD - East North Central</c:v>
                      </c:pt>
                      <c:pt idx="5">
                        <c:v>HDD - East South Central</c:v>
                      </c:pt>
                      <c:pt idx="6">
                        <c:v>HDD - South Atlantic</c:v>
                      </c:pt>
                      <c:pt idx="7">
                        <c:v>HDD - Middle Atlantic</c:v>
                      </c:pt>
                      <c:pt idx="8">
                        <c:v>HDD - New England</c:v>
                      </c:pt>
                    </c:strCache>
                  </c:strRef>
                </c:cat>
                <c:val>
                  <c:numRef>
                    <c:extLst xmlns:c15="http://schemas.microsoft.com/office/drawing/2012/chart">
                      <c:ext xmlns:c15="http://schemas.microsoft.com/office/drawing/2012/chart" uri="{02D57815-91ED-43cb-92C2-25804820EDAC}">
                        <c15:formulaRef>
                          <c15:sqref>Sheet1!$B$23:$J$23</c15:sqref>
                        </c15:formulaRef>
                      </c:ext>
                    </c:extLst>
                    <c:numCache>
                      <c:formatCode>General</c:formatCode>
                      <c:ptCount val="9"/>
                      <c:pt idx="0">
                        <c:v>2.9940000000000002</c:v>
                      </c:pt>
                      <c:pt idx="1">
                        <c:v>4.4359999999999999</c:v>
                      </c:pt>
                      <c:pt idx="2">
                        <c:v>6.1719999999999997</c:v>
                      </c:pt>
                      <c:pt idx="3">
                        <c:v>1.8320000000000001</c:v>
                      </c:pt>
                      <c:pt idx="4">
                        <c:v>5.9</c:v>
                      </c:pt>
                      <c:pt idx="5">
                        <c:v>3.226</c:v>
                      </c:pt>
                      <c:pt idx="6">
                        <c:v>2.3919999999999999</c:v>
                      </c:pt>
                      <c:pt idx="7">
                        <c:v>5.2460000000000004</c:v>
                      </c:pt>
                      <c:pt idx="8">
                        <c:v>5.7990000000000004</c:v>
                      </c:pt>
                    </c:numCache>
                  </c:numRef>
                </c:val>
              </c15:ser>
            </c15:filteredBarSeries>
            <c15:filteredBarSeries>
              <c15:ser>
                <c:idx val="22"/>
                <c:order val="22"/>
                <c:tx>
                  <c:strRef>
                    <c:extLst xmlns:c15="http://schemas.microsoft.com/office/drawing/2012/chart">
                      <c:ext xmlns:c15="http://schemas.microsoft.com/office/drawing/2012/chart" uri="{02D57815-91ED-43cb-92C2-25804820EDAC}">
                        <c15:formulaRef>
                          <c15:sqref>Sheet1!$A$24</c15:sqref>
                        </c15:formulaRef>
                      </c:ext>
                    </c:extLst>
                    <c:strCache>
                      <c:ptCount val="1"/>
                      <c:pt idx="0">
                        <c:v>2041</c:v>
                      </c:pt>
                    </c:strCache>
                  </c:strRef>
                </c:tx>
                <c:spPr>
                  <a:solidFill>
                    <a:schemeClr val="accent5">
                      <a:lumMod val="8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HDD - Pacific</c:v>
                      </c:pt>
                      <c:pt idx="1">
                        <c:v>HDD - Mountain</c:v>
                      </c:pt>
                      <c:pt idx="2">
                        <c:v>HDD - West North Central</c:v>
                      </c:pt>
                      <c:pt idx="3">
                        <c:v>HDD - West South Central</c:v>
                      </c:pt>
                      <c:pt idx="4">
                        <c:v>HDD - East North Central</c:v>
                      </c:pt>
                      <c:pt idx="5">
                        <c:v>HDD - East South Central</c:v>
                      </c:pt>
                      <c:pt idx="6">
                        <c:v>HDD - South Atlantic</c:v>
                      </c:pt>
                      <c:pt idx="7">
                        <c:v>HDD - Middle Atlantic</c:v>
                      </c:pt>
                      <c:pt idx="8">
                        <c:v>HDD - New England</c:v>
                      </c:pt>
                    </c:strCache>
                  </c:strRef>
                </c:cat>
                <c:val>
                  <c:numRef>
                    <c:extLst xmlns:c15="http://schemas.microsoft.com/office/drawing/2012/chart">
                      <c:ext xmlns:c15="http://schemas.microsoft.com/office/drawing/2012/chart" uri="{02D57815-91ED-43cb-92C2-25804820EDAC}">
                        <c15:formulaRef>
                          <c15:sqref>Sheet1!$B$24:$J$24</c15:sqref>
                        </c15:formulaRef>
                      </c:ext>
                    </c:extLst>
                    <c:numCache>
                      <c:formatCode>General</c:formatCode>
                      <c:ptCount val="9"/>
                      <c:pt idx="0">
                        <c:v>2.9820000000000002</c:v>
                      </c:pt>
                      <c:pt idx="1">
                        <c:v>4.42</c:v>
                      </c:pt>
                      <c:pt idx="2">
                        <c:v>6.1619999999999999</c:v>
                      </c:pt>
                      <c:pt idx="3">
                        <c:v>1.825</c:v>
                      </c:pt>
                      <c:pt idx="4">
                        <c:v>5.89</c:v>
                      </c:pt>
                      <c:pt idx="5">
                        <c:v>3.2210000000000001</c:v>
                      </c:pt>
                      <c:pt idx="6">
                        <c:v>2.3839999999999999</c:v>
                      </c:pt>
                      <c:pt idx="7">
                        <c:v>5.2320000000000002</c:v>
                      </c:pt>
                      <c:pt idx="8">
                        <c:v>5.7809999999999997</c:v>
                      </c:pt>
                    </c:numCache>
                  </c:numRef>
                </c:val>
              </c15:ser>
            </c15:filteredBarSeries>
            <c15:filteredBarSeries>
              <c15:ser>
                <c:idx val="23"/>
                <c:order val="23"/>
                <c:tx>
                  <c:strRef>
                    <c:extLst xmlns:c15="http://schemas.microsoft.com/office/drawing/2012/chart">
                      <c:ext xmlns:c15="http://schemas.microsoft.com/office/drawing/2012/chart" uri="{02D57815-91ED-43cb-92C2-25804820EDAC}">
                        <c15:formulaRef>
                          <c15:sqref>Sheet1!$A$25</c15:sqref>
                        </c15:formulaRef>
                      </c:ext>
                    </c:extLst>
                    <c:strCache>
                      <c:ptCount val="1"/>
                      <c:pt idx="0">
                        <c:v>2042</c:v>
                      </c:pt>
                    </c:strCache>
                  </c:strRef>
                </c:tx>
                <c:spPr>
                  <a:solidFill>
                    <a:schemeClr val="accent6">
                      <a:lumMod val="8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HDD - Pacific</c:v>
                      </c:pt>
                      <c:pt idx="1">
                        <c:v>HDD - Mountain</c:v>
                      </c:pt>
                      <c:pt idx="2">
                        <c:v>HDD - West North Central</c:v>
                      </c:pt>
                      <c:pt idx="3">
                        <c:v>HDD - West South Central</c:v>
                      </c:pt>
                      <c:pt idx="4">
                        <c:v>HDD - East North Central</c:v>
                      </c:pt>
                      <c:pt idx="5">
                        <c:v>HDD - East South Central</c:v>
                      </c:pt>
                      <c:pt idx="6">
                        <c:v>HDD - South Atlantic</c:v>
                      </c:pt>
                      <c:pt idx="7">
                        <c:v>HDD - Middle Atlantic</c:v>
                      </c:pt>
                      <c:pt idx="8">
                        <c:v>HDD - New England</c:v>
                      </c:pt>
                    </c:strCache>
                  </c:strRef>
                </c:cat>
                <c:val>
                  <c:numRef>
                    <c:extLst xmlns:c15="http://schemas.microsoft.com/office/drawing/2012/chart">
                      <c:ext xmlns:c15="http://schemas.microsoft.com/office/drawing/2012/chart" uri="{02D57815-91ED-43cb-92C2-25804820EDAC}">
                        <c15:formulaRef>
                          <c15:sqref>Sheet1!$B$25:$J$25</c15:sqref>
                        </c15:formulaRef>
                      </c:ext>
                    </c:extLst>
                    <c:numCache>
                      <c:formatCode>General</c:formatCode>
                      <c:ptCount val="9"/>
                      <c:pt idx="0">
                        <c:v>2.9689999999999999</c:v>
                      </c:pt>
                      <c:pt idx="1">
                        <c:v>4.4039999999999999</c:v>
                      </c:pt>
                      <c:pt idx="2">
                        <c:v>6.1520000000000001</c:v>
                      </c:pt>
                      <c:pt idx="3">
                        <c:v>1.8169999999999999</c:v>
                      </c:pt>
                      <c:pt idx="4">
                        <c:v>5.88</c:v>
                      </c:pt>
                      <c:pt idx="5">
                        <c:v>3.2149999999999999</c:v>
                      </c:pt>
                      <c:pt idx="6">
                        <c:v>2.3759999999999999</c:v>
                      </c:pt>
                      <c:pt idx="7">
                        <c:v>5.218</c:v>
                      </c:pt>
                      <c:pt idx="8">
                        <c:v>5.7640000000000002</c:v>
                      </c:pt>
                    </c:numCache>
                  </c:numRef>
                </c:val>
              </c15:ser>
            </c15:filteredBarSeries>
            <c15:filteredBarSeries>
              <c15:ser>
                <c:idx val="24"/>
                <c:order val="24"/>
                <c:tx>
                  <c:strRef>
                    <c:extLst xmlns:c15="http://schemas.microsoft.com/office/drawing/2012/chart">
                      <c:ext xmlns:c15="http://schemas.microsoft.com/office/drawing/2012/chart" uri="{02D57815-91ED-43cb-92C2-25804820EDAC}">
                        <c15:formulaRef>
                          <c15:sqref>Sheet1!$A$26</c15:sqref>
                        </c15:formulaRef>
                      </c:ext>
                    </c:extLst>
                    <c:strCache>
                      <c:ptCount val="1"/>
                      <c:pt idx="0">
                        <c:v>2043</c:v>
                      </c:pt>
                    </c:strCache>
                  </c:strRef>
                </c:tx>
                <c:spPr>
                  <a:solidFill>
                    <a:schemeClr val="accent1">
                      <a:lumMod val="60000"/>
                      <a:lumOff val="4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HDD - Pacific</c:v>
                      </c:pt>
                      <c:pt idx="1">
                        <c:v>HDD - Mountain</c:v>
                      </c:pt>
                      <c:pt idx="2">
                        <c:v>HDD - West North Central</c:v>
                      </c:pt>
                      <c:pt idx="3">
                        <c:v>HDD - West South Central</c:v>
                      </c:pt>
                      <c:pt idx="4">
                        <c:v>HDD - East North Central</c:v>
                      </c:pt>
                      <c:pt idx="5">
                        <c:v>HDD - East South Central</c:v>
                      </c:pt>
                      <c:pt idx="6">
                        <c:v>HDD - South Atlantic</c:v>
                      </c:pt>
                      <c:pt idx="7">
                        <c:v>HDD - Middle Atlantic</c:v>
                      </c:pt>
                      <c:pt idx="8">
                        <c:v>HDD - New England</c:v>
                      </c:pt>
                    </c:strCache>
                  </c:strRef>
                </c:cat>
                <c:val>
                  <c:numRef>
                    <c:extLst xmlns:c15="http://schemas.microsoft.com/office/drawing/2012/chart">
                      <c:ext xmlns:c15="http://schemas.microsoft.com/office/drawing/2012/chart" uri="{02D57815-91ED-43cb-92C2-25804820EDAC}">
                        <c15:formulaRef>
                          <c15:sqref>Sheet1!$B$26:$J$26</c15:sqref>
                        </c15:formulaRef>
                      </c:ext>
                    </c:extLst>
                    <c:numCache>
                      <c:formatCode>General</c:formatCode>
                      <c:ptCount val="9"/>
                      <c:pt idx="0">
                        <c:v>2.9569999999999999</c:v>
                      </c:pt>
                      <c:pt idx="1">
                        <c:v>4.3879999999999999</c:v>
                      </c:pt>
                      <c:pt idx="2">
                        <c:v>6.141</c:v>
                      </c:pt>
                      <c:pt idx="3">
                        <c:v>1.81</c:v>
                      </c:pt>
                      <c:pt idx="4">
                        <c:v>5.87</c:v>
                      </c:pt>
                      <c:pt idx="5">
                        <c:v>3.21</c:v>
                      </c:pt>
                      <c:pt idx="6">
                        <c:v>2.3690000000000002</c:v>
                      </c:pt>
                      <c:pt idx="7">
                        <c:v>5.2030000000000003</c:v>
                      </c:pt>
                      <c:pt idx="8">
                        <c:v>5.7469999999999999</c:v>
                      </c:pt>
                    </c:numCache>
                  </c:numRef>
                </c:val>
              </c15:ser>
            </c15:filteredBarSeries>
            <c15:filteredBarSeries>
              <c15:ser>
                <c:idx val="25"/>
                <c:order val="25"/>
                <c:tx>
                  <c:strRef>
                    <c:extLst xmlns:c15="http://schemas.microsoft.com/office/drawing/2012/chart">
                      <c:ext xmlns:c15="http://schemas.microsoft.com/office/drawing/2012/chart" uri="{02D57815-91ED-43cb-92C2-25804820EDAC}">
                        <c15:formulaRef>
                          <c15:sqref>Sheet1!$A$27</c15:sqref>
                        </c15:formulaRef>
                      </c:ext>
                    </c:extLst>
                    <c:strCache>
                      <c:ptCount val="1"/>
                      <c:pt idx="0">
                        <c:v>2044</c:v>
                      </c:pt>
                    </c:strCache>
                  </c:strRef>
                </c:tx>
                <c:spPr>
                  <a:solidFill>
                    <a:schemeClr val="accent2">
                      <a:lumMod val="60000"/>
                      <a:lumOff val="4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HDD - Pacific</c:v>
                      </c:pt>
                      <c:pt idx="1">
                        <c:v>HDD - Mountain</c:v>
                      </c:pt>
                      <c:pt idx="2">
                        <c:v>HDD - West North Central</c:v>
                      </c:pt>
                      <c:pt idx="3">
                        <c:v>HDD - West South Central</c:v>
                      </c:pt>
                      <c:pt idx="4">
                        <c:v>HDD - East North Central</c:v>
                      </c:pt>
                      <c:pt idx="5">
                        <c:v>HDD - East South Central</c:v>
                      </c:pt>
                      <c:pt idx="6">
                        <c:v>HDD - South Atlantic</c:v>
                      </c:pt>
                      <c:pt idx="7">
                        <c:v>HDD - Middle Atlantic</c:v>
                      </c:pt>
                      <c:pt idx="8">
                        <c:v>HDD - New England</c:v>
                      </c:pt>
                    </c:strCache>
                  </c:strRef>
                </c:cat>
                <c:val>
                  <c:numRef>
                    <c:extLst xmlns:c15="http://schemas.microsoft.com/office/drawing/2012/chart">
                      <c:ext xmlns:c15="http://schemas.microsoft.com/office/drawing/2012/chart" uri="{02D57815-91ED-43cb-92C2-25804820EDAC}">
                        <c15:formulaRef>
                          <c15:sqref>Sheet1!$B$27:$J$27</c15:sqref>
                        </c15:formulaRef>
                      </c:ext>
                    </c:extLst>
                    <c:numCache>
                      <c:formatCode>General</c:formatCode>
                      <c:ptCount val="9"/>
                      <c:pt idx="0">
                        <c:v>2.9449999999999998</c:v>
                      </c:pt>
                      <c:pt idx="1">
                        <c:v>4.3719999999999999</c:v>
                      </c:pt>
                      <c:pt idx="2">
                        <c:v>6.1310000000000002</c:v>
                      </c:pt>
                      <c:pt idx="3">
                        <c:v>1.802</c:v>
                      </c:pt>
                      <c:pt idx="4">
                        <c:v>5.86</c:v>
                      </c:pt>
                      <c:pt idx="5">
                        <c:v>3.2040000000000002</c:v>
                      </c:pt>
                      <c:pt idx="6">
                        <c:v>2.3610000000000002</c:v>
                      </c:pt>
                      <c:pt idx="7">
                        <c:v>5.1890000000000001</c:v>
                      </c:pt>
                      <c:pt idx="8">
                        <c:v>5.73</c:v>
                      </c:pt>
                    </c:numCache>
                  </c:numRef>
                </c:val>
              </c15:ser>
            </c15:filteredBarSeries>
            <c15:filteredBarSeries>
              <c15:ser>
                <c:idx val="26"/>
                <c:order val="26"/>
                <c:tx>
                  <c:strRef>
                    <c:extLst xmlns:c15="http://schemas.microsoft.com/office/drawing/2012/chart">
                      <c:ext xmlns:c15="http://schemas.microsoft.com/office/drawing/2012/chart" uri="{02D57815-91ED-43cb-92C2-25804820EDAC}">
                        <c15:formulaRef>
                          <c15:sqref>Sheet1!$A$28</c15:sqref>
                        </c15:formulaRef>
                      </c:ext>
                    </c:extLst>
                    <c:strCache>
                      <c:ptCount val="1"/>
                      <c:pt idx="0">
                        <c:v>2045</c:v>
                      </c:pt>
                    </c:strCache>
                  </c:strRef>
                </c:tx>
                <c:spPr>
                  <a:solidFill>
                    <a:schemeClr val="accent3">
                      <a:lumMod val="60000"/>
                      <a:lumOff val="4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HDD - Pacific</c:v>
                      </c:pt>
                      <c:pt idx="1">
                        <c:v>HDD - Mountain</c:v>
                      </c:pt>
                      <c:pt idx="2">
                        <c:v>HDD - West North Central</c:v>
                      </c:pt>
                      <c:pt idx="3">
                        <c:v>HDD - West South Central</c:v>
                      </c:pt>
                      <c:pt idx="4">
                        <c:v>HDD - East North Central</c:v>
                      </c:pt>
                      <c:pt idx="5">
                        <c:v>HDD - East South Central</c:v>
                      </c:pt>
                      <c:pt idx="6">
                        <c:v>HDD - South Atlantic</c:v>
                      </c:pt>
                      <c:pt idx="7">
                        <c:v>HDD - Middle Atlantic</c:v>
                      </c:pt>
                      <c:pt idx="8">
                        <c:v>HDD - New England</c:v>
                      </c:pt>
                    </c:strCache>
                  </c:strRef>
                </c:cat>
                <c:val>
                  <c:numRef>
                    <c:extLst xmlns:c15="http://schemas.microsoft.com/office/drawing/2012/chart">
                      <c:ext xmlns:c15="http://schemas.microsoft.com/office/drawing/2012/chart" uri="{02D57815-91ED-43cb-92C2-25804820EDAC}">
                        <c15:formulaRef>
                          <c15:sqref>Sheet1!$B$28:$J$28</c15:sqref>
                        </c15:formulaRef>
                      </c:ext>
                    </c:extLst>
                    <c:numCache>
                      <c:formatCode>General</c:formatCode>
                      <c:ptCount val="9"/>
                      <c:pt idx="0">
                        <c:v>2.9319999999999999</c:v>
                      </c:pt>
                      <c:pt idx="1">
                        <c:v>4.3550000000000004</c:v>
                      </c:pt>
                      <c:pt idx="2">
                        <c:v>6.12</c:v>
                      </c:pt>
                      <c:pt idx="3">
                        <c:v>1.7949999999999999</c:v>
                      </c:pt>
                      <c:pt idx="4">
                        <c:v>5.85</c:v>
                      </c:pt>
                      <c:pt idx="5">
                        <c:v>3.1989999999999998</c:v>
                      </c:pt>
                      <c:pt idx="6">
                        <c:v>2.3540000000000001</c:v>
                      </c:pt>
                      <c:pt idx="7">
                        <c:v>5.1749999999999998</c:v>
                      </c:pt>
                      <c:pt idx="8">
                        <c:v>5.7130000000000001</c:v>
                      </c:pt>
                    </c:numCache>
                  </c:numRef>
                </c:val>
              </c15:ser>
            </c15:filteredBarSeries>
            <c15:filteredBarSeries>
              <c15:ser>
                <c:idx val="27"/>
                <c:order val="27"/>
                <c:tx>
                  <c:strRef>
                    <c:extLst xmlns:c15="http://schemas.microsoft.com/office/drawing/2012/chart">
                      <c:ext xmlns:c15="http://schemas.microsoft.com/office/drawing/2012/chart" uri="{02D57815-91ED-43cb-92C2-25804820EDAC}">
                        <c15:formulaRef>
                          <c15:sqref>Sheet1!$A$29</c15:sqref>
                        </c15:formulaRef>
                      </c:ext>
                    </c:extLst>
                    <c:strCache>
                      <c:ptCount val="1"/>
                      <c:pt idx="0">
                        <c:v>2046</c:v>
                      </c:pt>
                    </c:strCache>
                  </c:strRef>
                </c:tx>
                <c:spPr>
                  <a:solidFill>
                    <a:schemeClr val="accent4">
                      <a:lumMod val="60000"/>
                      <a:lumOff val="4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HDD - Pacific</c:v>
                      </c:pt>
                      <c:pt idx="1">
                        <c:v>HDD - Mountain</c:v>
                      </c:pt>
                      <c:pt idx="2">
                        <c:v>HDD - West North Central</c:v>
                      </c:pt>
                      <c:pt idx="3">
                        <c:v>HDD - West South Central</c:v>
                      </c:pt>
                      <c:pt idx="4">
                        <c:v>HDD - East North Central</c:v>
                      </c:pt>
                      <c:pt idx="5">
                        <c:v>HDD - East South Central</c:v>
                      </c:pt>
                      <c:pt idx="6">
                        <c:v>HDD - South Atlantic</c:v>
                      </c:pt>
                      <c:pt idx="7">
                        <c:v>HDD - Middle Atlantic</c:v>
                      </c:pt>
                      <c:pt idx="8">
                        <c:v>HDD - New England</c:v>
                      </c:pt>
                    </c:strCache>
                  </c:strRef>
                </c:cat>
                <c:val>
                  <c:numRef>
                    <c:extLst xmlns:c15="http://schemas.microsoft.com/office/drawing/2012/chart">
                      <c:ext xmlns:c15="http://schemas.microsoft.com/office/drawing/2012/chart" uri="{02D57815-91ED-43cb-92C2-25804820EDAC}">
                        <c15:formulaRef>
                          <c15:sqref>Sheet1!$B$29:$J$29</c15:sqref>
                        </c15:formulaRef>
                      </c:ext>
                    </c:extLst>
                    <c:numCache>
                      <c:formatCode>General</c:formatCode>
                      <c:ptCount val="9"/>
                      <c:pt idx="0">
                        <c:v>2.92</c:v>
                      </c:pt>
                      <c:pt idx="1">
                        <c:v>4.3390000000000004</c:v>
                      </c:pt>
                      <c:pt idx="2">
                        <c:v>6.11</c:v>
                      </c:pt>
                      <c:pt idx="3">
                        <c:v>1.7869999999999999</c:v>
                      </c:pt>
                      <c:pt idx="4">
                        <c:v>5.84</c:v>
                      </c:pt>
                      <c:pt idx="5">
                        <c:v>3.1930000000000001</c:v>
                      </c:pt>
                      <c:pt idx="6">
                        <c:v>2.3460000000000001</c:v>
                      </c:pt>
                      <c:pt idx="7">
                        <c:v>5.1609999999999996</c:v>
                      </c:pt>
                      <c:pt idx="8">
                        <c:v>5.6959999999999997</c:v>
                      </c:pt>
                    </c:numCache>
                  </c:numRef>
                </c:val>
              </c15:ser>
            </c15:filteredBarSeries>
            <c15:filteredBarSeries>
              <c15:ser>
                <c:idx val="28"/>
                <c:order val="28"/>
                <c:tx>
                  <c:strRef>
                    <c:extLst xmlns:c15="http://schemas.microsoft.com/office/drawing/2012/chart">
                      <c:ext xmlns:c15="http://schemas.microsoft.com/office/drawing/2012/chart" uri="{02D57815-91ED-43cb-92C2-25804820EDAC}">
                        <c15:formulaRef>
                          <c15:sqref>Sheet1!$A$30</c15:sqref>
                        </c15:formulaRef>
                      </c:ext>
                    </c:extLst>
                    <c:strCache>
                      <c:ptCount val="1"/>
                      <c:pt idx="0">
                        <c:v>2047</c:v>
                      </c:pt>
                    </c:strCache>
                  </c:strRef>
                </c:tx>
                <c:spPr>
                  <a:solidFill>
                    <a:schemeClr val="accent5">
                      <a:lumMod val="60000"/>
                      <a:lumOff val="4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HDD - Pacific</c:v>
                      </c:pt>
                      <c:pt idx="1">
                        <c:v>HDD - Mountain</c:v>
                      </c:pt>
                      <c:pt idx="2">
                        <c:v>HDD - West North Central</c:v>
                      </c:pt>
                      <c:pt idx="3">
                        <c:v>HDD - West South Central</c:v>
                      </c:pt>
                      <c:pt idx="4">
                        <c:v>HDD - East North Central</c:v>
                      </c:pt>
                      <c:pt idx="5">
                        <c:v>HDD - East South Central</c:v>
                      </c:pt>
                      <c:pt idx="6">
                        <c:v>HDD - South Atlantic</c:v>
                      </c:pt>
                      <c:pt idx="7">
                        <c:v>HDD - Middle Atlantic</c:v>
                      </c:pt>
                      <c:pt idx="8">
                        <c:v>HDD - New England</c:v>
                      </c:pt>
                    </c:strCache>
                  </c:strRef>
                </c:cat>
                <c:val>
                  <c:numRef>
                    <c:extLst xmlns:c15="http://schemas.microsoft.com/office/drawing/2012/chart">
                      <c:ext xmlns:c15="http://schemas.microsoft.com/office/drawing/2012/chart" uri="{02D57815-91ED-43cb-92C2-25804820EDAC}">
                        <c15:formulaRef>
                          <c15:sqref>Sheet1!$B$30:$J$30</c15:sqref>
                        </c15:formulaRef>
                      </c:ext>
                    </c:extLst>
                    <c:numCache>
                      <c:formatCode>General</c:formatCode>
                      <c:ptCount val="9"/>
                      <c:pt idx="0">
                        <c:v>2.907</c:v>
                      </c:pt>
                      <c:pt idx="1">
                        <c:v>4.3239999999999998</c:v>
                      </c:pt>
                      <c:pt idx="2">
                        <c:v>6.0990000000000002</c:v>
                      </c:pt>
                      <c:pt idx="3">
                        <c:v>1.78</c:v>
                      </c:pt>
                      <c:pt idx="4">
                        <c:v>5.83</c:v>
                      </c:pt>
                      <c:pt idx="5">
                        <c:v>3.1880000000000002</c:v>
                      </c:pt>
                      <c:pt idx="6">
                        <c:v>2.339</c:v>
                      </c:pt>
                      <c:pt idx="7">
                        <c:v>5.1470000000000002</c:v>
                      </c:pt>
                      <c:pt idx="8">
                        <c:v>5.6790000000000003</c:v>
                      </c:pt>
                    </c:numCache>
                  </c:numRef>
                </c:val>
              </c15:ser>
            </c15:filteredBarSeries>
            <c15:filteredBarSeries>
              <c15:ser>
                <c:idx val="29"/>
                <c:order val="29"/>
                <c:tx>
                  <c:strRef>
                    <c:extLst xmlns:c15="http://schemas.microsoft.com/office/drawing/2012/chart">
                      <c:ext xmlns:c15="http://schemas.microsoft.com/office/drawing/2012/chart" uri="{02D57815-91ED-43cb-92C2-25804820EDAC}">
                        <c15:formulaRef>
                          <c15:sqref>Sheet1!$A$31</c15:sqref>
                        </c15:formulaRef>
                      </c:ext>
                    </c:extLst>
                    <c:strCache>
                      <c:ptCount val="1"/>
                      <c:pt idx="0">
                        <c:v>2048</c:v>
                      </c:pt>
                    </c:strCache>
                  </c:strRef>
                </c:tx>
                <c:spPr>
                  <a:solidFill>
                    <a:schemeClr val="accent6">
                      <a:lumMod val="60000"/>
                      <a:lumOff val="4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HDD - Pacific</c:v>
                      </c:pt>
                      <c:pt idx="1">
                        <c:v>HDD - Mountain</c:v>
                      </c:pt>
                      <c:pt idx="2">
                        <c:v>HDD - West North Central</c:v>
                      </c:pt>
                      <c:pt idx="3">
                        <c:v>HDD - West South Central</c:v>
                      </c:pt>
                      <c:pt idx="4">
                        <c:v>HDD - East North Central</c:v>
                      </c:pt>
                      <c:pt idx="5">
                        <c:v>HDD - East South Central</c:v>
                      </c:pt>
                      <c:pt idx="6">
                        <c:v>HDD - South Atlantic</c:v>
                      </c:pt>
                      <c:pt idx="7">
                        <c:v>HDD - Middle Atlantic</c:v>
                      </c:pt>
                      <c:pt idx="8">
                        <c:v>HDD - New England</c:v>
                      </c:pt>
                    </c:strCache>
                  </c:strRef>
                </c:cat>
                <c:val>
                  <c:numRef>
                    <c:extLst xmlns:c15="http://schemas.microsoft.com/office/drawing/2012/chart">
                      <c:ext xmlns:c15="http://schemas.microsoft.com/office/drawing/2012/chart" uri="{02D57815-91ED-43cb-92C2-25804820EDAC}">
                        <c15:formulaRef>
                          <c15:sqref>Sheet1!$B$31:$J$31</c15:sqref>
                        </c15:formulaRef>
                      </c:ext>
                    </c:extLst>
                    <c:numCache>
                      <c:formatCode>General</c:formatCode>
                      <c:ptCount val="9"/>
                      <c:pt idx="0">
                        <c:v>2.895</c:v>
                      </c:pt>
                      <c:pt idx="1">
                        <c:v>4.3079999999999998</c:v>
                      </c:pt>
                      <c:pt idx="2">
                        <c:v>6.0890000000000004</c:v>
                      </c:pt>
                      <c:pt idx="3">
                        <c:v>1.772</c:v>
                      </c:pt>
                      <c:pt idx="4">
                        <c:v>5.82</c:v>
                      </c:pt>
                      <c:pt idx="5">
                        <c:v>3.1819999999999999</c:v>
                      </c:pt>
                      <c:pt idx="6">
                        <c:v>2.331</c:v>
                      </c:pt>
                      <c:pt idx="7">
                        <c:v>5.1319999999999997</c:v>
                      </c:pt>
                      <c:pt idx="8">
                        <c:v>5.6619999999999999</c:v>
                      </c:pt>
                    </c:numCache>
                  </c:numRef>
                </c:val>
              </c15:ser>
            </c15:filteredBarSeries>
            <c15:filteredBarSeries>
              <c15:ser>
                <c:idx val="30"/>
                <c:order val="30"/>
                <c:tx>
                  <c:strRef>
                    <c:extLst xmlns:c15="http://schemas.microsoft.com/office/drawing/2012/chart">
                      <c:ext xmlns:c15="http://schemas.microsoft.com/office/drawing/2012/chart" uri="{02D57815-91ED-43cb-92C2-25804820EDAC}">
                        <c15:formulaRef>
                          <c15:sqref>Sheet1!$A$32</c15:sqref>
                        </c15:formulaRef>
                      </c:ext>
                    </c:extLst>
                    <c:strCache>
                      <c:ptCount val="1"/>
                      <c:pt idx="0">
                        <c:v>2049</c:v>
                      </c:pt>
                    </c:strCache>
                  </c:strRef>
                </c:tx>
                <c:spPr>
                  <a:solidFill>
                    <a:schemeClr val="accent1">
                      <a:lumMod val="5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HDD - Pacific</c:v>
                      </c:pt>
                      <c:pt idx="1">
                        <c:v>HDD - Mountain</c:v>
                      </c:pt>
                      <c:pt idx="2">
                        <c:v>HDD - West North Central</c:v>
                      </c:pt>
                      <c:pt idx="3">
                        <c:v>HDD - West South Central</c:v>
                      </c:pt>
                      <c:pt idx="4">
                        <c:v>HDD - East North Central</c:v>
                      </c:pt>
                      <c:pt idx="5">
                        <c:v>HDD - East South Central</c:v>
                      </c:pt>
                      <c:pt idx="6">
                        <c:v>HDD - South Atlantic</c:v>
                      </c:pt>
                      <c:pt idx="7">
                        <c:v>HDD - Middle Atlantic</c:v>
                      </c:pt>
                      <c:pt idx="8">
                        <c:v>HDD - New England</c:v>
                      </c:pt>
                    </c:strCache>
                  </c:strRef>
                </c:cat>
                <c:val>
                  <c:numRef>
                    <c:extLst xmlns:c15="http://schemas.microsoft.com/office/drawing/2012/chart">
                      <c:ext xmlns:c15="http://schemas.microsoft.com/office/drawing/2012/chart" uri="{02D57815-91ED-43cb-92C2-25804820EDAC}">
                        <c15:formulaRef>
                          <c15:sqref>Sheet1!$B$32:$J$32</c15:sqref>
                        </c15:formulaRef>
                      </c:ext>
                    </c:extLst>
                    <c:numCache>
                      <c:formatCode>General</c:formatCode>
                      <c:ptCount val="9"/>
                      <c:pt idx="0">
                        <c:v>2.8820000000000001</c:v>
                      </c:pt>
                      <c:pt idx="1">
                        <c:v>4.2919999999999998</c:v>
                      </c:pt>
                      <c:pt idx="2">
                        <c:v>6.0780000000000003</c:v>
                      </c:pt>
                      <c:pt idx="3">
                        <c:v>1.7649999999999999</c:v>
                      </c:pt>
                      <c:pt idx="4">
                        <c:v>5.81</c:v>
                      </c:pt>
                      <c:pt idx="5">
                        <c:v>3.177</c:v>
                      </c:pt>
                      <c:pt idx="6">
                        <c:v>2.3239999999999998</c:v>
                      </c:pt>
                      <c:pt idx="7">
                        <c:v>5.1180000000000003</c:v>
                      </c:pt>
                      <c:pt idx="8">
                        <c:v>5.6449999999999996</c:v>
                      </c:pt>
                    </c:numCache>
                  </c:numRef>
                </c:val>
              </c15:ser>
            </c15:filteredBarSeries>
          </c:ext>
        </c:extLst>
      </c:barChart>
      <c:catAx>
        <c:axId val="331615248"/>
        <c:scaling>
          <c:orientation val="minMax"/>
        </c:scaling>
        <c:delete val="1"/>
        <c:axPos val="b"/>
        <c:numFmt formatCode="General" sourceLinked="1"/>
        <c:majorTickMark val="none"/>
        <c:minorTickMark val="none"/>
        <c:tickLblPos val="nextTo"/>
        <c:crossAx val="331623408"/>
        <c:crosses val="autoZero"/>
        <c:auto val="1"/>
        <c:lblAlgn val="ctr"/>
        <c:lblOffset val="100"/>
        <c:noMultiLvlLbl val="0"/>
      </c:catAx>
      <c:valAx>
        <c:axId val="33162340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crossAx val="331615248"/>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4">
    <c:autoUpdate val="0"/>
  </c:externalData>
  <c:userShapes r:id="rId5"/>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3760877755049307E-2"/>
          <c:y val="0.15849008625622851"/>
          <c:w val="0.888840941145702"/>
          <c:h val="0.59673972617150306"/>
        </c:manualLayout>
      </c:layout>
      <c:barChart>
        <c:barDir val="col"/>
        <c:grouping val="clustered"/>
        <c:varyColors val="0"/>
        <c:ser>
          <c:idx val="0"/>
          <c:order val="0"/>
          <c:tx>
            <c:strRef>
              <c:f>Sheet1!$A$2</c:f>
              <c:strCache>
                <c:ptCount val="1"/>
                <c:pt idx="0">
                  <c:v>2019</c:v>
                </c:pt>
              </c:strCache>
            </c:strRef>
          </c:tx>
          <c:spPr>
            <a:solidFill>
              <a:srgbClr val="0096D7"/>
            </a:solidFill>
            <a:ln>
              <a:noFill/>
            </a:ln>
            <a:effectLst/>
          </c:spPr>
          <c:invertIfNegative val="0"/>
          <c:cat>
            <c:strRef>
              <c:f>Sheet1!$B$1:$J$1</c:f>
              <c:strCache>
                <c:ptCount val="9"/>
                <c:pt idx="0">
                  <c:v>CDD - Pacific</c:v>
                </c:pt>
                <c:pt idx="1">
                  <c:v>CDD - Mountain</c:v>
                </c:pt>
                <c:pt idx="2">
                  <c:v>CDD - West North Central</c:v>
                </c:pt>
                <c:pt idx="3">
                  <c:v>CDD - West South Central</c:v>
                </c:pt>
                <c:pt idx="4">
                  <c:v>CDD - East North Central</c:v>
                </c:pt>
                <c:pt idx="5">
                  <c:v>CDD - East South Central</c:v>
                </c:pt>
                <c:pt idx="6">
                  <c:v>CDD - South Atlantic</c:v>
                </c:pt>
                <c:pt idx="7">
                  <c:v>CDD - Middle Atlantic</c:v>
                </c:pt>
                <c:pt idx="8">
                  <c:v>CDD - New England</c:v>
                </c:pt>
              </c:strCache>
            </c:strRef>
          </c:cat>
          <c:val>
            <c:numRef>
              <c:f>Sheet1!$B$2:$J$2</c:f>
              <c:numCache>
                <c:formatCode>General</c:formatCode>
                <c:ptCount val="9"/>
                <c:pt idx="0">
                  <c:v>0.83199999999999996</c:v>
                </c:pt>
                <c:pt idx="1">
                  <c:v>1.4159999999999999</c:v>
                </c:pt>
                <c:pt idx="2">
                  <c:v>0.96099999999999997</c:v>
                </c:pt>
                <c:pt idx="3">
                  <c:v>2.7869999999999999</c:v>
                </c:pt>
                <c:pt idx="4">
                  <c:v>0.83</c:v>
                </c:pt>
                <c:pt idx="5">
                  <c:v>1.85</c:v>
                </c:pt>
                <c:pt idx="6">
                  <c:v>2.4390000000000001</c:v>
                </c:pt>
                <c:pt idx="7">
                  <c:v>0.78600000000000003</c:v>
                </c:pt>
                <c:pt idx="8">
                  <c:v>0.53600000000000003</c:v>
                </c:pt>
              </c:numCache>
            </c:numRef>
          </c:val>
        </c:ser>
        <c:ser>
          <c:idx val="31"/>
          <c:order val="31"/>
          <c:tx>
            <c:strRef>
              <c:f>Sheet1!$A$33</c:f>
              <c:strCache>
                <c:ptCount val="1"/>
                <c:pt idx="0">
                  <c:v>2050</c:v>
                </c:pt>
              </c:strCache>
            </c:strRef>
          </c:tx>
          <c:spPr>
            <a:solidFill>
              <a:srgbClr val="95DFFF"/>
            </a:solidFill>
            <a:ln>
              <a:noFill/>
            </a:ln>
            <a:effectLst/>
          </c:spPr>
          <c:invertIfNegative val="0"/>
          <c:cat>
            <c:strRef>
              <c:f>Sheet1!$B$1:$J$1</c:f>
              <c:strCache>
                <c:ptCount val="9"/>
                <c:pt idx="0">
                  <c:v>CDD - Pacific</c:v>
                </c:pt>
                <c:pt idx="1">
                  <c:v>CDD - Mountain</c:v>
                </c:pt>
                <c:pt idx="2">
                  <c:v>CDD - West North Central</c:v>
                </c:pt>
                <c:pt idx="3">
                  <c:v>CDD - West South Central</c:v>
                </c:pt>
                <c:pt idx="4">
                  <c:v>CDD - East North Central</c:v>
                </c:pt>
                <c:pt idx="5">
                  <c:v>CDD - East South Central</c:v>
                </c:pt>
                <c:pt idx="6">
                  <c:v>CDD - South Atlantic</c:v>
                </c:pt>
                <c:pt idx="7">
                  <c:v>CDD - Middle Atlantic</c:v>
                </c:pt>
                <c:pt idx="8">
                  <c:v>CDD - New England</c:v>
                </c:pt>
              </c:strCache>
            </c:strRef>
          </c:cat>
          <c:val>
            <c:numRef>
              <c:f>Sheet1!$B$33:$J$33</c:f>
              <c:numCache>
                <c:formatCode>General</c:formatCode>
                <c:ptCount val="9"/>
                <c:pt idx="0">
                  <c:v>1.1970000000000001</c:v>
                </c:pt>
                <c:pt idx="1">
                  <c:v>1.843</c:v>
                </c:pt>
                <c:pt idx="2">
                  <c:v>1.2250000000000001</c:v>
                </c:pt>
                <c:pt idx="3">
                  <c:v>3.3210000000000002</c:v>
                </c:pt>
                <c:pt idx="4">
                  <c:v>1.046</c:v>
                </c:pt>
                <c:pt idx="5">
                  <c:v>2.0870000000000002</c:v>
                </c:pt>
                <c:pt idx="6">
                  <c:v>2.6829999999999998</c:v>
                </c:pt>
                <c:pt idx="7">
                  <c:v>1.06</c:v>
                </c:pt>
                <c:pt idx="8">
                  <c:v>0.75800000000000001</c:v>
                </c:pt>
              </c:numCache>
            </c:numRef>
          </c:val>
        </c:ser>
        <c:dLbls>
          <c:showLegendKey val="0"/>
          <c:showVal val="0"/>
          <c:showCatName val="0"/>
          <c:showSerName val="0"/>
          <c:showPercent val="0"/>
          <c:showBubbleSize val="0"/>
        </c:dLbls>
        <c:gapWidth val="81"/>
        <c:overlap val="-15"/>
        <c:axId val="331619056"/>
        <c:axId val="331623952"/>
        <c:extLst>
          <c:ext xmlns:c15="http://schemas.microsoft.com/office/drawing/2012/chart" uri="{02D57815-91ED-43cb-92C2-25804820EDAC}">
            <c15:filteredBarSeries>
              <c15:ser>
                <c:idx val="1"/>
                <c:order val="1"/>
                <c:tx>
                  <c:strRef>
                    <c:extLst>
                      <c:ext uri="{02D57815-91ED-43cb-92C2-25804820EDAC}">
                        <c15:formulaRef>
                          <c15:sqref>Sheet1!$A$3</c15:sqref>
                        </c15:formulaRef>
                      </c:ext>
                    </c:extLst>
                    <c:strCache>
                      <c:ptCount val="1"/>
                      <c:pt idx="0">
                        <c:v>2020</c:v>
                      </c:pt>
                    </c:strCache>
                  </c:strRef>
                </c:tx>
                <c:spPr>
                  <a:solidFill>
                    <a:srgbClr val="0096D7">
                      <a:lumMod val="40000"/>
                      <a:lumOff val="60000"/>
                    </a:srgbClr>
                  </a:solidFill>
                  <a:ln>
                    <a:noFill/>
                  </a:ln>
                  <a:effectLst/>
                </c:spPr>
                <c:invertIfNegative val="0"/>
                <c:cat>
                  <c:strRef>
                    <c:extLst>
                      <c:ext uri="{02D57815-91ED-43cb-92C2-25804820EDAC}">
                        <c15:formulaRef>
                          <c15:sqref>Sheet1!$B$1:$J$1</c15:sqref>
                        </c15:formulaRef>
                      </c:ext>
                    </c:extLst>
                    <c:strCache>
                      <c:ptCount val="9"/>
                      <c:pt idx="0">
                        <c:v>CDD - Pacific</c:v>
                      </c:pt>
                      <c:pt idx="1">
                        <c:v>CDD - Mountain</c:v>
                      </c:pt>
                      <c:pt idx="2">
                        <c:v>CDD - West North Central</c:v>
                      </c:pt>
                      <c:pt idx="3">
                        <c:v>CDD - West South Central</c:v>
                      </c:pt>
                      <c:pt idx="4">
                        <c:v>CDD - East North Central</c:v>
                      </c:pt>
                      <c:pt idx="5">
                        <c:v>CDD - East South Central</c:v>
                      </c:pt>
                      <c:pt idx="6">
                        <c:v>CDD - South Atlantic</c:v>
                      </c:pt>
                      <c:pt idx="7">
                        <c:v>CDD - Middle Atlantic</c:v>
                      </c:pt>
                      <c:pt idx="8">
                        <c:v>CDD - New England</c:v>
                      </c:pt>
                    </c:strCache>
                  </c:strRef>
                </c:cat>
                <c:val>
                  <c:numRef>
                    <c:extLst>
                      <c:ext uri="{02D57815-91ED-43cb-92C2-25804820EDAC}">
                        <c15:formulaRef>
                          <c15:sqref>Sheet1!$B$3:$J$3</c15:sqref>
                        </c15:formulaRef>
                      </c:ext>
                    </c:extLst>
                    <c:numCache>
                      <c:formatCode>General</c:formatCode>
                      <c:ptCount val="9"/>
                      <c:pt idx="0">
                        <c:v>0.84399999999999997</c:v>
                      </c:pt>
                      <c:pt idx="1">
                        <c:v>1.45</c:v>
                      </c:pt>
                      <c:pt idx="2">
                        <c:v>0.93799999999999994</c:v>
                      </c:pt>
                      <c:pt idx="3">
                        <c:v>2.6349999999999998</c:v>
                      </c:pt>
                      <c:pt idx="4">
                        <c:v>0.76100000000000001</c:v>
                      </c:pt>
                      <c:pt idx="5">
                        <c:v>1.65</c:v>
                      </c:pt>
                      <c:pt idx="6">
                        <c:v>2.1549999999999998</c:v>
                      </c:pt>
                      <c:pt idx="7">
                        <c:v>0.7</c:v>
                      </c:pt>
                      <c:pt idx="8">
                        <c:v>0.501</c:v>
                      </c:pt>
                    </c:numCache>
                  </c:numRef>
                </c:val>
              </c15:ser>
            </c15:filteredBarSeries>
            <c15:filteredBarSeries>
              <c15:ser>
                <c:idx val="2"/>
                <c:order val="2"/>
                <c:tx>
                  <c:strRef>
                    <c:extLst xmlns:c15="http://schemas.microsoft.com/office/drawing/2012/chart">
                      <c:ext xmlns:c15="http://schemas.microsoft.com/office/drawing/2012/chart" uri="{02D57815-91ED-43cb-92C2-25804820EDAC}">
                        <c15:formulaRef>
                          <c15:sqref>Sheet1!$A$4</c15:sqref>
                        </c15:formulaRef>
                      </c:ext>
                    </c:extLst>
                    <c:strCache>
                      <c:ptCount val="1"/>
                      <c:pt idx="0">
                        <c:v>2021</c:v>
                      </c:pt>
                    </c:strCache>
                  </c:strRef>
                </c:tx>
                <c:spPr>
                  <a:solidFill>
                    <a:srgbClr val="0096D7">
                      <a:lumMod val="40000"/>
                      <a:lumOff val="60000"/>
                    </a:srgb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CDD - Pacific</c:v>
                      </c:pt>
                      <c:pt idx="1">
                        <c:v>CDD - Mountain</c:v>
                      </c:pt>
                      <c:pt idx="2">
                        <c:v>CDD - West North Central</c:v>
                      </c:pt>
                      <c:pt idx="3">
                        <c:v>CDD - West South Central</c:v>
                      </c:pt>
                      <c:pt idx="4">
                        <c:v>CDD - East North Central</c:v>
                      </c:pt>
                      <c:pt idx="5">
                        <c:v>CDD - East South Central</c:v>
                      </c:pt>
                      <c:pt idx="6">
                        <c:v>CDD - South Atlantic</c:v>
                      </c:pt>
                      <c:pt idx="7">
                        <c:v>CDD - Middle Atlantic</c:v>
                      </c:pt>
                      <c:pt idx="8">
                        <c:v>CDD - New England</c:v>
                      </c:pt>
                    </c:strCache>
                  </c:strRef>
                </c:cat>
                <c:val>
                  <c:numRef>
                    <c:extLst xmlns:c15="http://schemas.microsoft.com/office/drawing/2012/chart">
                      <c:ext xmlns:c15="http://schemas.microsoft.com/office/drawing/2012/chart" uri="{02D57815-91ED-43cb-92C2-25804820EDAC}">
                        <c15:formulaRef>
                          <c15:sqref>Sheet1!$B$4:$J$4</c15:sqref>
                        </c15:formulaRef>
                      </c:ext>
                    </c:extLst>
                    <c:numCache>
                      <c:formatCode>General</c:formatCode>
                      <c:ptCount val="9"/>
                      <c:pt idx="0">
                        <c:v>0.97899999999999998</c:v>
                      </c:pt>
                      <c:pt idx="1">
                        <c:v>1.5649999999999999</c:v>
                      </c:pt>
                      <c:pt idx="2">
                        <c:v>1.0409999999999999</c:v>
                      </c:pt>
                      <c:pt idx="3">
                        <c:v>2.8679999999999999</c:v>
                      </c:pt>
                      <c:pt idx="4">
                        <c:v>0.85499999999999998</c:v>
                      </c:pt>
                      <c:pt idx="5">
                        <c:v>1.7909999999999999</c:v>
                      </c:pt>
                      <c:pt idx="6">
                        <c:v>2.3130000000000002</c:v>
                      </c:pt>
                      <c:pt idx="7">
                        <c:v>0.82</c:v>
                      </c:pt>
                      <c:pt idx="8">
                        <c:v>0.57799999999999996</c:v>
                      </c:pt>
                    </c:numCache>
                  </c:numRef>
                </c:val>
              </c15:ser>
            </c15:filteredBarSeries>
            <c15:filteredBarSeries>
              <c15:ser>
                <c:idx val="3"/>
                <c:order val="3"/>
                <c:tx>
                  <c:strRef>
                    <c:extLst xmlns:c15="http://schemas.microsoft.com/office/drawing/2012/chart">
                      <c:ext xmlns:c15="http://schemas.microsoft.com/office/drawing/2012/chart" uri="{02D57815-91ED-43cb-92C2-25804820EDAC}">
                        <c15:formulaRef>
                          <c15:sqref>Sheet1!$A$5</c15:sqref>
                        </c15:formulaRef>
                      </c:ext>
                    </c:extLst>
                    <c:strCache>
                      <c:ptCount val="1"/>
                      <c:pt idx="0">
                        <c:v>2022</c:v>
                      </c:pt>
                    </c:strCache>
                  </c:strRef>
                </c:tx>
                <c:spPr>
                  <a:solidFill>
                    <a:srgbClr val="0096D7">
                      <a:lumMod val="40000"/>
                      <a:lumOff val="60000"/>
                    </a:srgb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CDD - Pacific</c:v>
                      </c:pt>
                      <c:pt idx="1">
                        <c:v>CDD - Mountain</c:v>
                      </c:pt>
                      <c:pt idx="2">
                        <c:v>CDD - West North Central</c:v>
                      </c:pt>
                      <c:pt idx="3">
                        <c:v>CDD - West South Central</c:v>
                      </c:pt>
                      <c:pt idx="4">
                        <c:v>CDD - East North Central</c:v>
                      </c:pt>
                      <c:pt idx="5">
                        <c:v>CDD - East South Central</c:v>
                      </c:pt>
                      <c:pt idx="6">
                        <c:v>CDD - South Atlantic</c:v>
                      </c:pt>
                      <c:pt idx="7">
                        <c:v>CDD - Middle Atlantic</c:v>
                      </c:pt>
                      <c:pt idx="8">
                        <c:v>CDD - New England</c:v>
                      </c:pt>
                    </c:strCache>
                  </c:strRef>
                </c:cat>
                <c:val>
                  <c:numRef>
                    <c:extLst xmlns:c15="http://schemas.microsoft.com/office/drawing/2012/chart">
                      <c:ext xmlns:c15="http://schemas.microsoft.com/office/drawing/2012/chart" uri="{02D57815-91ED-43cb-92C2-25804820EDAC}">
                        <c15:formulaRef>
                          <c15:sqref>Sheet1!$B$5:$J$5</c15:sqref>
                        </c15:formulaRef>
                      </c:ext>
                    </c:extLst>
                    <c:numCache>
                      <c:formatCode>General</c:formatCode>
                      <c:ptCount val="9"/>
                      <c:pt idx="0">
                        <c:v>0.98599999999999999</c:v>
                      </c:pt>
                      <c:pt idx="1">
                        <c:v>1.5740000000000001</c:v>
                      </c:pt>
                      <c:pt idx="2">
                        <c:v>1.048</c:v>
                      </c:pt>
                      <c:pt idx="3">
                        <c:v>2.883</c:v>
                      </c:pt>
                      <c:pt idx="4">
                        <c:v>0.86199999999999999</c:v>
                      </c:pt>
                      <c:pt idx="5">
                        <c:v>1.8009999999999999</c:v>
                      </c:pt>
                      <c:pt idx="6">
                        <c:v>2.3260000000000001</c:v>
                      </c:pt>
                      <c:pt idx="7">
                        <c:v>0.82799999999999996</c:v>
                      </c:pt>
                      <c:pt idx="8">
                        <c:v>0.58399999999999996</c:v>
                      </c:pt>
                    </c:numCache>
                  </c:numRef>
                </c:val>
              </c15:ser>
            </c15:filteredBarSeries>
            <c15:filteredBarSeries>
              <c15:ser>
                <c:idx val="4"/>
                <c:order val="4"/>
                <c:tx>
                  <c:strRef>
                    <c:extLst xmlns:c15="http://schemas.microsoft.com/office/drawing/2012/chart">
                      <c:ext xmlns:c15="http://schemas.microsoft.com/office/drawing/2012/chart" uri="{02D57815-91ED-43cb-92C2-25804820EDAC}">
                        <c15:formulaRef>
                          <c15:sqref>Sheet1!$A$6</c15:sqref>
                        </c15:formulaRef>
                      </c:ext>
                    </c:extLst>
                    <c:strCache>
                      <c:ptCount val="1"/>
                      <c:pt idx="0">
                        <c:v>2023</c:v>
                      </c:pt>
                    </c:strCache>
                  </c:strRef>
                </c:tx>
                <c:spPr>
                  <a:solidFill>
                    <a:srgbClr val="0096D7">
                      <a:lumMod val="40000"/>
                      <a:lumOff val="60000"/>
                    </a:srgb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CDD - Pacific</c:v>
                      </c:pt>
                      <c:pt idx="1">
                        <c:v>CDD - Mountain</c:v>
                      </c:pt>
                      <c:pt idx="2">
                        <c:v>CDD - West North Central</c:v>
                      </c:pt>
                      <c:pt idx="3">
                        <c:v>CDD - West South Central</c:v>
                      </c:pt>
                      <c:pt idx="4">
                        <c:v>CDD - East North Central</c:v>
                      </c:pt>
                      <c:pt idx="5">
                        <c:v>CDD - East South Central</c:v>
                      </c:pt>
                      <c:pt idx="6">
                        <c:v>CDD - South Atlantic</c:v>
                      </c:pt>
                      <c:pt idx="7">
                        <c:v>CDD - Middle Atlantic</c:v>
                      </c:pt>
                      <c:pt idx="8">
                        <c:v>CDD - New England</c:v>
                      </c:pt>
                    </c:strCache>
                  </c:strRef>
                </c:cat>
                <c:val>
                  <c:numRef>
                    <c:extLst xmlns:c15="http://schemas.microsoft.com/office/drawing/2012/chart">
                      <c:ext xmlns:c15="http://schemas.microsoft.com/office/drawing/2012/chart" uri="{02D57815-91ED-43cb-92C2-25804820EDAC}">
                        <c15:formulaRef>
                          <c15:sqref>Sheet1!$B$6:$J$6</c15:sqref>
                        </c15:formulaRef>
                      </c:ext>
                    </c:extLst>
                    <c:numCache>
                      <c:formatCode>General</c:formatCode>
                      <c:ptCount val="9"/>
                      <c:pt idx="0">
                        <c:v>0.99299999999999999</c:v>
                      </c:pt>
                      <c:pt idx="1">
                        <c:v>1.5840000000000001</c:v>
                      </c:pt>
                      <c:pt idx="2">
                        <c:v>1.054</c:v>
                      </c:pt>
                      <c:pt idx="3">
                        <c:v>2.899</c:v>
                      </c:pt>
                      <c:pt idx="4">
                        <c:v>0.86799999999999999</c:v>
                      </c:pt>
                      <c:pt idx="5">
                        <c:v>1.8109999999999999</c:v>
                      </c:pt>
                      <c:pt idx="6">
                        <c:v>2.339</c:v>
                      </c:pt>
                      <c:pt idx="7">
                        <c:v>0.83699999999999997</c:v>
                      </c:pt>
                      <c:pt idx="8">
                        <c:v>0.59</c:v>
                      </c:pt>
                    </c:numCache>
                  </c:numRef>
                </c:val>
              </c15:ser>
            </c15:filteredBarSeries>
            <c15:filteredBarSeries>
              <c15:ser>
                <c:idx val="5"/>
                <c:order val="5"/>
                <c:tx>
                  <c:strRef>
                    <c:extLst xmlns:c15="http://schemas.microsoft.com/office/drawing/2012/chart">
                      <c:ext xmlns:c15="http://schemas.microsoft.com/office/drawing/2012/chart" uri="{02D57815-91ED-43cb-92C2-25804820EDAC}">
                        <c15:formulaRef>
                          <c15:sqref>Sheet1!$A$7</c15:sqref>
                        </c15:formulaRef>
                      </c:ext>
                    </c:extLst>
                    <c:strCache>
                      <c:ptCount val="1"/>
                      <c:pt idx="0">
                        <c:v>2024</c:v>
                      </c:pt>
                    </c:strCache>
                  </c:strRef>
                </c:tx>
                <c:spPr>
                  <a:solidFill>
                    <a:srgbClr val="0096D7">
                      <a:lumMod val="40000"/>
                      <a:lumOff val="60000"/>
                    </a:srgb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CDD - Pacific</c:v>
                      </c:pt>
                      <c:pt idx="1">
                        <c:v>CDD - Mountain</c:v>
                      </c:pt>
                      <c:pt idx="2">
                        <c:v>CDD - West North Central</c:v>
                      </c:pt>
                      <c:pt idx="3">
                        <c:v>CDD - West South Central</c:v>
                      </c:pt>
                      <c:pt idx="4">
                        <c:v>CDD - East North Central</c:v>
                      </c:pt>
                      <c:pt idx="5">
                        <c:v>CDD - East South Central</c:v>
                      </c:pt>
                      <c:pt idx="6">
                        <c:v>CDD - South Atlantic</c:v>
                      </c:pt>
                      <c:pt idx="7">
                        <c:v>CDD - Middle Atlantic</c:v>
                      </c:pt>
                      <c:pt idx="8">
                        <c:v>CDD - New England</c:v>
                      </c:pt>
                    </c:strCache>
                  </c:strRef>
                </c:cat>
                <c:val>
                  <c:numRef>
                    <c:extLst xmlns:c15="http://schemas.microsoft.com/office/drawing/2012/chart">
                      <c:ext xmlns:c15="http://schemas.microsoft.com/office/drawing/2012/chart" uri="{02D57815-91ED-43cb-92C2-25804820EDAC}">
                        <c15:formulaRef>
                          <c15:sqref>Sheet1!$B$7:$J$7</c15:sqref>
                        </c15:formulaRef>
                      </c:ext>
                    </c:extLst>
                    <c:numCache>
                      <c:formatCode>General</c:formatCode>
                      <c:ptCount val="9"/>
                      <c:pt idx="0">
                        <c:v>1.0009999999999999</c:v>
                      </c:pt>
                      <c:pt idx="1">
                        <c:v>1.593</c:v>
                      </c:pt>
                      <c:pt idx="2">
                        <c:v>1.06</c:v>
                      </c:pt>
                      <c:pt idx="3">
                        <c:v>2.915</c:v>
                      </c:pt>
                      <c:pt idx="4">
                        <c:v>0.875</c:v>
                      </c:pt>
                      <c:pt idx="5">
                        <c:v>1.821</c:v>
                      </c:pt>
                      <c:pt idx="6">
                        <c:v>2.3519999999999999</c:v>
                      </c:pt>
                      <c:pt idx="7">
                        <c:v>0.84499999999999997</c:v>
                      </c:pt>
                      <c:pt idx="8">
                        <c:v>0.59599999999999997</c:v>
                      </c:pt>
                    </c:numCache>
                  </c:numRef>
                </c:val>
              </c15:ser>
            </c15:filteredBarSeries>
            <c15:filteredBarSeries>
              <c15:ser>
                <c:idx val="6"/>
                <c:order val="6"/>
                <c:tx>
                  <c:strRef>
                    <c:extLst xmlns:c15="http://schemas.microsoft.com/office/drawing/2012/chart">
                      <c:ext xmlns:c15="http://schemas.microsoft.com/office/drawing/2012/chart" uri="{02D57815-91ED-43cb-92C2-25804820EDAC}">
                        <c15:formulaRef>
                          <c15:sqref>Sheet1!$A$8</c15:sqref>
                        </c15:formulaRef>
                      </c:ext>
                    </c:extLst>
                    <c:strCache>
                      <c:ptCount val="1"/>
                      <c:pt idx="0">
                        <c:v>2025</c:v>
                      </c:pt>
                    </c:strCache>
                  </c:strRef>
                </c:tx>
                <c:spPr>
                  <a:solidFill>
                    <a:srgbClr val="0096D7">
                      <a:lumMod val="40000"/>
                      <a:lumOff val="60000"/>
                    </a:srgb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CDD - Pacific</c:v>
                      </c:pt>
                      <c:pt idx="1">
                        <c:v>CDD - Mountain</c:v>
                      </c:pt>
                      <c:pt idx="2">
                        <c:v>CDD - West North Central</c:v>
                      </c:pt>
                      <c:pt idx="3">
                        <c:v>CDD - West South Central</c:v>
                      </c:pt>
                      <c:pt idx="4">
                        <c:v>CDD - East North Central</c:v>
                      </c:pt>
                      <c:pt idx="5">
                        <c:v>CDD - East South Central</c:v>
                      </c:pt>
                      <c:pt idx="6">
                        <c:v>CDD - South Atlantic</c:v>
                      </c:pt>
                      <c:pt idx="7">
                        <c:v>CDD - Middle Atlantic</c:v>
                      </c:pt>
                      <c:pt idx="8">
                        <c:v>CDD - New England</c:v>
                      </c:pt>
                    </c:strCache>
                  </c:strRef>
                </c:cat>
                <c:val>
                  <c:numRef>
                    <c:extLst xmlns:c15="http://schemas.microsoft.com/office/drawing/2012/chart">
                      <c:ext xmlns:c15="http://schemas.microsoft.com/office/drawing/2012/chart" uri="{02D57815-91ED-43cb-92C2-25804820EDAC}">
                        <c15:formulaRef>
                          <c15:sqref>Sheet1!$B$8:$J$8</c15:sqref>
                        </c15:formulaRef>
                      </c:ext>
                    </c:extLst>
                    <c:numCache>
                      <c:formatCode>General</c:formatCode>
                      <c:ptCount val="9"/>
                      <c:pt idx="0">
                        <c:v>1.008</c:v>
                      </c:pt>
                      <c:pt idx="1">
                        <c:v>1.6020000000000001</c:v>
                      </c:pt>
                      <c:pt idx="2">
                        <c:v>1.0660000000000001</c:v>
                      </c:pt>
                      <c:pt idx="3">
                        <c:v>2.93</c:v>
                      </c:pt>
                      <c:pt idx="4">
                        <c:v>0.88100000000000001</c:v>
                      </c:pt>
                      <c:pt idx="5">
                        <c:v>1.831</c:v>
                      </c:pt>
                      <c:pt idx="6">
                        <c:v>2.3650000000000002</c:v>
                      </c:pt>
                      <c:pt idx="7">
                        <c:v>0.85299999999999998</c:v>
                      </c:pt>
                      <c:pt idx="8">
                        <c:v>0.60199999999999998</c:v>
                      </c:pt>
                    </c:numCache>
                  </c:numRef>
                </c:val>
              </c15:ser>
            </c15:filteredBarSeries>
            <c15:filteredBarSeries>
              <c15:ser>
                <c:idx val="7"/>
                <c:order val="7"/>
                <c:tx>
                  <c:strRef>
                    <c:extLst xmlns:c15="http://schemas.microsoft.com/office/drawing/2012/chart">
                      <c:ext xmlns:c15="http://schemas.microsoft.com/office/drawing/2012/chart" uri="{02D57815-91ED-43cb-92C2-25804820EDAC}">
                        <c15:formulaRef>
                          <c15:sqref>Sheet1!$A$9</c15:sqref>
                        </c15:formulaRef>
                      </c:ext>
                    </c:extLst>
                    <c:strCache>
                      <c:ptCount val="1"/>
                      <c:pt idx="0">
                        <c:v>2026</c:v>
                      </c:pt>
                    </c:strCache>
                  </c:strRef>
                </c:tx>
                <c:spPr>
                  <a:solidFill>
                    <a:srgbClr val="0096D7">
                      <a:lumMod val="40000"/>
                      <a:lumOff val="60000"/>
                    </a:srgb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CDD - Pacific</c:v>
                      </c:pt>
                      <c:pt idx="1">
                        <c:v>CDD - Mountain</c:v>
                      </c:pt>
                      <c:pt idx="2">
                        <c:v>CDD - West North Central</c:v>
                      </c:pt>
                      <c:pt idx="3">
                        <c:v>CDD - West South Central</c:v>
                      </c:pt>
                      <c:pt idx="4">
                        <c:v>CDD - East North Central</c:v>
                      </c:pt>
                      <c:pt idx="5">
                        <c:v>CDD - East South Central</c:v>
                      </c:pt>
                      <c:pt idx="6">
                        <c:v>CDD - South Atlantic</c:v>
                      </c:pt>
                      <c:pt idx="7">
                        <c:v>CDD - Middle Atlantic</c:v>
                      </c:pt>
                      <c:pt idx="8">
                        <c:v>CDD - New England</c:v>
                      </c:pt>
                    </c:strCache>
                  </c:strRef>
                </c:cat>
                <c:val>
                  <c:numRef>
                    <c:extLst xmlns:c15="http://schemas.microsoft.com/office/drawing/2012/chart">
                      <c:ext xmlns:c15="http://schemas.microsoft.com/office/drawing/2012/chart" uri="{02D57815-91ED-43cb-92C2-25804820EDAC}">
                        <c15:formulaRef>
                          <c15:sqref>Sheet1!$B$9:$J$9</c15:sqref>
                        </c15:formulaRef>
                      </c:ext>
                    </c:extLst>
                    <c:numCache>
                      <c:formatCode>General</c:formatCode>
                      <c:ptCount val="9"/>
                      <c:pt idx="0">
                        <c:v>1.0149999999999999</c:v>
                      </c:pt>
                      <c:pt idx="1">
                        <c:v>1.611</c:v>
                      </c:pt>
                      <c:pt idx="2">
                        <c:v>1.0720000000000001</c:v>
                      </c:pt>
                      <c:pt idx="3">
                        <c:v>2.9460000000000002</c:v>
                      </c:pt>
                      <c:pt idx="4">
                        <c:v>0.88800000000000001</c:v>
                      </c:pt>
                      <c:pt idx="5">
                        <c:v>1.8420000000000001</c:v>
                      </c:pt>
                      <c:pt idx="6">
                        <c:v>2.3769999999999998</c:v>
                      </c:pt>
                      <c:pt idx="7">
                        <c:v>0.86199999999999999</c:v>
                      </c:pt>
                      <c:pt idx="8">
                        <c:v>0.60899999999999999</c:v>
                      </c:pt>
                    </c:numCache>
                  </c:numRef>
                </c:val>
              </c15:ser>
            </c15:filteredBarSeries>
            <c15:filteredBarSeries>
              <c15:ser>
                <c:idx val="8"/>
                <c:order val="8"/>
                <c:tx>
                  <c:strRef>
                    <c:extLst xmlns:c15="http://schemas.microsoft.com/office/drawing/2012/chart">
                      <c:ext xmlns:c15="http://schemas.microsoft.com/office/drawing/2012/chart" uri="{02D57815-91ED-43cb-92C2-25804820EDAC}">
                        <c15:formulaRef>
                          <c15:sqref>Sheet1!$A$10</c15:sqref>
                        </c15:formulaRef>
                      </c:ext>
                    </c:extLst>
                    <c:strCache>
                      <c:ptCount val="1"/>
                      <c:pt idx="0">
                        <c:v>2027</c:v>
                      </c:pt>
                    </c:strCache>
                  </c:strRef>
                </c:tx>
                <c:spPr>
                  <a:solidFill>
                    <a:srgbClr val="0096D7">
                      <a:lumMod val="40000"/>
                      <a:lumOff val="60000"/>
                    </a:srgb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CDD - Pacific</c:v>
                      </c:pt>
                      <c:pt idx="1">
                        <c:v>CDD - Mountain</c:v>
                      </c:pt>
                      <c:pt idx="2">
                        <c:v>CDD - West North Central</c:v>
                      </c:pt>
                      <c:pt idx="3">
                        <c:v>CDD - West South Central</c:v>
                      </c:pt>
                      <c:pt idx="4">
                        <c:v>CDD - East North Central</c:v>
                      </c:pt>
                      <c:pt idx="5">
                        <c:v>CDD - East South Central</c:v>
                      </c:pt>
                      <c:pt idx="6">
                        <c:v>CDD - South Atlantic</c:v>
                      </c:pt>
                      <c:pt idx="7">
                        <c:v>CDD - Middle Atlantic</c:v>
                      </c:pt>
                      <c:pt idx="8">
                        <c:v>CDD - New England</c:v>
                      </c:pt>
                    </c:strCache>
                  </c:strRef>
                </c:cat>
                <c:val>
                  <c:numRef>
                    <c:extLst xmlns:c15="http://schemas.microsoft.com/office/drawing/2012/chart">
                      <c:ext xmlns:c15="http://schemas.microsoft.com/office/drawing/2012/chart" uri="{02D57815-91ED-43cb-92C2-25804820EDAC}">
                        <c15:formulaRef>
                          <c15:sqref>Sheet1!$B$10:$J$10</c15:sqref>
                        </c15:formulaRef>
                      </c:ext>
                    </c:extLst>
                    <c:numCache>
                      <c:formatCode>General</c:formatCode>
                      <c:ptCount val="9"/>
                      <c:pt idx="0">
                        <c:v>1.0229999999999999</c:v>
                      </c:pt>
                      <c:pt idx="1">
                        <c:v>1.621</c:v>
                      </c:pt>
                      <c:pt idx="2">
                        <c:v>1.079</c:v>
                      </c:pt>
                      <c:pt idx="3">
                        <c:v>2.9620000000000002</c:v>
                      </c:pt>
                      <c:pt idx="4">
                        <c:v>0.89400000000000002</c:v>
                      </c:pt>
                      <c:pt idx="5">
                        <c:v>1.8520000000000001</c:v>
                      </c:pt>
                      <c:pt idx="6">
                        <c:v>2.39</c:v>
                      </c:pt>
                      <c:pt idx="7">
                        <c:v>0.87</c:v>
                      </c:pt>
                      <c:pt idx="8">
                        <c:v>0.61499999999999999</c:v>
                      </c:pt>
                    </c:numCache>
                  </c:numRef>
                </c:val>
              </c15:ser>
            </c15:filteredBarSeries>
            <c15:filteredBarSeries>
              <c15:ser>
                <c:idx val="9"/>
                <c:order val="9"/>
                <c:tx>
                  <c:strRef>
                    <c:extLst xmlns:c15="http://schemas.microsoft.com/office/drawing/2012/chart">
                      <c:ext xmlns:c15="http://schemas.microsoft.com/office/drawing/2012/chart" uri="{02D57815-91ED-43cb-92C2-25804820EDAC}">
                        <c15:formulaRef>
                          <c15:sqref>Sheet1!$A$11</c15:sqref>
                        </c15:formulaRef>
                      </c:ext>
                    </c:extLst>
                    <c:strCache>
                      <c:ptCount val="1"/>
                      <c:pt idx="0">
                        <c:v>2028</c:v>
                      </c:pt>
                    </c:strCache>
                  </c:strRef>
                </c:tx>
                <c:spPr>
                  <a:solidFill>
                    <a:schemeClr val="accent4">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CDD - Pacific</c:v>
                      </c:pt>
                      <c:pt idx="1">
                        <c:v>CDD - Mountain</c:v>
                      </c:pt>
                      <c:pt idx="2">
                        <c:v>CDD - West North Central</c:v>
                      </c:pt>
                      <c:pt idx="3">
                        <c:v>CDD - West South Central</c:v>
                      </c:pt>
                      <c:pt idx="4">
                        <c:v>CDD - East North Central</c:v>
                      </c:pt>
                      <c:pt idx="5">
                        <c:v>CDD - East South Central</c:v>
                      </c:pt>
                      <c:pt idx="6">
                        <c:v>CDD - South Atlantic</c:v>
                      </c:pt>
                      <c:pt idx="7">
                        <c:v>CDD - Middle Atlantic</c:v>
                      </c:pt>
                      <c:pt idx="8">
                        <c:v>CDD - New England</c:v>
                      </c:pt>
                    </c:strCache>
                  </c:strRef>
                </c:cat>
                <c:val>
                  <c:numRef>
                    <c:extLst xmlns:c15="http://schemas.microsoft.com/office/drawing/2012/chart">
                      <c:ext xmlns:c15="http://schemas.microsoft.com/office/drawing/2012/chart" uri="{02D57815-91ED-43cb-92C2-25804820EDAC}">
                        <c15:formulaRef>
                          <c15:sqref>Sheet1!$B$11:$J$11</c15:sqref>
                        </c15:formulaRef>
                      </c:ext>
                    </c:extLst>
                    <c:numCache>
                      <c:formatCode>General</c:formatCode>
                      <c:ptCount val="9"/>
                      <c:pt idx="0">
                        <c:v>1.03</c:v>
                      </c:pt>
                      <c:pt idx="1">
                        <c:v>1.63</c:v>
                      </c:pt>
                      <c:pt idx="2">
                        <c:v>1.085</c:v>
                      </c:pt>
                      <c:pt idx="3">
                        <c:v>2.9769999999999999</c:v>
                      </c:pt>
                      <c:pt idx="4">
                        <c:v>0.90100000000000002</c:v>
                      </c:pt>
                      <c:pt idx="5">
                        <c:v>1.8620000000000001</c:v>
                      </c:pt>
                      <c:pt idx="6">
                        <c:v>2.4020000000000001</c:v>
                      </c:pt>
                      <c:pt idx="7">
                        <c:v>0.878</c:v>
                      </c:pt>
                      <c:pt idx="8">
                        <c:v>0.621</c:v>
                      </c:pt>
                    </c:numCache>
                  </c:numRef>
                </c:val>
              </c15:ser>
            </c15:filteredBarSeries>
            <c15:filteredBarSeries>
              <c15:ser>
                <c:idx val="10"/>
                <c:order val="10"/>
                <c:tx>
                  <c:strRef>
                    <c:extLst xmlns:c15="http://schemas.microsoft.com/office/drawing/2012/chart">
                      <c:ext xmlns:c15="http://schemas.microsoft.com/office/drawing/2012/chart" uri="{02D57815-91ED-43cb-92C2-25804820EDAC}">
                        <c15:formulaRef>
                          <c15:sqref>Sheet1!$A$12</c15:sqref>
                        </c15:formulaRef>
                      </c:ext>
                    </c:extLst>
                    <c:strCache>
                      <c:ptCount val="1"/>
                      <c:pt idx="0">
                        <c:v>2029</c:v>
                      </c:pt>
                    </c:strCache>
                  </c:strRef>
                </c:tx>
                <c:spPr>
                  <a:solidFill>
                    <a:schemeClr val="accent5">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CDD - Pacific</c:v>
                      </c:pt>
                      <c:pt idx="1">
                        <c:v>CDD - Mountain</c:v>
                      </c:pt>
                      <c:pt idx="2">
                        <c:v>CDD - West North Central</c:v>
                      </c:pt>
                      <c:pt idx="3">
                        <c:v>CDD - West South Central</c:v>
                      </c:pt>
                      <c:pt idx="4">
                        <c:v>CDD - East North Central</c:v>
                      </c:pt>
                      <c:pt idx="5">
                        <c:v>CDD - East South Central</c:v>
                      </c:pt>
                      <c:pt idx="6">
                        <c:v>CDD - South Atlantic</c:v>
                      </c:pt>
                      <c:pt idx="7">
                        <c:v>CDD - Middle Atlantic</c:v>
                      </c:pt>
                      <c:pt idx="8">
                        <c:v>CDD - New England</c:v>
                      </c:pt>
                    </c:strCache>
                  </c:strRef>
                </c:cat>
                <c:val>
                  <c:numRef>
                    <c:extLst xmlns:c15="http://schemas.microsoft.com/office/drawing/2012/chart">
                      <c:ext xmlns:c15="http://schemas.microsoft.com/office/drawing/2012/chart" uri="{02D57815-91ED-43cb-92C2-25804820EDAC}">
                        <c15:formulaRef>
                          <c15:sqref>Sheet1!$B$12:$J$12</c15:sqref>
                        </c15:formulaRef>
                      </c:ext>
                    </c:extLst>
                    <c:numCache>
                      <c:formatCode>General</c:formatCode>
                      <c:ptCount val="9"/>
                      <c:pt idx="0">
                        <c:v>1.038</c:v>
                      </c:pt>
                      <c:pt idx="1">
                        <c:v>1.639</c:v>
                      </c:pt>
                      <c:pt idx="2">
                        <c:v>1.091</c:v>
                      </c:pt>
                      <c:pt idx="3">
                        <c:v>2.9929999999999999</c:v>
                      </c:pt>
                      <c:pt idx="4">
                        <c:v>0.90700000000000003</c:v>
                      </c:pt>
                      <c:pt idx="5">
                        <c:v>1.8720000000000001</c:v>
                      </c:pt>
                      <c:pt idx="6">
                        <c:v>2.415</c:v>
                      </c:pt>
                      <c:pt idx="7">
                        <c:v>0.88600000000000001</c:v>
                      </c:pt>
                      <c:pt idx="8">
                        <c:v>0.627</c:v>
                      </c:pt>
                    </c:numCache>
                  </c:numRef>
                </c:val>
              </c15:ser>
            </c15:filteredBarSeries>
            <c15:filteredBarSeries>
              <c15:ser>
                <c:idx val="11"/>
                <c:order val="11"/>
                <c:tx>
                  <c:strRef>
                    <c:extLst xmlns:c15="http://schemas.microsoft.com/office/drawing/2012/chart">
                      <c:ext xmlns:c15="http://schemas.microsoft.com/office/drawing/2012/chart" uri="{02D57815-91ED-43cb-92C2-25804820EDAC}">
                        <c15:formulaRef>
                          <c15:sqref>Sheet1!$A$13</c15:sqref>
                        </c15:formulaRef>
                      </c:ext>
                    </c:extLst>
                    <c:strCache>
                      <c:ptCount val="1"/>
                      <c:pt idx="0">
                        <c:v>2030</c:v>
                      </c:pt>
                    </c:strCache>
                  </c:strRef>
                </c:tx>
                <c:spPr>
                  <a:solidFill>
                    <a:schemeClr val="accent6">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CDD - Pacific</c:v>
                      </c:pt>
                      <c:pt idx="1">
                        <c:v>CDD - Mountain</c:v>
                      </c:pt>
                      <c:pt idx="2">
                        <c:v>CDD - West North Central</c:v>
                      </c:pt>
                      <c:pt idx="3">
                        <c:v>CDD - West South Central</c:v>
                      </c:pt>
                      <c:pt idx="4">
                        <c:v>CDD - East North Central</c:v>
                      </c:pt>
                      <c:pt idx="5">
                        <c:v>CDD - East South Central</c:v>
                      </c:pt>
                      <c:pt idx="6">
                        <c:v>CDD - South Atlantic</c:v>
                      </c:pt>
                      <c:pt idx="7">
                        <c:v>CDD - Middle Atlantic</c:v>
                      </c:pt>
                      <c:pt idx="8">
                        <c:v>CDD - New England</c:v>
                      </c:pt>
                    </c:strCache>
                  </c:strRef>
                </c:cat>
                <c:val>
                  <c:numRef>
                    <c:extLst xmlns:c15="http://schemas.microsoft.com/office/drawing/2012/chart">
                      <c:ext xmlns:c15="http://schemas.microsoft.com/office/drawing/2012/chart" uri="{02D57815-91ED-43cb-92C2-25804820EDAC}">
                        <c15:formulaRef>
                          <c15:sqref>Sheet1!$B$13:$J$13</c15:sqref>
                        </c15:formulaRef>
                      </c:ext>
                    </c:extLst>
                    <c:numCache>
                      <c:formatCode>General</c:formatCode>
                      <c:ptCount val="9"/>
                      <c:pt idx="0">
                        <c:v>1.0449999999999999</c:v>
                      </c:pt>
                      <c:pt idx="1">
                        <c:v>1.649</c:v>
                      </c:pt>
                      <c:pt idx="2">
                        <c:v>1.097</c:v>
                      </c:pt>
                      <c:pt idx="3">
                        <c:v>3.0089999999999999</c:v>
                      </c:pt>
                      <c:pt idx="4">
                        <c:v>0.91400000000000003</c:v>
                      </c:pt>
                      <c:pt idx="5">
                        <c:v>1.8819999999999999</c:v>
                      </c:pt>
                      <c:pt idx="6">
                        <c:v>2.4279999999999999</c:v>
                      </c:pt>
                      <c:pt idx="7">
                        <c:v>0.89500000000000002</c:v>
                      </c:pt>
                      <c:pt idx="8">
                        <c:v>0.63300000000000001</c:v>
                      </c:pt>
                    </c:numCache>
                  </c:numRef>
                </c:val>
              </c15:ser>
            </c15:filteredBarSeries>
            <c15:filteredBarSeries>
              <c15:ser>
                <c:idx val="12"/>
                <c:order val="12"/>
                <c:tx>
                  <c:strRef>
                    <c:extLst xmlns:c15="http://schemas.microsoft.com/office/drawing/2012/chart">
                      <c:ext xmlns:c15="http://schemas.microsoft.com/office/drawing/2012/chart" uri="{02D57815-91ED-43cb-92C2-25804820EDAC}">
                        <c15:formulaRef>
                          <c15:sqref>Sheet1!$A$14</c15:sqref>
                        </c15:formulaRef>
                      </c:ext>
                    </c:extLst>
                    <c:strCache>
                      <c:ptCount val="1"/>
                      <c:pt idx="0">
                        <c:v>2031</c:v>
                      </c:pt>
                    </c:strCache>
                  </c:strRef>
                </c:tx>
                <c:spPr>
                  <a:solidFill>
                    <a:schemeClr val="accent1">
                      <a:lumMod val="80000"/>
                      <a:lumOff val="2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CDD - Pacific</c:v>
                      </c:pt>
                      <c:pt idx="1">
                        <c:v>CDD - Mountain</c:v>
                      </c:pt>
                      <c:pt idx="2">
                        <c:v>CDD - West North Central</c:v>
                      </c:pt>
                      <c:pt idx="3">
                        <c:v>CDD - West South Central</c:v>
                      </c:pt>
                      <c:pt idx="4">
                        <c:v>CDD - East North Central</c:v>
                      </c:pt>
                      <c:pt idx="5">
                        <c:v>CDD - East South Central</c:v>
                      </c:pt>
                      <c:pt idx="6">
                        <c:v>CDD - South Atlantic</c:v>
                      </c:pt>
                      <c:pt idx="7">
                        <c:v>CDD - Middle Atlantic</c:v>
                      </c:pt>
                      <c:pt idx="8">
                        <c:v>CDD - New England</c:v>
                      </c:pt>
                    </c:strCache>
                  </c:strRef>
                </c:cat>
                <c:val>
                  <c:numRef>
                    <c:extLst xmlns:c15="http://schemas.microsoft.com/office/drawing/2012/chart">
                      <c:ext xmlns:c15="http://schemas.microsoft.com/office/drawing/2012/chart" uri="{02D57815-91ED-43cb-92C2-25804820EDAC}">
                        <c15:formulaRef>
                          <c15:sqref>Sheet1!$B$14:$J$14</c15:sqref>
                        </c15:formulaRef>
                      </c:ext>
                    </c:extLst>
                    <c:numCache>
                      <c:formatCode>General</c:formatCode>
                      <c:ptCount val="9"/>
                      <c:pt idx="0">
                        <c:v>1.0529999999999999</c:v>
                      </c:pt>
                      <c:pt idx="1">
                        <c:v>1.6579999999999999</c:v>
                      </c:pt>
                      <c:pt idx="2">
                        <c:v>1.1040000000000001</c:v>
                      </c:pt>
                      <c:pt idx="3">
                        <c:v>3.024</c:v>
                      </c:pt>
                      <c:pt idx="4">
                        <c:v>0.92</c:v>
                      </c:pt>
                      <c:pt idx="5">
                        <c:v>1.8919999999999999</c:v>
                      </c:pt>
                      <c:pt idx="6">
                        <c:v>2.44</c:v>
                      </c:pt>
                      <c:pt idx="7">
                        <c:v>0.90300000000000002</c:v>
                      </c:pt>
                      <c:pt idx="8">
                        <c:v>0.63900000000000001</c:v>
                      </c:pt>
                    </c:numCache>
                  </c:numRef>
                </c:val>
              </c15:ser>
            </c15:filteredBarSeries>
            <c15:filteredBarSeries>
              <c15:ser>
                <c:idx val="13"/>
                <c:order val="13"/>
                <c:tx>
                  <c:strRef>
                    <c:extLst xmlns:c15="http://schemas.microsoft.com/office/drawing/2012/chart">
                      <c:ext xmlns:c15="http://schemas.microsoft.com/office/drawing/2012/chart" uri="{02D57815-91ED-43cb-92C2-25804820EDAC}">
                        <c15:formulaRef>
                          <c15:sqref>Sheet1!$A$15</c15:sqref>
                        </c15:formulaRef>
                      </c:ext>
                    </c:extLst>
                    <c:strCache>
                      <c:ptCount val="1"/>
                      <c:pt idx="0">
                        <c:v>2032</c:v>
                      </c:pt>
                    </c:strCache>
                  </c:strRef>
                </c:tx>
                <c:spPr>
                  <a:solidFill>
                    <a:schemeClr val="accent2">
                      <a:lumMod val="80000"/>
                      <a:lumOff val="2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CDD - Pacific</c:v>
                      </c:pt>
                      <c:pt idx="1">
                        <c:v>CDD - Mountain</c:v>
                      </c:pt>
                      <c:pt idx="2">
                        <c:v>CDD - West North Central</c:v>
                      </c:pt>
                      <c:pt idx="3">
                        <c:v>CDD - West South Central</c:v>
                      </c:pt>
                      <c:pt idx="4">
                        <c:v>CDD - East North Central</c:v>
                      </c:pt>
                      <c:pt idx="5">
                        <c:v>CDD - East South Central</c:v>
                      </c:pt>
                      <c:pt idx="6">
                        <c:v>CDD - South Atlantic</c:v>
                      </c:pt>
                      <c:pt idx="7">
                        <c:v>CDD - Middle Atlantic</c:v>
                      </c:pt>
                      <c:pt idx="8">
                        <c:v>CDD - New England</c:v>
                      </c:pt>
                    </c:strCache>
                  </c:strRef>
                </c:cat>
                <c:val>
                  <c:numRef>
                    <c:extLst xmlns:c15="http://schemas.microsoft.com/office/drawing/2012/chart">
                      <c:ext xmlns:c15="http://schemas.microsoft.com/office/drawing/2012/chart" uri="{02D57815-91ED-43cb-92C2-25804820EDAC}">
                        <c15:formulaRef>
                          <c15:sqref>Sheet1!$B$15:$J$15</c15:sqref>
                        </c15:formulaRef>
                      </c:ext>
                    </c:extLst>
                    <c:numCache>
                      <c:formatCode>General</c:formatCode>
                      <c:ptCount val="9"/>
                      <c:pt idx="0">
                        <c:v>1.06</c:v>
                      </c:pt>
                      <c:pt idx="1">
                        <c:v>1.6679999999999999</c:v>
                      </c:pt>
                      <c:pt idx="2">
                        <c:v>1.1100000000000001</c:v>
                      </c:pt>
                      <c:pt idx="3">
                        <c:v>3.04</c:v>
                      </c:pt>
                      <c:pt idx="4">
                        <c:v>0.92700000000000005</c:v>
                      </c:pt>
                      <c:pt idx="5">
                        <c:v>1.9019999999999999</c:v>
                      </c:pt>
                      <c:pt idx="6">
                        <c:v>2.4529999999999998</c:v>
                      </c:pt>
                      <c:pt idx="7">
                        <c:v>0.91100000000000003</c:v>
                      </c:pt>
                      <c:pt idx="8">
                        <c:v>0.64600000000000002</c:v>
                      </c:pt>
                    </c:numCache>
                  </c:numRef>
                </c:val>
              </c15:ser>
            </c15:filteredBarSeries>
            <c15:filteredBarSeries>
              <c15:ser>
                <c:idx val="14"/>
                <c:order val="14"/>
                <c:tx>
                  <c:strRef>
                    <c:extLst xmlns:c15="http://schemas.microsoft.com/office/drawing/2012/chart">
                      <c:ext xmlns:c15="http://schemas.microsoft.com/office/drawing/2012/chart" uri="{02D57815-91ED-43cb-92C2-25804820EDAC}">
                        <c15:formulaRef>
                          <c15:sqref>Sheet1!$A$16</c15:sqref>
                        </c15:formulaRef>
                      </c:ext>
                    </c:extLst>
                    <c:strCache>
                      <c:ptCount val="1"/>
                      <c:pt idx="0">
                        <c:v>2033</c:v>
                      </c:pt>
                    </c:strCache>
                  </c:strRef>
                </c:tx>
                <c:spPr>
                  <a:solidFill>
                    <a:schemeClr val="accent3">
                      <a:lumMod val="80000"/>
                      <a:lumOff val="2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CDD - Pacific</c:v>
                      </c:pt>
                      <c:pt idx="1">
                        <c:v>CDD - Mountain</c:v>
                      </c:pt>
                      <c:pt idx="2">
                        <c:v>CDD - West North Central</c:v>
                      </c:pt>
                      <c:pt idx="3">
                        <c:v>CDD - West South Central</c:v>
                      </c:pt>
                      <c:pt idx="4">
                        <c:v>CDD - East North Central</c:v>
                      </c:pt>
                      <c:pt idx="5">
                        <c:v>CDD - East South Central</c:v>
                      </c:pt>
                      <c:pt idx="6">
                        <c:v>CDD - South Atlantic</c:v>
                      </c:pt>
                      <c:pt idx="7">
                        <c:v>CDD - Middle Atlantic</c:v>
                      </c:pt>
                      <c:pt idx="8">
                        <c:v>CDD - New England</c:v>
                      </c:pt>
                    </c:strCache>
                  </c:strRef>
                </c:cat>
                <c:val>
                  <c:numRef>
                    <c:extLst xmlns:c15="http://schemas.microsoft.com/office/drawing/2012/chart">
                      <c:ext xmlns:c15="http://schemas.microsoft.com/office/drawing/2012/chart" uri="{02D57815-91ED-43cb-92C2-25804820EDAC}">
                        <c15:formulaRef>
                          <c15:sqref>Sheet1!$B$16:$J$16</c15:sqref>
                        </c15:formulaRef>
                      </c:ext>
                    </c:extLst>
                    <c:numCache>
                      <c:formatCode>General</c:formatCode>
                      <c:ptCount val="9"/>
                      <c:pt idx="0">
                        <c:v>1.0680000000000001</c:v>
                      </c:pt>
                      <c:pt idx="1">
                        <c:v>1.6779999999999999</c:v>
                      </c:pt>
                      <c:pt idx="2">
                        <c:v>1.1160000000000001</c:v>
                      </c:pt>
                      <c:pt idx="3">
                        <c:v>3.056</c:v>
                      </c:pt>
                      <c:pt idx="4">
                        <c:v>0.93300000000000005</c:v>
                      </c:pt>
                      <c:pt idx="5">
                        <c:v>1.913</c:v>
                      </c:pt>
                      <c:pt idx="6">
                        <c:v>2.4660000000000002</c:v>
                      </c:pt>
                      <c:pt idx="7">
                        <c:v>0.91900000000000004</c:v>
                      </c:pt>
                      <c:pt idx="8">
                        <c:v>0.65200000000000002</c:v>
                      </c:pt>
                    </c:numCache>
                  </c:numRef>
                </c:val>
              </c15:ser>
            </c15:filteredBarSeries>
            <c15:filteredBarSeries>
              <c15:ser>
                <c:idx val="15"/>
                <c:order val="15"/>
                <c:tx>
                  <c:strRef>
                    <c:extLst xmlns:c15="http://schemas.microsoft.com/office/drawing/2012/chart">
                      <c:ext xmlns:c15="http://schemas.microsoft.com/office/drawing/2012/chart" uri="{02D57815-91ED-43cb-92C2-25804820EDAC}">
                        <c15:formulaRef>
                          <c15:sqref>Sheet1!$A$17</c15:sqref>
                        </c15:formulaRef>
                      </c:ext>
                    </c:extLst>
                    <c:strCache>
                      <c:ptCount val="1"/>
                      <c:pt idx="0">
                        <c:v>2034</c:v>
                      </c:pt>
                    </c:strCache>
                  </c:strRef>
                </c:tx>
                <c:spPr>
                  <a:solidFill>
                    <a:schemeClr val="accent4">
                      <a:lumMod val="80000"/>
                      <a:lumOff val="2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CDD - Pacific</c:v>
                      </c:pt>
                      <c:pt idx="1">
                        <c:v>CDD - Mountain</c:v>
                      </c:pt>
                      <c:pt idx="2">
                        <c:v>CDD - West North Central</c:v>
                      </c:pt>
                      <c:pt idx="3">
                        <c:v>CDD - West South Central</c:v>
                      </c:pt>
                      <c:pt idx="4">
                        <c:v>CDD - East North Central</c:v>
                      </c:pt>
                      <c:pt idx="5">
                        <c:v>CDD - East South Central</c:v>
                      </c:pt>
                      <c:pt idx="6">
                        <c:v>CDD - South Atlantic</c:v>
                      </c:pt>
                      <c:pt idx="7">
                        <c:v>CDD - Middle Atlantic</c:v>
                      </c:pt>
                      <c:pt idx="8">
                        <c:v>CDD - New England</c:v>
                      </c:pt>
                    </c:strCache>
                  </c:strRef>
                </c:cat>
                <c:val>
                  <c:numRef>
                    <c:extLst xmlns:c15="http://schemas.microsoft.com/office/drawing/2012/chart">
                      <c:ext xmlns:c15="http://schemas.microsoft.com/office/drawing/2012/chart" uri="{02D57815-91ED-43cb-92C2-25804820EDAC}">
                        <c15:formulaRef>
                          <c15:sqref>Sheet1!$B$17:$J$17</c15:sqref>
                        </c15:formulaRef>
                      </c:ext>
                    </c:extLst>
                    <c:numCache>
                      <c:formatCode>General</c:formatCode>
                      <c:ptCount val="9"/>
                      <c:pt idx="0">
                        <c:v>1.075</c:v>
                      </c:pt>
                      <c:pt idx="1">
                        <c:v>1.6870000000000001</c:v>
                      </c:pt>
                      <c:pt idx="2">
                        <c:v>1.123</c:v>
                      </c:pt>
                      <c:pt idx="3">
                        <c:v>3.0710000000000002</c:v>
                      </c:pt>
                      <c:pt idx="4">
                        <c:v>0.94</c:v>
                      </c:pt>
                      <c:pt idx="5">
                        <c:v>1.923</c:v>
                      </c:pt>
                      <c:pt idx="6">
                        <c:v>2.4790000000000001</c:v>
                      </c:pt>
                      <c:pt idx="7">
                        <c:v>0.92800000000000005</c:v>
                      </c:pt>
                      <c:pt idx="8">
                        <c:v>0.65800000000000003</c:v>
                      </c:pt>
                    </c:numCache>
                  </c:numRef>
                </c:val>
              </c15:ser>
            </c15:filteredBarSeries>
            <c15:filteredBarSeries>
              <c15:ser>
                <c:idx val="16"/>
                <c:order val="16"/>
                <c:tx>
                  <c:strRef>
                    <c:extLst xmlns:c15="http://schemas.microsoft.com/office/drawing/2012/chart">
                      <c:ext xmlns:c15="http://schemas.microsoft.com/office/drawing/2012/chart" uri="{02D57815-91ED-43cb-92C2-25804820EDAC}">
                        <c15:formulaRef>
                          <c15:sqref>Sheet1!$A$18</c15:sqref>
                        </c15:formulaRef>
                      </c:ext>
                    </c:extLst>
                    <c:strCache>
                      <c:ptCount val="1"/>
                      <c:pt idx="0">
                        <c:v>2035</c:v>
                      </c:pt>
                    </c:strCache>
                  </c:strRef>
                </c:tx>
                <c:spPr>
                  <a:solidFill>
                    <a:schemeClr val="accent5">
                      <a:lumMod val="80000"/>
                      <a:lumOff val="2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CDD - Pacific</c:v>
                      </c:pt>
                      <c:pt idx="1">
                        <c:v>CDD - Mountain</c:v>
                      </c:pt>
                      <c:pt idx="2">
                        <c:v>CDD - West North Central</c:v>
                      </c:pt>
                      <c:pt idx="3">
                        <c:v>CDD - West South Central</c:v>
                      </c:pt>
                      <c:pt idx="4">
                        <c:v>CDD - East North Central</c:v>
                      </c:pt>
                      <c:pt idx="5">
                        <c:v>CDD - East South Central</c:v>
                      </c:pt>
                      <c:pt idx="6">
                        <c:v>CDD - South Atlantic</c:v>
                      </c:pt>
                      <c:pt idx="7">
                        <c:v>CDD - Middle Atlantic</c:v>
                      </c:pt>
                      <c:pt idx="8">
                        <c:v>CDD - New England</c:v>
                      </c:pt>
                    </c:strCache>
                  </c:strRef>
                </c:cat>
                <c:val>
                  <c:numRef>
                    <c:extLst xmlns:c15="http://schemas.microsoft.com/office/drawing/2012/chart">
                      <c:ext xmlns:c15="http://schemas.microsoft.com/office/drawing/2012/chart" uri="{02D57815-91ED-43cb-92C2-25804820EDAC}">
                        <c15:formulaRef>
                          <c15:sqref>Sheet1!$B$18:$J$18</c15:sqref>
                        </c15:formulaRef>
                      </c:ext>
                    </c:extLst>
                    <c:numCache>
                      <c:formatCode>General</c:formatCode>
                      <c:ptCount val="9"/>
                      <c:pt idx="0">
                        <c:v>1.083</c:v>
                      </c:pt>
                      <c:pt idx="1">
                        <c:v>1.6970000000000001</c:v>
                      </c:pt>
                      <c:pt idx="2">
                        <c:v>1.129</c:v>
                      </c:pt>
                      <c:pt idx="3">
                        <c:v>3.0870000000000002</c:v>
                      </c:pt>
                      <c:pt idx="4">
                        <c:v>0.94699999999999995</c:v>
                      </c:pt>
                      <c:pt idx="5">
                        <c:v>1.9330000000000001</c:v>
                      </c:pt>
                      <c:pt idx="6">
                        <c:v>2.4910000000000001</c:v>
                      </c:pt>
                      <c:pt idx="7">
                        <c:v>0.93600000000000005</c:v>
                      </c:pt>
                      <c:pt idx="8">
                        <c:v>0.66400000000000003</c:v>
                      </c:pt>
                    </c:numCache>
                  </c:numRef>
                </c:val>
              </c15:ser>
            </c15:filteredBarSeries>
            <c15:filteredBarSeries>
              <c15:ser>
                <c:idx val="17"/>
                <c:order val="17"/>
                <c:tx>
                  <c:strRef>
                    <c:extLst xmlns:c15="http://schemas.microsoft.com/office/drawing/2012/chart">
                      <c:ext xmlns:c15="http://schemas.microsoft.com/office/drawing/2012/chart" uri="{02D57815-91ED-43cb-92C2-25804820EDAC}">
                        <c15:formulaRef>
                          <c15:sqref>Sheet1!$A$19</c15:sqref>
                        </c15:formulaRef>
                      </c:ext>
                    </c:extLst>
                    <c:strCache>
                      <c:ptCount val="1"/>
                      <c:pt idx="0">
                        <c:v>2036</c:v>
                      </c:pt>
                    </c:strCache>
                  </c:strRef>
                </c:tx>
                <c:spPr>
                  <a:solidFill>
                    <a:schemeClr val="accent6">
                      <a:lumMod val="80000"/>
                      <a:lumOff val="2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CDD - Pacific</c:v>
                      </c:pt>
                      <c:pt idx="1">
                        <c:v>CDD - Mountain</c:v>
                      </c:pt>
                      <c:pt idx="2">
                        <c:v>CDD - West North Central</c:v>
                      </c:pt>
                      <c:pt idx="3">
                        <c:v>CDD - West South Central</c:v>
                      </c:pt>
                      <c:pt idx="4">
                        <c:v>CDD - East North Central</c:v>
                      </c:pt>
                      <c:pt idx="5">
                        <c:v>CDD - East South Central</c:v>
                      </c:pt>
                      <c:pt idx="6">
                        <c:v>CDD - South Atlantic</c:v>
                      </c:pt>
                      <c:pt idx="7">
                        <c:v>CDD - Middle Atlantic</c:v>
                      </c:pt>
                      <c:pt idx="8">
                        <c:v>CDD - New England</c:v>
                      </c:pt>
                    </c:strCache>
                  </c:strRef>
                </c:cat>
                <c:val>
                  <c:numRef>
                    <c:extLst xmlns:c15="http://schemas.microsoft.com/office/drawing/2012/chart">
                      <c:ext xmlns:c15="http://schemas.microsoft.com/office/drawing/2012/chart" uri="{02D57815-91ED-43cb-92C2-25804820EDAC}">
                        <c15:formulaRef>
                          <c15:sqref>Sheet1!$B$19:$J$19</c15:sqref>
                        </c15:formulaRef>
                      </c:ext>
                    </c:extLst>
                    <c:numCache>
                      <c:formatCode>General</c:formatCode>
                      <c:ptCount val="9"/>
                      <c:pt idx="0">
                        <c:v>1.0900000000000001</c:v>
                      </c:pt>
                      <c:pt idx="1">
                        <c:v>1.7070000000000001</c:v>
                      </c:pt>
                      <c:pt idx="2">
                        <c:v>1.1359999999999999</c:v>
                      </c:pt>
                      <c:pt idx="3">
                        <c:v>3.1030000000000002</c:v>
                      </c:pt>
                      <c:pt idx="4">
                        <c:v>0.95299999999999996</c:v>
                      </c:pt>
                      <c:pt idx="5">
                        <c:v>1.9430000000000001</c:v>
                      </c:pt>
                      <c:pt idx="6">
                        <c:v>2.504</c:v>
                      </c:pt>
                      <c:pt idx="7">
                        <c:v>0.94399999999999995</c:v>
                      </c:pt>
                      <c:pt idx="8">
                        <c:v>0.67100000000000004</c:v>
                      </c:pt>
                    </c:numCache>
                  </c:numRef>
                </c:val>
              </c15:ser>
            </c15:filteredBarSeries>
            <c15:filteredBarSeries>
              <c15:ser>
                <c:idx val="18"/>
                <c:order val="18"/>
                <c:tx>
                  <c:strRef>
                    <c:extLst xmlns:c15="http://schemas.microsoft.com/office/drawing/2012/chart">
                      <c:ext xmlns:c15="http://schemas.microsoft.com/office/drawing/2012/chart" uri="{02D57815-91ED-43cb-92C2-25804820EDAC}">
                        <c15:formulaRef>
                          <c15:sqref>Sheet1!$A$20</c15:sqref>
                        </c15:formulaRef>
                      </c:ext>
                    </c:extLst>
                    <c:strCache>
                      <c:ptCount val="1"/>
                      <c:pt idx="0">
                        <c:v>2037</c:v>
                      </c:pt>
                    </c:strCache>
                  </c:strRef>
                </c:tx>
                <c:spPr>
                  <a:solidFill>
                    <a:schemeClr val="accent1">
                      <a:lumMod val="8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CDD - Pacific</c:v>
                      </c:pt>
                      <c:pt idx="1">
                        <c:v>CDD - Mountain</c:v>
                      </c:pt>
                      <c:pt idx="2">
                        <c:v>CDD - West North Central</c:v>
                      </c:pt>
                      <c:pt idx="3">
                        <c:v>CDD - West South Central</c:v>
                      </c:pt>
                      <c:pt idx="4">
                        <c:v>CDD - East North Central</c:v>
                      </c:pt>
                      <c:pt idx="5">
                        <c:v>CDD - East South Central</c:v>
                      </c:pt>
                      <c:pt idx="6">
                        <c:v>CDD - South Atlantic</c:v>
                      </c:pt>
                      <c:pt idx="7">
                        <c:v>CDD - Middle Atlantic</c:v>
                      </c:pt>
                      <c:pt idx="8">
                        <c:v>CDD - New England</c:v>
                      </c:pt>
                    </c:strCache>
                  </c:strRef>
                </c:cat>
                <c:val>
                  <c:numRef>
                    <c:extLst xmlns:c15="http://schemas.microsoft.com/office/drawing/2012/chart">
                      <c:ext xmlns:c15="http://schemas.microsoft.com/office/drawing/2012/chart" uri="{02D57815-91ED-43cb-92C2-25804820EDAC}">
                        <c15:formulaRef>
                          <c15:sqref>Sheet1!$B$20:$J$20</c15:sqref>
                        </c15:formulaRef>
                      </c:ext>
                    </c:extLst>
                    <c:numCache>
                      <c:formatCode>General</c:formatCode>
                      <c:ptCount val="9"/>
                      <c:pt idx="0">
                        <c:v>1.0980000000000001</c:v>
                      </c:pt>
                      <c:pt idx="1">
                        <c:v>1.716</c:v>
                      </c:pt>
                      <c:pt idx="2">
                        <c:v>1.1419999999999999</c:v>
                      </c:pt>
                      <c:pt idx="3">
                        <c:v>3.1179999999999999</c:v>
                      </c:pt>
                      <c:pt idx="4">
                        <c:v>0.96</c:v>
                      </c:pt>
                      <c:pt idx="5">
                        <c:v>1.954</c:v>
                      </c:pt>
                      <c:pt idx="6">
                        <c:v>2.5169999999999999</c:v>
                      </c:pt>
                      <c:pt idx="7">
                        <c:v>0.95199999999999996</c:v>
                      </c:pt>
                      <c:pt idx="8">
                        <c:v>0.67700000000000005</c:v>
                      </c:pt>
                    </c:numCache>
                  </c:numRef>
                </c:val>
              </c15:ser>
            </c15:filteredBarSeries>
            <c15:filteredBarSeries>
              <c15:ser>
                <c:idx val="19"/>
                <c:order val="19"/>
                <c:tx>
                  <c:strRef>
                    <c:extLst xmlns:c15="http://schemas.microsoft.com/office/drawing/2012/chart">
                      <c:ext xmlns:c15="http://schemas.microsoft.com/office/drawing/2012/chart" uri="{02D57815-91ED-43cb-92C2-25804820EDAC}">
                        <c15:formulaRef>
                          <c15:sqref>Sheet1!$A$21</c15:sqref>
                        </c15:formulaRef>
                      </c:ext>
                    </c:extLst>
                    <c:strCache>
                      <c:ptCount val="1"/>
                      <c:pt idx="0">
                        <c:v>2038</c:v>
                      </c:pt>
                    </c:strCache>
                  </c:strRef>
                </c:tx>
                <c:spPr>
                  <a:solidFill>
                    <a:schemeClr val="accent2">
                      <a:lumMod val="8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CDD - Pacific</c:v>
                      </c:pt>
                      <c:pt idx="1">
                        <c:v>CDD - Mountain</c:v>
                      </c:pt>
                      <c:pt idx="2">
                        <c:v>CDD - West North Central</c:v>
                      </c:pt>
                      <c:pt idx="3">
                        <c:v>CDD - West South Central</c:v>
                      </c:pt>
                      <c:pt idx="4">
                        <c:v>CDD - East North Central</c:v>
                      </c:pt>
                      <c:pt idx="5">
                        <c:v>CDD - East South Central</c:v>
                      </c:pt>
                      <c:pt idx="6">
                        <c:v>CDD - South Atlantic</c:v>
                      </c:pt>
                      <c:pt idx="7">
                        <c:v>CDD - Middle Atlantic</c:v>
                      </c:pt>
                      <c:pt idx="8">
                        <c:v>CDD - New England</c:v>
                      </c:pt>
                    </c:strCache>
                  </c:strRef>
                </c:cat>
                <c:val>
                  <c:numRef>
                    <c:extLst xmlns:c15="http://schemas.microsoft.com/office/drawing/2012/chart">
                      <c:ext xmlns:c15="http://schemas.microsoft.com/office/drawing/2012/chart" uri="{02D57815-91ED-43cb-92C2-25804820EDAC}">
                        <c15:formulaRef>
                          <c15:sqref>Sheet1!$B$21:$J$21</c15:sqref>
                        </c15:formulaRef>
                      </c:ext>
                    </c:extLst>
                    <c:numCache>
                      <c:formatCode>General</c:formatCode>
                      <c:ptCount val="9"/>
                      <c:pt idx="0">
                        <c:v>1.1060000000000001</c:v>
                      </c:pt>
                      <c:pt idx="1">
                        <c:v>1.726</c:v>
                      </c:pt>
                      <c:pt idx="2">
                        <c:v>1.1479999999999999</c:v>
                      </c:pt>
                      <c:pt idx="3">
                        <c:v>3.1339999999999999</c:v>
                      </c:pt>
                      <c:pt idx="4">
                        <c:v>0.96599999999999997</c:v>
                      </c:pt>
                      <c:pt idx="5">
                        <c:v>1.964</c:v>
                      </c:pt>
                      <c:pt idx="6">
                        <c:v>2.5299999999999998</c:v>
                      </c:pt>
                      <c:pt idx="7">
                        <c:v>0.96099999999999997</c:v>
                      </c:pt>
                      <c:pt idx="8">
                        <c:v>0.68300000000000005</c:v>
                      </c:pt>
                    </c:numCache>
                  </c:numRef>
                </c:val>
              </c15:ser>
            </c15:filteredBarSeries>
            <c15:filteredBarSeries>
              <c15:ser>
                <c:idx val="20"/>
                <c:order val="20"/>
                <c:tx>
                  <c:strRef>
                    <c:extLst xmlns:c15="http://schemas.microsoft.com/office/drawing/2012/chart">
                      <c:ext xmlns:c15="http://schemas.microsoft.com/office/drawing/2012/chart" uri="{02D57815-91ED-43cb-92C2-25804820EDAC}">
                        <c15:formulaRef>
                          <c15:sqref>Sheet1!$A$22</c15:sqref>
                        </c15:formulaRef>
                      </c:ext>
                    </c:extLst>
                    <c:strCache>
                      <c:ptCount val="1"/>
                      <c:pt idx="0">
                        <c:v>2039</c:v>
                      </c:pt>
                    </c:strCache>
                  </c:strRef>
                </c:tx>
                <c:spPr>
                  <a:solidFill>
                    <a:schemeClr val="accent3">
                      <a:lumMod val="8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CDD - Pacific</c:v>
                      </c:pt>
                      <c:pt idx="1">
                        <c:v>CDD - Mountain</c:v>
                      </c:pt>
                      <c:pt idx="2">
                        <c:v>CDD - West North Central</c:v>
                      </c:pt>
                      <c:pt idx="3">
                        <c:v>CDD - West South Central</c:v>
                      </c:pt>
                      <c:pt idx="4">
                        <c:v>CDD - East North Central</c:v>
                      </c:pt>
                      <c:pt idx="5">
                        <c:v>CDD - East South Central</c:v>
                      </c:pt>
                      <c:pt idx="6">
                        <c:v>CDD - South Atlantic</c:v>
                      </c:pt>
                      <c:pt idx="7">
                        <c:v>CDD - Middle Atlantic</c:v>
                      </c:pt>
                      <c:pt idx="8">
                        <c:v>CDD - New England</c:v>
                      </c:pt>
                    </c:strCache>
                  </c:strRef>
                </c:cat>
                <c:val>
                  <c:numRef>
                    <c:extLst xmlns:c15="http://schemas.microsoft.com/office/drawing/2012/chart">
                      <c:ext xmlns:c15="http://schemas.microsoft.com/office/drawing/2012/chart" uri="{02D57815-91ED-43cb-92C2-25804820EDAC}">
                        <c15:formulaRef>
                          <c15:sqref>Sheet1!$B$22:$J$22</c15:sqref>
                        </c15:formulaRef>
                      </c:ext>
                    </c:extLst>
                    <c:numCache>
                      <c:formatCode>General</c:formatCode>
                      <c:ptCount val="9"/>
                      <c:pt idx="0">
                        <c:v>1.113</c:v>
                      </c:pt>
                      <c:pt idx="1">
                        <c:v>1.736</c:v>
                      </c:pt>
                      <c:pt idx="2">
                        <c:v>1.155</c:v>
                      </c:pt>
                      <c:pt idx="3">
                        <c:v>3.149</c:v>
                      </c:pt>
                      <c:pt idx="4">
                        <c:v>0.97299999999999998</c:v>
                      </c:pt>
                      <c:pt idx="5">
                        <c:v>1.974</c:v>
                      </c:pt>
                      <c:pt idx="6">
                        <c:v>2.5419999999999998</c:v>
                      </c:pt>
                      <c:pt idx="7">
                        <c:v>0.96899999999999997</c:v>
                      </c:pt>
                      <c:pt idx="8">
                        <c:v>0.68899999999999995</c:v>
                      </c:pt>
                    </c:numCache>
                  </c:numRef>
                </c:val>
              </c15:ser>
            </c15:filteredBarSeries>
            <c15:filteredBarSeries>
              <c15:ser>
                <c:idx val="21"/>
                <c:order val="21"/>
                <c:tx>
                  <c:strRef>
                    <c:extLst xmlns:c15="http://schemas.microsoft.com/office/drawing/2012/chart">
                      <c:ext xmlns:c15="http://schemas.microsoft.com/office/drawing/2012/chart" uri="{02D57815-91ED-43cb-92C2-25804820EDAC}">
                        <c15:formulaRef>
                          <c15:sqref>Sheet1!$A$23</c15:sqref>
                        </c15:formulaRef>
                      </c:ext>
                    </c:extLst>
                    <c:strCache>
                      <c:ptCount val="1"/>
                      <c:pt idx="0">
                        <c:v>2040</c:v>
                      </c:pt>
                    </c:strCache>
                  </c:strRef>
                </c:tx>
                <c:spPr>
                  <a:solidFill>
                    <a:schemeClr val="accent4">
                      <a:lumMod val="8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CDD - Pacific</c:v>
                      </c:pt>
                      <c:pt idx="1">
                        <c:v>CDD - Mountain</c:v>
                      </c:pt>
                      <c:pt idx="2">
                        <c:v>CDD - West North Central</c:v>
                      </c:pt>
                      <c:pt idx="3">
                        <c:v>CDD - West South Central</c:v>
                      </c:pt>
                      <c:pt idx="4">
                        <c:v>CDD - East North Central</c:v>
                      </c:pt>
                      <c:pt idx="5">
                        <c:v>CDD - East South Central</c:v>
                      </c:pt>
                      <c:pt idx="6">
                        <c:v>CDD - South Atlantic</c:v>
                      </c:pt>
                      <c:pt idx="7">
                        <c:v>CDD - Middle Atlantic</c:v>
                      </c:pt>
                      <c:pt idx="8">
                        <c:v>CDD - New England</c:v>
                      </c:pt>
                    </c:strCache>
                  </c:strRef>
                </c:cat>
                <c:val>
                  <c:numRef>
                    <c:extLst xmlns:c15="http://schemas.microsoft.com/office/drawing/2012/chart">
                      <c:ext xmlns:c15="http://schemas.microsoft.com/office/drawing/2012/chart" uri="{02D57815-91ED-43cb-92C2-25804820EDAC}">
                        <c15:formulaRef>
                          <c15:sqref>Sheet1!$B$23:$J$23</c15:sqref>
                        </c15:formulaRef>
                      </c:ext>
                    </c:extLst>
                    <c:numCache>
                      <c:formatCode>General</c:formatCode>
                      <c:ptCount val="9"/>
                      <c:pt idx="0">
                        <c:v>1.121</c:v>
                      </c:pt>
                      <c:pt idx="1">
                        <c:v>1.7450000000000001</c:v>
                      </c:pt>
                      <c:pt idx="2">
                        <c:v>1.161</c:v>
                      </c:pt>
                      <c:pt idx="3">
                        <c:v>3.165</c:v>
                      </c:pt>
                      <c:pt idx="4">
                        <c:v>0.97899999999999998</c:v>
                      </c:pt>
                      <c:pt idx="5">
                        <c:v>1.984</c:v>
                      </c:pt>
                      <c:pt idx="6">
                        <c:v>2.5550000000000002</c:v>
                      </c:pt>
                      <c:pt idx="7">
                        <c:v>0.97699999999999998</c:v>
                      </c:pt>
                      <c:pt idx="8">
                        <c:v>0.69599999999999995</c:v>
                      </c:pt>
                    </c:numCache>
                  </c:numRef>
                </c:val>
              </c15:ser>
            </c15:filteredBarSeries>
            <c15:filteredBarSeries>
              <c15:ser>
                <c:idx val="22"/>
                <c:order val="22"/>
                <c:tx>
                  <c:strRef>
                    <c:extLst xmlns:c15="http://schemas.microsoft.com/office/drawing/2012/chart">
                      <c:ext xmlns:c15="http://schemas.microsoft.com/office/drawing/2012/chart" uri="{02D57815-91ED-43cb-92C2-25804820EDAC}">
                        <c15:formulaRef>
                          <c15:sqref>Sheet1!$A$24</c15:sqref>
                        </c15:formulaRef>
                      </c:ext>
                    </c:extLst>
                    <c:strCache>
                      <c:ptCount val="1"/>
                      <c:pt idx="0">
                        <c:v>2041</c:v>
                      </c:pt>
                    </c:strCache>
                  </c:strRef>
                </c:tx>
                <c:spPr>
                  <a:solidFill>
                    <a:schemeClr val="accent5">
                      <a:lumMod val="8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CDD - Pacific</c:v>
                      </c:pt>
                      <c:pt idx="1">
                        <c:v>CDD - Mountain</c:v>
                      </c:pt>
                      <c:pt idx="2">
                        <c:v>CDD - West North Central</c:v>
                      </c:pt>
                      <c:pt idx="3">
                        <c:v>CDD - West South Central</c:v>
                      </c:pt>
                      <c:pt idx="4">
                        <c:v>CDD - East North Central</c:v>
                      </c:pt>
                      <c:pt idx="5">
                        <c:v>CDD - East South Central</c:v>
                      </c:pt>
                      <c:pt idx="6">
                        <c:v>CDD - South Atlantic</c:v>
                      </c:pt>
                      <c:pt idx="7">
                        <c:v>CDD - Middle Atlantic</c:v>
                      </c:pt>
                      <c:pt idx="8">
                        <c:v>CDD - New England</c:v>
                      </c:pt>
                    </c:strCache>
                  </c:strRef>
                </c:cat>
                <c:val>
                  <c:numRef>
                    <c:extLst xmlns:c15="http://schemas.microsoft.com/office/drawing/2012/chart">
                      <c:ext xmlns:c15="http://schemas.microsoft.com/office/drawing/2012/chart" uri="{02D57815-91ED-43cb-92C2-25804820EDAC}">
                        <c15:formulaRef>
                          <c15:sqref>Sheet1!$B$24:$J$24</c15:sqref>
                        </c15:formulaRef>
                      </c:ext>
                    </c:extLst>
                    <c:numCache>
                      <c:formatCode>General</c:formatCode>
                      <c:ptCount val="9"/>
                      <c:pt idx="0">
                        <c:v>1.129</c:v>
                      </c:pt>
                      <c:pt idx="1">
                        <c:v>1.7549999999999999</c:v>
                      </c:pt>
                      <c:pt idx="2">
                        <c:v>1.1679999999999999</c:v>
                      </c:pt>
                      <c:pt idx="3">
                        <c:v>3.181</c:v>
                      </c:pt>
                      <c:pt idx="4">
                        <c:v>0.98599999999999999</c:v>
                      </c:pt>
                      <c:pt idx="5">
                        <c:v>1.9950000000000001</c:v>
                      </c:pt>
                      <c:pt idx="6">
                        <c:v>2.5680000000000001</c:v>
                      </c:pt>
                      <c:pt idx="7">
                        <c:v>0.98499999999999999</c:v>
                      </c:pt>
                      <c:pt idx="8">
                        <c:v>0.70199999999999996</c:v>
                      </c:pt>
                    </c:numCache>
                  </c:numRef>
                </c:val>
              </c15:ser>
            </c15:filteredBarSeries>
            <c15:filteredBarSeries>
              <c15:ser>
                <c:idx val="23"/>
                <c:order val="23"/>
                <c:tx>
                  <c:strRef>
                    <c:extLst xmlns:c15="http://schemas.microsoft.com/office/drawing/2012/chart">
                      <c:ext xmlns:c15="http://schemas.microsoft.com/office/drawing/2012/chart" uri="{02D57815-91ED-43cb-92C2-25804820EDAC}">
                        <c15:formulaRef>
                          <c15:sqref>Sheet1!$A$25</c15:sqref>
                        </c15:formulaRef>
                      </c:ext>
                    </c:extLst>
                    <c:strCache>
                      <c:ptCount val="1"/>
                      <c:pt idx="0">
                        <c:v>2042</c:v>
                      </c:pt>
                    </c:strCache>
                  </c:strRef>
                </c:tx>
                <c:spPr>
                  <a:solidFill>
                    <a:schemeClr val="accent6">
                      <a:lumMod val="8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CDD - Pacific</c:v>
                      </c:pt>
                      <c:pt idx="1">
                        <c:v>CDD - Mountain</c:v>
                      </c:pt>
                      <c:pt idx="2">
                        <c:v>CDD - West North Central</c:v>
                      </c:pt>
                      <c:pt idx="3">
                        <c:v>CDD - West South Central</c:v>
                      </c:pt>
                      <c:pt idx="4">
                        <c:v>CDD - East North Central</c:v>
                      </c:pt>
                      <c:pt idx="5">
                        <c:v>CDD - East South Central</c:v>
                      </c:pt>
                      <c:pt idx="6">
                        <c:v>CDD - South Atlantic</c:v>
                      </c:pt>
                      <c:pt idx="7">
                        <c:v>CDD - Middle Atlantic</c:v>
                      </c:pt>
                      <c:pt idx="8">
                        <c:v>CDD - New England</c:v>
                      </c:pt>
                    </c:strCache>
                  </c:strRef>
                </c:cat>
                <c:val>
                  <c:numRef>
                    <c:extLst xmlns:c15="http://schemas.microsoft.com/office/drawing/2012/chart">
                      <c:ext xmlns:c15="http://schemas.microsoft.com/office/drawing/2012/chart" uri="{02D57815-91ED-43cb-92C2-25804820EDAC}">
                        <c15:formulaRef>
                          <c15:sqref>Sheet1!$B$25:$J$25</c15:sqref>
                        </c15:formulaRef>
                      </c:ext>
                    </c:extLst>
                    <c:numCache>
                      <c:formatCode>General</c:formatCode>
                      <c:ptCount val="9"/>
                      <c:pt idx="0">
                        <c:v>1.1359999999999999</c:v>
                      </c:pt>
                      <c:pt idx="1">
                        <c:v>1.7649999999999999</c:v>
                      </c:pt>
                      <c:pt idx="2">
                        <c:v>1.1739999999999999</c:v>
                      </c:pt>
                      <c:pt idx="3">
                        <c:v>3.1960000000000002</c:v>
                      </c:pt>
                      <c:pt idx="4">
                        <c:v>0.99299999999999999</c:v>
                      </c:pt>
                      <c:pt idx="5">
                        <c:v>2.0049999999999999</c:v>
                      </c:pt>
                      <c:pt idx="6">
                        <c:v>2.581</c:v>
                      </c:pt>
                      <c:pt idx="7">
                        <c:v>0.99399999999999999</c:v>
                      </c:pt>
                      <c:pt idx="8">
                        <c:v>0.70799999999999996</c:v>
                      </c:pt>
                    </c:numCache>
                  </c:numRef>
                </c:val>
              </c15:ser>
            </c15:filteredBarSeries>
            <c15:filteredBarSeries>
              <c15:ser>
                <c:idx val="24"/>
                <c:order val="24"/>
                <c:tx>
                  <c:strRef>
                    <c:extLst xmlns:c15="http://schemas.microsoft.com/office/drawing/2012/chart">
                      <c:ext xmlns:c15="http://schemas.microsoft.com/office/drawing/2012/chart" uri="{02D57815-91ED-43cb-92C2-25804820EDAC}">
                        <c15:formulaRef>
                          <c15:sqref>Sheet1!$A$26</c15:sqref>
                        </c15:formulaRef>
                      </c:ext>
                    </c:extLst>
                    <c:strCache>
                      <c:ptCount val="1"/>
                      <c:pt idx="0">
                        <c:v>2043</c:v>
                      </c:pt>
                    </c:strCache>
                  </c:strRef>
                </c:tx>
                <c:spPr>
                  <a:solidFill>
                    <a:schemeClr val="accent1">
                      <a:lumMod val="60000"/>
                      <a:lumOff val="4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CDD - Pacific</c:v>
                      </c:pt>
                      <c:pt idx="1">
                        <c:v>CDD - Mountain</c:v>
                      </c:pt>
                      <c:pt idx="2">
                        <c:v>CDD - West North Central</c:v>
                      </c:pt>
                      <c:pt idx="3">
                        <c:v>CDD - West South Central</c:v>
                      </c:pt>
                      <c:pt idx="4">
                        <c:v>CDD - East North Central</c:v>
                      </c:pt>
                      <c:pt idx="5">
                        <c:v>CDD - East South Central</c:v>
                      </c:pt>
                      <c:pt idx="6">
                        <c:v>CDD - South Atlantic</c:v>
                      </c:pt>
                      <c:pt idx="7">
                        <c:v>CDD - Middle Atlantic</c:v>
                      </c:pt>
                      <c:pt idx="8">
                        <c:v>CDD - New England</c:v>
                      </c:pt>
                    </c:strCache>
                  </c:strRef>
                </c:cat>
                <c:val>
                  <c:numRef>
                    <c:extLst xmlns:c15="http://schemas.microsoft.com/office/drawing/2012/chart">
                      <c:ext xmlns:c15="http://schemas.microsoft.com/office/drawing/2012/chart" uri="{02D57815-91ED-43cb-92C2-25804820EDAC}">
                        <c15:formulaRef>
                          <c15:sqref>Sheet1!$B$26:$J$26</c15:sqref>
                        </c15:formulaRef>
                      </c:ext>
                    </c:extLst>
                    <c:numCache>
                      <c:formatCode>General</c:formatCode>
                      <c:ptCount val="9"/>
                      <c:pt idx="0">
                        <c:v>1.1439999999999999</c:v>
                      </c:pt>
                      <c:pt idx="1">
                        <c:v>1.7749999999999999</c:v>
                      </c:pt>
                      <c:pt idx="2">
                        <c:v>1.18</c:v>
                      </c:pt>
                      <c:pt idx="3">
                        <c:v>3.2120000000000002</c:v>
                      </c:pt>
                      <c:pt idx="4">
                        <c:v>0.999</c:v>
                      </c:pt>
                      <c:pt idx="5">
                        <c:v>2.0150000000000001</c:v>
                      </c:pt>
                      <c:pt idx="6">
                        <c:v>2.5939999999999999</c:v>
                      </c:pt>
                      <c:pt idx="7">
                        <c:v>1.002</c:v>
                      </c:pt>
                      <c:pt idx="8">
                        <c:v>0.71399999999999997</c:v>
                      </c:pt>
                    </c:numCache>
                  </c:numRef>
                </c:val>
              </c15:ser>
            </c15:filteredBarSeries>
            <c15:filteredBarSeries>
              <c15:ser>
                <c:idx val="25"/>
                <c:order val="25"/>
                <c:tx>
                  <c:strRef>
                    <c:extLst xmlns:c15="http://schemas.microsoft.com/office/drawing/2012/chart">
                      <c:ext xmlns:c15="http://schemas.microsoft.com/office/drawing/2012/chart" uri="{02D57815-91ED-43cb-92C2-25804820EDAC}">
                        <c15:formulaRef>
                          <c15:sqref>Sheet1!$A$27</c15:sqref>
                        </c15:formulaRef>
                      </c:ext>
                    </c:extLst>
                    <c:strCache>
                      <c:ptCount val="1"/>
                      <c:pt idx="0">
                        <c:v>2044</c:v>
                      </c:pt>
                    </c:strCache>
                  </c:strRef>
                </c:tx>
                <c:spPr>
                  <a:solidFill>
                    <a:schemeClr val="accent2">
                      <a:lumMod val="60000"/>
                      <a:lumOff val="4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CDD - Pacific</c:v>
                      </c:pt>
                      <c:pt idx="1">
                        <c:v>CDD - Mountain</c:v>
                      </c:pt>
                      <c:pt idx="2">
                        <c:v>CDD - West North Central</c:v>
                      </c:pt>
                      <c:pt idx="3">
                        <c:v>CDD - West South Central</c:v>
                      </c:pt>
                      <c:pt idx="4">
                        <c:v>CDD - East North Central</c:v>
                      </c:pt>
                      <c:pt idx="5">
                        <c:v>CDD - East South Central</c:v>
                      </c:pt>
                      <c:pt idx="6">
                        <c:v>CDD - South Atlantic</c:v>
                      </c:pt>
                      <c:pt idx="7">
                        <c:v>CDD - Middle Atlantic</c:v>
                      </c:pt>
                      <c:pt idx="8">
                        <c:v>CDD - New England</c:v>
                      </c:pt>
                    </c:strCache>
                  </c:strRef>
                </c:cat>
                <c:val>
                  <c:numRef>
                    <c:extLst xmlns:c15="http://schemas.microsoft.com/office/drawing/2012/chart">
                      <c:ext xmlns:c15="http://schemas.microsoft.com/office/drawing/2012/chart" uri="{02D57815-91ED-43cb-92C2-25804820EDAC}">
                        <c15:formulaRef>
                          <c15:sqref>Sheet1!$B$27:$J$27</c15:sqref>
                        </c15:formulaRef>
                      </c:ext>
                    </c:extLst>
                    <c:numCache>
                      <c:formatCode>General</c:formatCode>
                      <c:ptCount val="9"/>
                      <c:pt idx="0">
                        <c:v>1.151</c:v>
                      </c:pt>
                      <c:pt idx="1">
                        <c:v>1.7849999999999999</c:v>
                      </c:pt>
                      <c:pt idx="2">
                        <c:v>1.1870000000000001</c:v>
                      </c:pt>
                      <c:pt idx="3">
                        <c:v>3.2269999999999999</c:v>
                      </c:pt>
                      <c:pt idx="4">
                        <c:v>1.006</c:v>
                      </c:pt>
                      <c:pt idx="5">
                        <c:v>2.0249999999999999</c:v>
                      </c:pt>
                      <c:pt idx="6">
                        <c:v>2.6059999999999999</c:v>
                      </c:pt>
                      <c:pt idx="7">
                        <c:v>1.01</c:v>
                      </c:pt>
                      <c:pt idx="8">
                        <c:v>0.72099999999999997</c:v>
                      </c:pt>
                    </c:numCache>
                  </c:numRef>
                </c:val>
              </c15:ser>
            </c15:filteredBarSeries>
            <c15:filteredBarSeries>
              <c15:ser>
                <c:idx val="26"/>
                <c:order val="26"/>
                <c:tx>
                  <c:strRef>
                    <c:extLst xmlns:c15="http://schemas.microsoft.com/office/drawing/2012/chart">
                      <c:ext xmlns:c15="http://schemas.microsoft.com/office/drawing/2012/chart" uri="{02D57815-91ED-43cb-92C2-25804820EDAC}">
                        <c15:formulaRef>
                          <c15:sqref>Sheet1!$A$28</c15:sqref>
                        </c15:formulaRef>
                      </c:ext>
                    </c:extLst>
                    <c:strCache>
                      <c:ptCount val="1"/>
                      <c:pt idx="0">
                        <c:v>2045</c:v>
                      </c:pt>
                    </c:strCache>
                  </c:strRef>
                </c:tx>
                <c:spPr>
                  <a:solidFill>
                    <a:schemeClr val="accent3">
                      <a:lumMod val="60000"/>
                      <a:lumOff val="4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CDD - Pacific</c:v>
                      </c:pt>
                      <c:pt idx="1">
                        <c:v>CDD - Mountain</c:v>
                      </c:pt>
                      <c:pt idx="2">
                        <c:v>CDD - West North Central</c:v>
                      </c:pt>
                      <c:pt idx="3">
                        <c:v>CDD - West South Central</c:v>
                      </c:pt>
                      <c:pt idx="4">
                        <c:v>CDD - East North Central</c:v>
                      </c:pt>
                      <c:pt idx="5">
                        <c:v>CDD - East South Central</c:v>
                      </c:pt>
                      <c:pt idx="6">
                        <c:v>CDD - South Atlantic</c:v>
                      </c:pt>
                      <c:pt idx="7">
                        <c:v>CDD - Middle Atlantic</c:v>
                      </c:pt>
                      <c:pt idx="8">
                        <c:v>CDD - New England</c:v>
                      </c:pt>
                    </c:strCache>
                  </c:strRef>
                </c:cat>
                <c:val>
                  <c:numRef>
                    <c:extLst xmlns:c15="http://schemas.microsoft.com/office/drawing/2012/chart">
                      <c:ext xmlns:c15="http://schemas.microsoft.com/office/drawing/2012/chart" uri="{02D57815-91ED-43cb-92C2-25804820EDAC}">
                        <c15:formulaRef>
                          <c15:sqref>Sheet1!$B$28:$J$28</c15:sqref>
                        </c15:formulaRef>
                      </c:ext>
                    </c:extLst>
                    <c:numCache>
                      <c:formatCode>General</c:formatCode>
                      <c:ptCount val="9"/>
                      <c:pt idx="0">
                        <c:v>1.159</c:v>
                      </c:pt>
                      <c:pt idx="1">
                        <c:v>1.794</c:v>
                      </c:pt>
                      <c:pt idx="2">
                        <c:v>1.1930000000000001</c:v>
                      </c:pt>
                      <c:pt idx="3">
                        <c:v>3.2429999999999999</c:v>
                      </c:pt>
                      <c:pt idx="4">
                        <c:v>1.012</c:v>
                      </c:pt>
                      <c:pt idx="5">
                        <c:v>2.036</c:v>
                      </c:pt>
                      <c:pt idx="6">
                        <c:v>2.6190000000000002</c:v>
                      </c:pt>
                      <c:pt idx="7">
                        <c:v>1.0189999999999999</c:v>
                      </c:pt>
                      <c:pt idx="8">
                        <c:v>0.72699999999999998</c:v>
                      </c:pt>
                    </c:numCache>
                  </c:numRef>
                </c:val>
              </c15:ser>
            </c15:filteredBarSeries>
            <c15:filteredBarSeries>
              <c15:ser>
                <c:idx val="27"/>
                <c:order val="27"/>
                <c:tx>
                  <c:strRef>
                    <c:extLst xmlns:c15="http://schemas.microsoft.com/office/drawing/2012/chart">
                      <c:ext xmlns:c15="http://schemas.microsoft.com/office/drawing/2012/chart" uri="{02D57815-91ED-43cb-92C2-25804820EDAC}">
                        <c15:formulaRef>
                          <c15:sqref>Sheet1!$A$29</c15:sqref>
                        </c15:formulaRef>
                      </c:ext>
                    </c:extLst>
                    <c:strCache>
                      <c:ptCount val="1"/>
                      <c:pt idx="0">
                        <c:v>2046</c:v>
                      </c:pt>
                    </c:strCache>
                  </c:strRef>
                </c:tx>
                <c:spPr>
                  <a:solidFill>
                    <a:schemeClr val="accent4">
                      <a:lumMod val="60000"/>
                      <a:lumOff val="4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CDD - Pacific</c:v>
                      </c:pt>
                      <c:pt idx="1">
                        <c:v>CDD - Mountain</c:v>
                      </c:pt>
                      <c:pt idx="2">
                        <c:v>CDD - West North Central</c:v>
                      </c:pt>
                      <c:pt idx="3">
                        <c:v>CDD - West South Central</c:v>
                      </c:pt>
                      <c:pt idx="4">
                        <c:v>CDD - East North Central</c:v>
                      </c:pt>
                      <c:pt idx="5">
                        <c:v>CDD - East South Central</c:v>
                      </c:pt>
                      <c:pt idx="6">
                        <c:v>CDD - South Atlantic</c:v>
                      </c:pt>
                      <c:pt idx="7">
                        <c:v>CDD - Middle Atlantic</c:v>
                      </c:pt>
                      <c:pt idx="8">
                        <c:v>CDD - New England</c:v>
                      </c:pt>
                    </c:strCache>
                  </c:strRef>
                </c:cat>
                <c:val>
                  <c:numRef>
                    <c:extLst xmlns:c15="http://schemas.microsoft.com/office/drawing/2012/chart">
                      <c:ext xmlns:c15="http://schemas.microsoft.com/office/drawing/2012/chart" uri="{02D57815-91ED-43cb-92C2-25804820EDAC}">
                        <c15:formulaRef>
                          <c15:sqref>Sheet1!$B$29:$J$29</c15:sqref>
                        </c15:formulaRef>
                      </c:ext>
                    </c:extLst>
                    <c:numCache>
                      <c:formatCode>General</c:formatCode>
                      <c:ptCount val="9"/>
                      <c:pt idx="0">
                        <c:v>1.167</c:v>
                      </c:pt>
                      <c:pt idx="1">
                        <c:v>1.804</c:v>
                      </c:pt>
                      <c:pt idx="2">
                        <c:v>1.2</c:v>
                      </c:pt>
                      <c:pt idx="3">
                        <c:v>3.2589999999999999</c:v>
                      </c:pt>
                      <c:pt idx="4">
                        <c:v>1.0189999999999999</c:v>
                      </c:pt>
                      <c:pt idx="5">
                        <c:v>2.0459999999999998</c:v>
                      </c:pt>
                      <c:pt idx="6">
                        <c:v>2.6320000000000001</c:v>
                      </c:pt>
                      <c:pt idx="7">
                        <c:v>1.0269999999999999</c:v>
                      </c:pt>
                      <c:pt idx="8">
                        <c:v>0.73299999999999998</c:v>
                      </c:pt>
                    </c:numCache>
                  </c:numRef>
                </c:val>
              </c15:ser>
            </c15:filteredBarSeries>
            <c15:filteredBarSeries>
              <c15:ser>
                <c:idx val="28"/>
                <c:order val="28"/>
                <c:tx>
                  <c:strRef>
                    <c:extLst xmlns:c15="http://schemas.microsoft.com/office/drawing/2012/chart">
                      <c:ext xmlns:c15="http://schemas.microsoft.com/office/drawing/2012/chart" uri="{02D57815-91ED-43cb-92C2-25804820EDAC}">
                        <c15:formulaRef>
                          <c15:sqref>Sheet1!$A$30</c15:sqref>
                        </c15:formulaRef>
                      </c:ext>
                    </c:extLst>
                    <c:strCache>
                      <c:ptCount val="1"/>
                      <c:pt idx="0">
                        <c:v>2047</c:v>
                      </c:pt>
                    </c:strCache>
                  </c:strRef>
                </c:tx>
                <c:spPr>
                  <a:solidFill>
                    <a:schemeClr val="accent5">
                      <a:lumMod val="60000"/>
                      <a:lumOff val="4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CDD - Pacific</c:v>
                      </c:pt>
                      <c:pt idx="1">
                        <c:v>CDD - Mountain</c:v>
                      </c:pt>
                      <c:pt idx="2">
                        <c:v>CDD - West North Central</c:v>
                      </c:pt>
                      <c:pt idx="3">
                        <c:v>CDD - West South Central</c:v>
                      </c:pt>
                      <c:pt idx="4">
                        <c:v>CDD - East North Central</c:v>
                      </c:pt>
                      <c:pt idx="5">
                        <c:v>CDD - East South Central</c:v>
                      </c:pt>
                      <c:pt idx="6">
                        <c:v>CDD - South Atlantic</c:v>
                      </c:pt>
                      <c:pt idx="7">
                        <c:v>CDD - Middle Atlantic</c:v>
                      </c:pt>
                      <c:pt idx="8">
                        <c:v>CDD - New England</c:v>
                      </c:pt>
                    </c:strCache>
                  </c:strRef>
                </c:cat>
                <c:val>
                  <c:numRef>
                    <c:extLst xmlns:c15="http://schemas.microsoft.com/office/drawing/2012/chart">
                      <c:ext xmlns:c15="http://schemas.microsoft.com/office/drawing/2012/chart" uri="{02D57815-91ED-43cb-92C2-25804820EDAC}">
                        <c15:formulaRef>
                          <c15:sqref>Sheet1!$B$30:$J$30</c15:sqref>
                        </c15:formulaRef>
                      </c:ext>
                    </c:extLst>
                    <c:numCache>
                      <c:formatCode>General</c:formatCode>
                      <c:ptCount val="9"/>
                      <c:pt idx="0">
                        <c:v>1.1739999999999999</c:v>
                      </c:pt>
                      <c:pt idx="1">
                        <c:v>1.8140000000000001</c:v>
                      </c:pt>
                      <c:pt idx="2">
                        <c:v>1.206</c:v>
                      </c:pt>
                      <c:pt idx="3">
                        <c:v>3.274</c:v>
                      </c:pt>
                      <c:pt idx="4">
                        <c:v>1.026</c:v>
                      </c:pt>
                      <c:pt idx="5">
                        <c:v>2.056</c:v>
                      </c:pt>
                      <c:pt idx="6">
                        <c:v>2.645</c:v>
                      </c:pt>
                      <c:pt idx="7">
                        <c:v>1.0349999999999999</c:v>
                      </c:pt>
                      <c:pt idx="8">
                        <c:v>0.73899999999999999</c:v>
                      </c:pt>
                    </c:numCache>
                  </c:numRef>
                </c:val>
              </c15:ser>
            </c15:filteredBarSeries>
            <c15:filteredBarSeries>
              <c15:ser>
                <c:idx val="29"/>
                <c:order val="29"/>
                <c:tx>
                  <c:strRef>
                    <c:extLst xmlns:c15="http://schemas.microsoft.com/office/drawing/2012/chart">
                      <c:ext xmlns:c15="http://schemas.microsoft.com/office/drawing/2012/chart" uri="{02D57815-91ED-43cb-92C2-25804820EDAC}">
                        <c15:formulaRef>
                          <c15:sqref>Sheet1!$A$31</c15:sqref>
                        </c15:formulaRef>
                      </c:ext>
                    </c:extLst>
                    <c:strCache>
                      <c:ptCount val="1"/>
                      <c:pt idx="0">
                        <c:v>2048</c:v>
                      </c:pt>
                    </c:strCache>
                  </c:strRef>
                </c:tx>
                <c:spPr>
                  <a:solidFill>
                    <a:schemeClr val="accent6">
                      <a:lumMod val="60000"/>
                      <a:lumOff val="4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CDD - Pacific</c:v>
                      </c:pt>
                      <c:pt idx="1">
                        <c:v>CDD - Mountain</c:v>
                      </c:pt>
                      <c:pt idx="2">
                        <c:v>CDD - West North Central</c:v>
                      </c:pt>
                      <c:pt idx="3">
                        <c:v>CDD - West South Central</c:v>
                      </c:pt>
                      <c:pt idx="4">
                        <c:v>CDD - East North Central</c:v>
                      </c:pt>
                      <c:pt idx="5">
                        <c:v>CDD - East South Central</c:v>
                      </c:pt>
                      <c:pt idx="6">
                        <c:v>CDD - South Atlantic</c:v>
                      </c:pt>
                      <c:pt idx="7">
                        <c:v>CDD - Middle Atlantic</c:v>
                      </c:pt>
                      <c:pt idx="8">
                        <c:v>CDD - New England</c:v>
                      </c:pt>
                    </c:strCache>
                  </c:strRef>
                </c:cat>
                <c:val>
                  <c:numRef>
                    <c:extLst xmlns:c15="http://schemas.microsoft.com/office/drawing/2012/chart">
                      <c:ext xmlns:c15="http://schemas.microsoft.com/office/drawing/2012/chart" uri="{02D57815-91ED-43cb-92C2-25804820EDAC}">
                        <c15:formulaRef>
                          <c15:sqref>Sheet1!$B$31:$J$31</c15:sqref>
                        </c15:formulaRef>
                      </c:ext>
                    </c:extLst>
                    <c:numCache>
                      <c:formatCode>General</c:formatCode>
                      <c:ptCount val="9"/>
                      <c:pt idx="0">
                        <c:v>1.1819999999999999</c:v>
                      </c:pt>
                      <c:pt idx="1">
                        <c:v>1.8240000000000001</c:v>
                      </c:pt>
                      <c:pt idx="2">
                        <c:v>1.2130000000000001</c:v>
                      </c:pt>
                      <c:pt idx="3">
                        <c:v>3.29</c:v>
                      </c:pt>
                      <c:pt idx="4">
                        <c:v>1.032</c:v>
                      </c:pt>
                      <c:pt idx="5">
                        <c:v>2.0659999999999998</c:v>
                      </c:pt>
                      <c:pt idx="6">
                        <c:v>2.6579999999999999</c:v>
                      </c:pt>
                      <c:pt idx="7">
                        <c:v>1.0429999999999999</c:v>
                      </c:pt>
                      <c:pt idx="8">
                        <c:v>0.746</c:v>
                      </c:pt>
                    </c:numCache>
                  </c:numRef>
                </c:val>
              </c15:ser>
            </c15:filteredBarSeries>
            <c15:filteredBarSeries>
              <c15:ser>
                <c:idx val="30"/>
                <c:order val="30"/>
                <c:tx>
                  <c:strRef>
                    <c:extLst xmlns:c15="http://schemas.microsoft.com/office/drawing/2012/chart">
                      <c:ext xmlns:c15="http://schemas.microsoft.com/office/drawing/2012/chart" uri="{02D57815-91ED-43cb-92C2-25804820EDAC}">
                        <c15:formulaRef>
                          <c15:sqref>Sheet1!$A$32</c15:sqref>
                        </c15:formulaRef>
                      </c:ext>
                    </c:extLst>
                    <c:strCache>
                      <c:ptCount val="1"/>
                      <c:pt idx="0">
                        <c:v>2049</c:v>
                      </c:pt>
                    </c:strCache>
                  </c:strRef>
                </c:tx>
                <c:spPr>
                  <a:solidFill>
                    <a:schemeClr val="accent1">
                      <a:lumMod val="5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CDD - Pacific</c:v>
                      </c:pt>
                      <c:pt idx="1">
                        <c:v>CDD - Mountain</c:v>
                      </c:pt>
                      <c:pt idx="2">
                        <c:v>CDD - West North Central</c:v>
                      </c:pt>
                      <c:pt idx="3">
                        <c:v>CDD - West South Central</c:v>
                      </c:pt>
                      <c:pt idx="4">
                        <c:v>CDD - East North Central</c:v>
                      </c:pt>
                      <c:pt idx="5">
                        <c:v>CDD - East South Central</c:v>
                      </c:pt>
                      <c:pt idx="6">
                        <c:v>CDD - South Atlantic</c:v>
                      </c:pt>
                      <c:pt idx="7">
                        <c:v>CDD - Middle Atlantic</c:v>
                      </c:pt>
                      <c:pt idx="8">
                        <c:v>CDD - New England</c:v>
                      </c:pt>
                    </c:strCache>
                  </c:strRef>
                </c:cat>
                <c:val>
                  <c:numRef>
                    <c:extLst xmlns:c15="http://schemas.microsoft.com/office/drawing/2012/chart">
                      <c:ext xmlns:c15="http://schemas.microsoft.com/office/drawing/2012/chart" uri="{02D57815-91ED-43cb-92C2-25804820EDAC}">
                        <c15:formulaRef>
                          <c15:sqref>Sheet1!$B$32:$J$32</c15:sqref>
                        </c15:formulaRef>
                      </c:ext>
                    </c:extLst>
                    <c:numCache>
                      <c:formatCode>General</c:formatCode>
                      <c:ptCount val="9"/>
                      <c:pt idx="0">
                        <c:v>1.19</c:v>
                      </c:pt>
                      <c:pt idx="1">
                        <c:v>1.833</c:v>
                      </c:pt>
                      <c:pt idx="2">
                        <c:v>1.2190000000000001</c:v>
                      </c:pt>
                      <c:pt idx="3">
                        <c:v>3.3050000000000002</c:v>
                      </c:pt>
                      <c:pt idx="4">
                        <c:v>1.0389999999999999</c:v>
                      </c:pt>
                      <c:pt idx="5">
                        <c:v>2.077</c:v>
                      </c:pt>
                      <c:pt idx="6">
                        <c:v>2.6709999999999998</c:v>
                      </c:pt>
                      <c:pt idx="7">
                        <c:v>1.052</c:v>
                      </c:pt>
                      <c:pt idx="8">
                        <c:v>0.752</c:v>
                      </c:pt>
                    </c:numCache>
                  </c:numRef>
                </c:val>
              </c15:ser>
            </c15:filteredBarSeries>
          </c:ext>
        </c:extLst>
      </c:barChart>
      <c:catAx>
        <c:axId val="331619056"/>
        <c:scaling>
          <c:orientation val="minMax"/>
        </c:scaling>
        <c:delete val="1"/>
        <c:axPos val="b"/>
        <c:numFmt formatCode="General" sourceLinked="1"/>
        <c:majorTickMark val="none"/>
        <c:minorTickMark val="none"/>
        <c:tickLblPos val="nextTo"/>
        <c:crossAx val="331623952"/>
        <c:crosses val="autoZero"/>
        <c:auto val="1"/>
        <c:lblAlgn val="ctr"/>
        <c:lblOffset val="100"/>
        <c:noMultiLvlLbl val="0"/>
      </c:catAx>
      <c:valAx>
        <c:axId val="331623952"/>
        <c:scaling>
          <c:orientation val="minMax"/>
          <c:max val="8"/>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crossAx val="331619056"/>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4">
    <c:autoUpdate val="0"/>
  </c:externalData>
  <c:userShapes r:id="rId5"/>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3910503212336776E-2"/>
          <c:y val="0.19671577038537638"/>
          <c:w val="0.81904365827510994"/>
          <c:h val="0.66828314523279475"/>
        </c:manualLayout>
      </c:layout>
      <c:lineChart>
        <c:grouping val="standard"/>
        <c:varyColors val="0"/>
        <c:ser>
          <c:idx val="0"/>
          <c:order val="0"/>
          <c:tx>
            <c:strRef>
              <c:f>Sheet1!$G$2</c:f>
              <c:strCache>
                <c:ptCount val="1"/>
                <c:pt idx="0">
                  <c:v>electricity</c:v>
                </c:pt>
              </c:strCache>
            </c:strRef>
          </c:tx>
          <c:spPr>
            <a:ln w="28575" cap="rnd">
              <a:solidFill>
                <a:srgbClr val="786421"/>
              </a:solidFill>
              <a:round/>
            </a:ln>
            <a:effectLst/>
          </c:spPr>
          <c:marker>
            <c:symbol val="none"/>
          </c:marker>
          <c:cat>
            <c:numRef>
              <c:f>Sheet1!$F$3:$F$38</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Sheet1!$G$3:$G$38</c:f>
              <c:numCache>
                <c:formatCode>General</c:formatCode>
                <c:ptCount val="36"/>
                <c:pt idx="4">
                  <c:v>1</c:v>
                </c:pt>
                <c:pt idx="5">
                  <c:v>0.97783415598151324</c:v>
                </c:pt>
                <c:pt idx="6">
                  <c:v>0.99212426305768897</c:v>
                </c:pt>
                <c:pt idx="7">
                  <c:v>0.98565797847798164</c:v>
                </c:pt>
                <c:pt idx="8">
                  <c:v>0.97766503221236456</c:v>
                </c:pt>
                <c:pt idx="9">
                  <c:v>0.97006886314236584</c:v>
                </c:pt>
                <c:pt idx="10">
                  <c:v>0.96216994090003638</c:v>
                </c:pt>
                <c:pt idx="11">
                  <c:v>0.95633506427690751</c:v>
                </c:pt>
                <c:pt idx="12">
                  <c:v>0.95183680703410933</c:v>
                </c:pt>
                <c:pt idx="13">
                  <c:v>0.94924790885631138</c:v>
                </c:pt>
                <c:pt idx="14">
                  <c:v>0.94843698385489117</c:v>
                </c:pt>
                <c:pt idx="15">
                  <c:v>0.94584868128490274</c:v>
                </c:pt>
                <c:pt idx="16">
                  <c:v>0.94449344982366801</c:v>
                </c:pt>
                <c:pt idx="17">
                  <c:v>0.94461719549881662</c:v>
                </c:pt>
                <c:pt idx="18">
                  <c:v>0.94527626175449908</c:v>
                </c:pt>
                <c:pt idx="19">
                  <c:v>0.94681140455147061</c:v>
                </c:pt>
                <c:pt idx="20">
                  <c:v>0.94924367647285091</c:v>
                </c:pt>
                <c:pt idx="21">
                  <c:v>0.9524058683401998</c:v>
                </c:pt>
                <c:pt idx="22">
                  <c:v>0.95596459551208557</c:v>
                </c:pt>
                <c:pt idx="23">
                  <c:v>0.95928687259286538</c:v>
                </c:pt>
                <c:pt idx="24">
                  <c:v>0.96274775753102126</c:v>
                </c:pt>
                <c:pt idx="25">
                  <c:v>0.96616644358316028</c:v>
                </c:pt>
                <c:pt idx="26">
                  <c:v>0.96972931024842679</c:v>
                </c:pt>
                <c:pt idx="27">
                  <c:v>0.973576564221588</c:v>
                </c:pt>
                <c:pt idx="28">
                  <c:v>0.97746793500478468</c:v>
                </c:pt>
                <c:pt idx="29">
                  <c:v>0.98116455928559509</c:v>
                </c:pt>
                <c:pt idx="30">
                  <c:v>0.98517829413682423</c:v>
                </c:pt>
                <c:pt idx="31">
                  <c:v>0.98959619638943686</c:v>
                </c:pt>
                <c:pt idx="32">
                  <c:v>0.99393120071155183</c:v>
                </c:pt>
                <c:pt idx="33">
                  <c:v>0.9984465760923299</c:v>
                </c:pt>
                <c:pt idx="34">
                  <c:v>1.0034496707424405</c:v>
                </c:pt>
                <c:pt idx="35">
                  <c:v>1.0085795609709243</c:v>
                </c:pt>
              </c:numCache>
            </c:numRef>
          </c:val>
          <c:smooth val="0"/>
        </c:ser>
        <c:ser>
          <c:idx val="1"/>
          <c:order val="1"/>
          <c:tx>
            <c:strRef>
              <c:f>Sheet1!$H$2</c:f>
              <c:strCache>
                <c:ptCount val="1"/>
                <c:pt idx="0">
                  <c:v>natural gas</c:v>
                </c:pt>
              </c:strCache>
            </c:strRef>
          </c:tx>
          <c:spPr>
            <a:ln w="28575" cap="rnd">
              <a:solidFill>
                <a:schemeClr val="accent1"/>
              </a:solidFill>
              <a:round/>
            </a:ln>
            <a:effectLst/>
          </c:spPr>
          <c:marker>
            <c:symbol val="none"/>
          </c:marker>
          <c:cat>
            <c:numRef>
              <c:f>Sheet1!$F$3:$F$38</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Sheet1!$H$3:$H$38</c:f>
              <c:numCache>
                <c:formatCode>General</c:formatCode>
                <c:ptCount val="36"/>
                <c:pt idx="4">
                  <c:v>1</c:v>
                </c:pt>
                <c:pt idx="5">
                  <c:v>0.97352583301153162</c:v>
                </c:pt>
                <c:pt idx="6">
                  <c:v>0.95220000443594299</c:v>
                </c:pt>
                <c:pt idx="7">
                  <c:v>0.94367845258863714</c:v>
                </c:pt>
                <c:pt idx="8">
                  <c:v>0.93477997654379497</c:v>
                </c:pt>
                <c:pt idx="9">
                  <c:v>0.92613592121965216</c:v>
                </c:pt>
                <c:pt idx="10">
                  <c:v>0.91669985160384859</c:v>
                </c:pt>
                <c:pt idx="11">
                  <c:v>0.90665279525794773</c:v>
                </c:pt>
                <c:pt idx="12">
                  <c:v>0.89689478250916088</c:v>
                </c:pt>
                <c:pt idx="13">
                  <c:v>0.88777721944570775</c:v>
                </c:pt>
                <c:pt idx="14">
                  <c:v>0.8796990197886625</c:v>
                </c:pt>
                <c:pt idx="15">
                  <c:v>0.87142155719746361</c:v>
                </c:pt>
                <c:pt idx="16">
                  <c:v>0.86388312619527874</c:v>
                </c:pt>
                <c:pt idx="17">
                  <c:v>0.85678204627466492</c:v>
                </c:pt>
                <c:pt idx="18">
                  <c:v>0.84961431201447624</c:v>
                </c:pt>
                <c:pt idx="19">
                  <c:v>0.84242121624500499</c:v>
                </c:pt>
                <c:pt idx="20">
                  <c:v>0.83572949846405209</c:v>
                </c:pt>
                <c:pt idx="21">
                  <c:v>0.82961854066943197</c:v>
                </c:pt>
                <c:pt idx="22">
                  <c:v>0.82344331022374684</c:v>
                </c:pt>
                <c:pt idx="23">
                  <c:v>0.81742866911394318</c:v>
                </c:pt>
                <c:pt idx="24">
                  <c:v>0.81152719679463148</c:v>
                </c:pt>
                <c:pt idx="25">
                  <c:v>0.80593729741604792</c:v>
                </c:pt>
                <c:pt idx="26">
                  <c:v>0.80048660105597136</c:v>
                </c:pt>
                <c:pt idx="27">
                  <c:v>0.79501974138244058</c:v>
                </c:pt>
                <c:pt idx="28">
                  <c:v>0.78965743386890541</c:v>
                </c:pt>
                <c:pt idx="29">
                  <c:v>0.78438552996113264</c:v>
                </c:pt>
                <c:pt idx="30">
                  <c:v>0.77908472047846811</c:v>
                </c:pt>
                <c:pt idx="31">
                  <c:v>0.77376065629979618</c:v>
                </c:pt>
                <c:pt idx="32">
                  <c:v>0.76842870883763048</c:v>
                </c:pt>
                <c:pt idx="33">
                  <c:v>0.76317179714889283</c:v>
                </c:pt>
                <c:pt idx="34">
                  <c:v>0.75799465264636579</c:v>
                </c:pt>
                <c:pt idx="35">
                  <c:v>0.75284235593347282</c:v>
                </c:pt>
              </c:numCache>
            </c:numRef>
          </c:val>
          <c:smooth val="0"/>
        </c:ser>
        <c:ser>
          <c:idx val="2"/>
          <c:order val="2"/>
          <c:tx>
            <c:strRef>
              <c:f>Sheet1!$I$2</c:f>
              <c:strCache>
                <c:ptCount val="1"/>
                <c:pt idx="0">
                  <c:v>delivered energy</c:v>
                </c:pt>
              </c:strCache>
            </c:strRef>
          </c:tx>
          <c:spPr>
            <a:ln w="28575" cap="rnd">
              <a:solidFill>
                <a:schemeClr val="tx2"/>
              </a:solidFill>
              <a:round/>
            </a:ln>
            <a:effectLst/>
          </c:spPr>
          <c:marker>
            <c:symbol val="none"/>
          </c:marker>
          <c:cat>
            <c:numRef>
              <c:f>Sheet1!$F$3:$F$38</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Sheet1!$I$3:$I$38</c:f>
              <c:numCache>
                <c:formatCode>General</c:formatCode>
                <c:ptCount val="36"/>
                <c:pt idx="4">
                  <c:v>1</c:v>
                </c:pt>
                <c:pt idx="5">
                  <c:v>0.97161063926309676</c:v>
                </c:pt>
                <c:pt idx="6">
                  <c:v>0.96263638472290181</c:v>
                </c:pt>
                <c:pt idx="7">
                  <c:v>0.95309478789353064</c:v>
                </c:pt>
                <c:pt idx="8">
                  <c:v>0.94289205169568491</c:v>
                </c:pt>
                <c:pt idx="9">
                  <c:v>0.93313924320433028</c:v>
                </c:pt>
                <c:pt idx="10">
                  <c:v>0.92291515277492697</c:v>
                </c:pt>
                <c:pt idx="11">
                  <c:v>0.91344211299028477</c:v>
                </c:pt>
                <c:pt idx="12">
                  <c:v>0.90475859077698395</c:v>
                </c:pt>
                <c:pt idx="13">
                  <c:v>0.89735182502381217</c:v>
                </c:pt>
                <c:pt idx="14">
                  <c:v>0.89130720241515915</c:v>
                </c:pt>
                <c:pt idx="15">
                  <c:v>0.88449074519254745</c:v>
                </c:pt>
                <c:pt idx="16">
                  <c:v>0.87860623135804583</c:v>
                </c:pt>
                <c:pt idx="17">
                  <c:v>0.87360473538725736</c:v>
                </c:pt>
                <c:pt idx="18">
                  <c:v>0.8689056373178442</c:v>
                </c:pt>
                <c:pt idx="19">
                  <c:v>0.86458046830828239</c:v>
                </c:pt>
                <c:pt idx="20">
                  <c:v>0.86089685936269533</c:v>
                </c:pt>
                <c:pt idx="21">
                  <c:v>0.8578252394319027</c:v>
                </c:pt>
                <c:pt idx="22">
                  <c:v>0.85493997038566905</c:v>
                </c:pt>
                <c:pt idx="23">
                  <c:v>0.85210857213539781</c:v>
                </c:pt>
                <c:pt idx="24">
                  <c:v>0.84945552934436808</c:v>
                </c:pt>
                <c:pt idx="25">
                  <c:v>0.84694926540598514</c:v>
                </c:pt>
                <c:pt idx="26">
                  <c:v>0.84464251207485186</c:v>
                </c:pt>
                <c:pt idx="27">
                  <c:v>0.84253835239525232</c:v>
                </c:pt>
                <c:pt idx="28">
                  <c:v>0.84054285209941493</c:v>
                </c:pt>
                <c:pt idx="29">
                  <c:v>0.83853659212611853</c:v>
                </c:pt>
                <c:pt idx="30">
                  <c:v>0.83672729445882799</c:v>
                </c:pt>
                <c:pt idx="31">
                  <c:v>0.83509290981138329</c:v>
                </c:pt>
                <c:pt idx="32">
                  <c:v>0.83345810455930813</c:v>
                </c:pt>
                <c:pt idx="33">
                  <c:v>0.83195939647842154</c:v>
                </c:pt>
                <c:pt idx="34">
                  <c:v>0.83072993645123905</c:v>
                </c:pt>
                <c:pt idx="35">
                  <c:v>0.82956535553355082</c:v>
                </c:pt>
              </c:numCache>
            </c:numRef>
          </c:val>
          <c:smooth val="0"/>
        </c:ser>
        <c:dLbls>
          <c:showLegendKey val="0"/>
          <c:showVal val="0"/>
          <c:showCatName val="0"/>
          <c:showSerName val="0"/>
          <c:showPercent val="0"/>
          <c:showBubbleSize val="0"/>
        </c:dLbls>
        <c:smooth val="0"/>
        <c:axId val="331610352"/>
        <c:axId val="331608720"/>
      </c:lineChart>
      <c:catAx>
        <c:axId val="331610352"/>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crossAx val="331608720"/>
        <c:crosses val="autoZero"/>
        <c:auto val="1"/>
        <c:lblAlgn val="ctr"/>
        <c:lblOffset val="100"/>
        <c:tickLblSkip val="5"/>
        <c:tickMarkSkip val="5"/>
        <c:noMultiLvlLbl val="0"/>
      </c:catAx>
      <c:valAx>
        <c:axId val="33160872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crossAx val="331610352"/>
        <c:crosses val="autoZero"/>
        <c:crossBetween val="midCat"/>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8609532857116765"/>
          <c:y val="0.15305459450576903"/>
          <c:w val="0.64717613314576972"/>
          <c:h val="0.72847323937138808"/>
        </c:manualLayout>
      </c:layout>
      <c:barChart>
        <c:barDir val="bar"/>
        <c:grouping val="clustered"/>
        <c:varyColors val="0"/>
        <c:ser>
          <c:idx val="32"/>
          <c:order val="0"/>
          <c:tx>
            <c:strRef>
              <c:f>Sheet1!$A$34</c:f>
              <c:strCache>
                <c:ptCount val="1"/>
                <c:pt idx="0">
                  <c:v>2050</c:v>
                </c:pt>
              </c:strCache>
            </c:strRef>
          </c:tx>
          <c:spPr>
            <a:solidFill>
              <a:srgbClr val="F4C019"/>
            </a:solidFill>
            <a:ln>
              <a:noFill/>
            </a:ln>
            <a:effectLst/>
          </c:spPr>
          <c:invertIfNegative val="0"/>
          <c:cat>
            <c:strRef>
              <c:f>Sheet1!$B$1:$J$1</c:f>
              <c:strCache>
                <c:ptCount val="9"/>
                <c:pt idx="0">
                  <c:v>cooking</c:v>
                </c:pt>
                <c:pt idx="1">
                  <c:v>laundry and dishwashing</c:v>
                </c:pt>
                <c:pt idx="2">
                  <c:v>lighting</c:v>
                </c:pt>
                <c:pt idx="3">
                  <c:v>TVs and PCs</c:v>
                </c:pt>
                <c:pt idx="4">
                  <c:v>refrigeration and freezing</c:v>
                </c:pt>
                <c:pt idx="5">
                  <c:v>water heating</c:v>
                </c:pt>
                <c:pt idx="6">
                  <c:v>space heating</c:v>
                </c:pt>
                <c:pt idx="7">
                  <c:v>space cooling</c:v>
                </c:pt>
                <c:pt idx="8">
                  <c:v>other uses</c:v>
                </c:pt>
              </c:strCache>
            </c:strRef>
          </c:cat>
          <c:val>
            <c:numRef>
              <c:f>Sheet1!$B$34:$J$34</c:f>
              <c:numCache>
                <c:formatCode>General</c:formatCode>
                <c:ptCount val="9"/>
                <c:pt idx="0">
                  <c:v>117.46034521191829</c:v>
                </c:pt>
                <c:pt idx="1">
                  <c:v>776.84744594903452</c:v>
                </c:pt>
                <c:pt idx="2">
                  <c:v>372.4996690906072</c:v>
                </c:pt>
                <c:pt idx="3">
                  <c:v>610.13663757073527</c:v>
                </c:pt>
                <c:pt idx="4">
                  <c:v>769.42564531195524</c:v>
                </c:pt>
                <c:pt idx="5">
                  <c:v>1241.6420023634939</c:v>
                </c:pt>
                <c:pt idx="6">
                  <c:v>1061.7294767703411</c:v>
                </c:pt>
                <c:pt idx="7">
                  <c:v>2563.4919595847391</c:v>
                </c:pt>
                <c:pt idx="8">
                  <c:v>4469.5214377540306</c:v>
                </c:pt>
              </c:numCache>
            </c:numRef>
          </c:val>
        </c:ser>
        <c:ser>
          <c:idx val="1"/>
          <c:order val="1"/>
          <c:tx>
            <c:strRef>
              <c:f>Sheet1!$A$3</c:f>
              <c:strCache>
                <c:ptCount val="1"/>
                <c:pt idx="0">
                  <c:v>2019</c:v>
                </c:pt>
              </c:strCache>
            </c:strRef>
          </c:tx>
          <c:spPr>
            <a:solidFill>
              <a:srgbClr val="675005"/>
            </a:solidFill>
            <a:ln>
              <a:noFill/>
            </a:ln>
            <a:effectLst/>
          </c:spPr>
          <c:invertIfNegative val="0"/>
          <c:cat>
            <c:strRef>
              <c:f>Sheet1!$B$1:$J$1</c:f>
              <c:strCache>
                <c:ptCount val="9"/>
                <c:pt idx="0">
                  <c:v>cooking</c:v>
                </c:pt>
                <c:pt idx="1">
                  <c:v>laundry and dishwashing</c:v>
                </c:pt>
                <c:pt idx="2">
                  <c:v>lighting</c:v>
                </c:pt>
                <c:pt idx="3">
                  <c:v>TVs and PCs</c:v>
                </c:pt>
                <c:pt idx="4">
                  <c:v>refrigeration and freezing</c:v>
                </c:pt>
                <c:pt idx="5">
                  <c:v>water heating</c:v>
                </c:pt>
                <c:pt idx="6">
                  <c:v>space heating</c:v>
                </c:pt>
                <c:pt idx="7">
                  <c:v>space cooling</c:v>
                </c:pt>
                <c:pt idx="8">
                  <c:v>other uses</c:v>
                </c:pt>
              </c:strCache>
            </c:strRef>
          </c:cat>
          <c:val>
            <c:numRef>
              <c:f>Sheet1!$B$3:$J$3</c:f>
              <c:numCache>
                <c:formatCode>General</c:formatCode>
                <c:ptCount val="9"/>
                <c:pt idx="0">
                  <c:v>130.69925527510921</c:v>
                </c:pt>
                <c:pt idx="1">
                  <c:v>654.73726850693458</c:v>
                </c:pt>
                <c:pt idx="2">
                  <c:v>620.60513726824081</c:v>
                </c:pt>
                <c:pt idx="3">
                  <c:v>716.01610261974929</c:v>
                </c:pt>
                <c:pt idx="4">
                  <c:v>880.52269822416577</c:v>
                </c:pt>
                <c:pt idx="5">
                  <c:v>1435.517647983515</c:v>
                </c:pt>
                <c:pt idx="6">
                  <c:v>1726.864788954505</c:v>
                </c:pt>
                <c:pt idx="7">
                  <c:v>1872.8849646641961</c:v>
                </c:pt>
                <c:pt idx="8">
                  <c:v>3842.9745161197998</c:v>
                </c:pt>
              </c:numCache>
            </c:numRef>
          </c:val>
        </c:ser>
        <c:dLbls>
          <c:showLegendKey val="0"/>
          <c:showVal val="0"/>
          <c:showCatName val="0"/>
          <c:showSerName val="0"/>
          <c:showPercent val="0"/>
          <c:showBubbleSize val="0"/>
        </c:dLbls>
        <c:gapWidth val="67"/>
        <c:axId val="331609264"/>
        <c:axId val="331616880"/>
        <c:extLst>
          <c:ext xmlns:c15="http://schemas.microsoft.com/office/drawing/2012/chart" uri="{02D57815-91ED-43cb-92C2-25804820EDAC}">
            <c15:filteredBarSeries>
              <c15:ser>
                <c:idx val="2"/>
                <c:order val="2"/>
                <c:tx>
                  <c:strRef>
                    <c:extLst>
                      <c:ext uri="{02D57815-91ED-43cb-92C2-25804820EDAC}">
                        <c15:formulaRef>
                          <c15:sqref>Sheet1!$A$4</c15:sqref>
                        </c15:formulaRef>
                      </c:ext>
                    </c:extLst>
                    <c:strCache>
                      <c:ptCount val="1"/>
                      <c:pt idx="0">
                        <c:v>2020</c:v>
                      </c:pt>
                    </c:strCache>
                  </c:strRef>
                </c:tx>
                <c:spPr>
                  <a:solidFill>
                    <a:schemeClr val="accent3"/>
                  </a:solidFill>
                  <a:ln>
                    <a:noFill/>
                  </a:ln>
                  <a:effectLst/>
                </c:spPr>
                <c:invertIfNegative val="0"/>
                <c:cat>
                  <c:strRef>
                    <c:extLst>
                      <c:ext uri="{02D57815-91ED-43cb-92C2-25804820EDAC}">
                        <c15:formulaRef>
                          <c15:sqref>Sheet1!$B$1:$J$1</c15:sqref>
                        </c15:formulaRef>
                      </c:ext>
                    </c:extLst>
                    <c:strCache>
                      <c:ptCount val="9"/>
                      <c:pt idx="0">
                        <c:v>cooking</c:v>
                      </c:pt>
                      <c:pt idx="1">
                        <c:v>laundry and dishwashing</c:v>
                      </c:pt>
                      <c:pt idx="2">
                        <c:v>lighting</c:v>
                      </c:pt>
                      <c:pt idx="3">
                        <c:v>TVs and PCs</c:v>
                      </c:pt>
                      <c:pt idx="4">
                        <c:v>refrigeration and freezing</c:v>
                      </c:pt>
                      <c:pt idx="5">
                        <c:v>water heating</c:v>
                      </c:pt>
                      <c:pt idx="6">
                        <c:v>space heating</c:v>
                      </c:pt>
                      <c:pt idx="7">
                        <c:v>space cooling</c:v>
                      </c:pt>
                      <c:pt idx="8">
                        <c:v>other uses</c:v>
                      </c:pt>
                    </c:strCache>
                  </c:strRef>
                </c:cat>
                <c:val>
                  <c:numRef>
                    <c:extLst>
                      <c:ext uri="{02D57815-91ED-43cb-92C2-25804820EDAC}">
                        <c15:formulaRef>
                          <c15:sqref>Sheet1!$B$4:$J$4</c15:sqref>
                        </c15:formulaRef>
                      </c:ext>
                    </c:extLst>
                    <c:numCache>
                      <c:formatCode>General</c:formatCode>
                      <c:ptCount val="9"/>
                      <c:pt idx="0">
                        <c:v>130.29235811190159</c:v>
                      </c:pt>
                      <c:pt idx="1">
                        <c:v>662.54650451567568</c:v>
                      </c:pt>
                      <c:pt idx="2">
                        <c:v>575.18151974728084</c:v>
                      </c:pt>
                      <c:pt idx="3">
                        <c:v>698.15392007717617</c:v>
                      </c:pt>
                      <c:pt idx="4">
                        <c:v>869.33109667929693</c:v>
                      </c:pt>
                      <c:pt idx="5">
                        <c:v>1435.653516485077</c:v>
                      </c:pt>
                      <c:pt idx="6">
                        <c:v>1684.498359648828</c:v>
                      </c:pt>
                      <c:pt idx="7">
                        <c:v>1672.520027944347</c:v>
                      </c:pt>
                      <c:pt idx="8">
                        <c:v>3889.2966207287109</c:v>
                      </c:pt>
                    </c:numCache>
                  </c:numRef>
                </c:val>
              </c15:ser>
            </c15:filteredBarSeries>
            <c15:filteredBarSeries>
              <c15:ser>
                <c:idx val="3"/>
                <c:order val="3"/>
                <c:tx>
                  <c:strRef>
                    <c:extLst xmlns:c15="http://schemas.microsoft.com/office/drawing/2012/chart">
                      <c:ext xmlns:c15="http://schemas.microsoft.com/office/drawing/2012/chart" uri="{02D57815-91ED-43cb-92C2-25804820EDAC}">
                        <c15:formulaRef>
                          <c15:sqref>Sheet1!$A$5</c15:sqref>
                        </c15:formulaRef>
                      </c:ext>
                    </c:extLst>
                    <c:strCache>
                      <c:ptCount val="1"/>
                      <c:pt idx="0">
                        <c:v>2021</c:v>
                      </c:pt>
                    </c:strCache>
                  </c:strRef>
                </c:tx>
                <c:spPr>
                  <a:solidFill>
                    <a:schemeClr val="accent4"/>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cooking</c:v>
                      </c:pt>
                      <c:pt idx="1">
                        <c:v>laundry and dishwashing</c:v>
                      </c:pt>
                      <c:pt idx="2">
                        <c:v>lighting</c:v>
                      </c:pt>
                      <c:pt idx="3">
                        <c:v>TVs and PCs</c:v>
                      </c:pt>
                      <c:pt idx="4">
                        <c:v>refrigeration and freezing</c:v>
                      </c:pt>
                      <c:pt idx="5">
                        <c:v>water heating</c:v>
                      </c:pt>
                      <c:pt idx="6">
                        <c:v>space heating</c:v>
                      </c:pt>
                      <c:pt idx="7">
                        <c:v>space cooling</c:v>
                      </c:pt>
                      <c:pt idx="8">
                        <c:v>other uses</c:v>
                      </c:pt>
                    </c:strCache>
                  </c:strRef>
                </c:cat>
                <c:val>
                  <c:numRef>
                    <c:extLst xmlns:c15="http://schemas.microsoft.com/office/drawing/2012/chart">
                      <c:ext xmlns:c15="http://schemas.microsoft.com/office/drawing/2012/chart" uri="{02D57815-91ED-43cb-92C2-25804820EDAC}">
                        <c15:formulaRef>
                          <c15:sqref>Sheet1!$B$5:$J$5</c15:sqref>
                        </c15:formulaRef>
                      </c:ext>
                    </c:extLst>
                    <c:numCache>
                      <c:formatCode>General</c:formatCode>
                      <c:ptCount val="9"/>
                      <c:pt idx="0">
                        <c:v>129.870426051588</c:v>
                      </c:pt>
                      <c:pt idx="1">
                        <c:v>667.7471307274601</c:v>
                      </c:pt>
                      <c:pt idx="2">
                        <c:v>551.82847987589435</c:v>
                      </c:pt>
                      <c:pt idx="3">
                        <c:v>678.90424404553664</c:v>
                      </c:pt>
                      <c:pt idx="4">
                        <c:v>858.01144424668041</c:v>
                      </c:pt>
                      <c:pt idx="5">
                        <c:v>1428.5340108380219</c:v>
                      </c:pt>
                      <c:pt idx="6">
                        <c:v>1622.7534408733859</c:v>
                      </c:pt>
                      <c:pt idx="7">
                        <c:v>1936.516447060957</c:v>
                      </c:pt>
                      <c:pt idx="8">
                        <c:v>3913.0865241765141</c:v>
                      </c:pt>
                    </c:numCache>
                  </c:numRef>
                </c:val>
              </c15:ser>
            </c15:filteredBarSeries>
            <c15:filteredBarSeries>
              <c15:ser>
                <c:idx val="4"/>
                <c:order val="4"/>
                <c:tx>
                  <c:strRef>
                    <c:extLst xmlns:c15="http://schemas.microsoft.com/office/drawing/2012/chart">
                      <c:ext xmlns:c15="http://schemas.microsoft.com/office/drawing/2012/chart" uri="{02D57815-91ED-43cb-92C2-25804820EDAC}">
                        <c15:formulaRef>
                          <c15:sqref>Sheet1!$A$6</c15:sqref>
                        </c15:formulaRef>
                      </c:ext>
                    </c:extLst>
                    <c:strCache>
                      <c:ptCount val="1"/>
                      <c:pt idx="0">
                        <c:v>2022</c:v>
                      </c:pt>
                    </c:strCache>
                  </c:strRef>
                </c:tx>
                <c:spPr>
                  <a:solidFill>
                    <a:schemeClr val="accent5"/>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cooking</c:v>
                      </c:pt>
                      <c:pt idx="1">
                        <c:v>laundry and dishwashing</c:v>
                      </c:pt>
                      <c:pt idx="2">
                        <c:v>lighting</c:v>
                      </c:pt>
                      <c:pt idx="3">
                        <c:v>TVs and PCs</c:v>
                      </c:pt>
                      <c:pt idx="4">
                        <c:v>refrigeration and freezing</c:v>
                      </c:pt>
                      <c:pt idx="5">
                        <c:v>water heating</c:v>
                      </c:pt>
                      <c:pt idx="6">
                        <c:v>space heating</c:v>
                      </c:pt>
                      <c:pt idx="7">
                        <c:v>space cooling</c:v>
                      </c:pt>
                      <c:pt idx="8">
                        <c:v>other uses</c:v>
                      </c:pt>
                    </c:strCache>
                  </c:strRef>
                </c:cat>
                <c:val>
                  <c:numRef>
                    <c:extLst xmlns:c15="http://schemas.microsoft.com/office/drawing/2012/chart">
                      <c:ext xmlns:c15="http://schemas.microsoft.com/office/drawing/2012/chart" uri="{02D57815-91ED-43cb-92C2-25804820EDAC}">
                        <c15:formulaRef>
                          <c15:sqref>Sheet1!$B$6:$J$6</c15:sqref>
                        </c15:formulaRef>
                      </c:ext>
                    </c:extLst>
                    <c:numCache>
                      <c:formatCode>General</c:formatCode>
                      <c:ptCount val="9"/>
                      <c:pt idx="0">
                        <c:v>129.4354971392992</c:v>
                      </c:pt>
                      <c:pt idx="1">
                        <c:v>671.48659613875986</c:v>
                      </c:pt>
                      <c:pt idx="2">
                        <c:v>535.97916849012609</c:v>
                      </c:pt>
                      <c:pt idx="3">
                        <c:v>660.31709578890752</c:v>
                      </c:pt>
                      <c:pt idx="4">
                        <c:v>846.52454906812613</c:v>
                      </c:pt>
                      <c:pt idx="5">
                        <c:v>1419.1468081740761</c:v>
                      </c:pt>
                      <c:pt idx="6">
                        <c:v>1597.554623123887</c:v>
                      </c:pt>
                      <c:pt idx="7">
                        <c:v>1955.5109679528571</c:v>
                      </c:pt>
                      <c:pt idx="8">
                        <c:v>3894.472063472444</c:v>
                      </c:pt>
                    </c:numCache>
                  </c:numRef>
                </c:val>
              </c15:ser>
            </c15:filteredBarSeries>
            <c15:filteredBarSeries>
              <c15:ser>
                <c:idx val="5"/>
                <c:order val="5"/>
                <c:tx>
                  <c:strRef>
                    <c:extLst xmlns:c15="http://schemas.microsoft.com/office/drawing/2012/chart">
                      <c:ext xmlns:c15="http://schemas.microsoft.com/office/drawing/2012/chart" uri="{02D57815-91ED-43cb-92C2-25804820EDAC}">
                        <c15:formulaRef>
                          <c15:sqref>Sheet1!$A$7</c15:sqref>
                        </c15:formulaRef>
                      </c:ext>
                    </c:extLst>
                    <c:strCache>
                      <c:ptCount val="1"/>
                      <c:pt idx="0">
                        <c:v>2023</c:v>
                      </c:pt>
                    </c:strCache>
                  </c:strRef>
                </c:tx>
                <c:spPr>
                  <a:solidFill>
                    <a:schemeClr val="accent6"/>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cooking</c:v>
                      </c:pt>
                      <c:pt idx="1">
                        <c:v>laundry and dishwashing</c:v>
                      </c:pt>
                      <c:pt idx="2">
                        <c:v>lighting</c:v>
                      </c:pt>
                      <c:pt idx="3">
                        <c:v>TVs and PCs</c:v>
                      </c:pt>
                      <c:pt idx="4">
                        <c:v>refrigeration and freezing</c:v>
                      </c:pt>
                      <c:pt idx="5">
                        <c:v>water heating</c:v>
                      </c:pt>
                      <c:pt idx="6">
                        <c:v>space heating</c:v>
                      </c:pt>
                      <c:pt idx="7">
                        <c:v>space cooling</c:v>
                      </c:pt>
                      <c:pt idx="8">
                        <c:v>other uses</c:v>
                      </c:pt>
                    </c:strCache>
                  </c:strRef>
                </c:cat>
                <c:val>
                  <c:numRef>
                    <c:extLst xmlns:c15="http://schemas.microsoft.com/office/drawing/2012/chart">
                      <c:ext xmlns:c15="http://schemas.microsoft.com/office/drawing/2012/chart" uri="{02D57815-91ED-43cb-92C2-25804820EDAC}">
                        <c15:formulaRef>
                          <c15:sqref>Sheet1!$B$7:$J$7</c15:sqref>
                        </c15:formulaRef>
                      </c:ext>
                    </c:extLst>
                    <c:numCache>
                      <c:formatCode>General</c:formatCode>
                      <c:ptCount val="9"/>
                      <c:pt idx="0">
                        <c:v>128.9965325071534</c:v>
                      </c:pt>
                      <c:pt idx="1">
                        <c:v>674.51756395400912</c:v>
                      </c:pt>
                      <c:pt idx="2">
                        <c:v>523.0895205143853</c:v>
                      </c:pt>
                      <c:pt idx="3">
                        <c:v>643.58511944252109</c:v>
                      </c:pt>
                      <c:pt idx="4">
                        <c:v>834.89271604802775</c:v>
                      </c:pt>
                      <c:pt idx="5">
                        <c:v>1407.878302134787</c:v>
                      </c:pt>
                      <c:pt idx="6">
                        <c:v>1569.7147366185341</c:v>
                      </c:pt>
                      <c:pt idx="7">
                        <c:v>1963.191578093101</c:v>
                      </c:pt>
                      <c:pt idx="8">
                        <c:v>3869.5985251643501</c:v>
                      </c:pt>
                    </c:numCache>
                  </c:numRef>
                </c:val>
              </c15:ser>
            </c15:filteredBarSeries>
            <c15:filteredBarSeries>
              <c15:ser>
                <c:idx val="6"/>
                <c:order val="6"/>
                <c:tx>
                  <c:strRef>
                    <c:extLst xmlns:c15="http://schemas.microsoft.com/office/drawing/2012/chart">
                      <c:ext xmlns:c15="http://schemas.microsoft.com/office/drawing/2012/chart" uri="{02D57815-91ED-43cb-92C2-25804820EDAC}">
                        <c15:formulaRef>
                          <c15:sqref>Sheet1!$A$8</c15:sqref>
                        </c15:formulaRef>
                      </c:ext>
                    </c:extLst>
                    <c:strCache>
                      <c:ptCount val="1"/>
                      <c:pt idx="0">
                        <c:v>2024</c:v>
                      </c:pt>
                    </c:strCache>
                  </c:strRef>
                </c:tx>
                <c:spPr>
                  <a:solidFill>
                    <a:schemeClr val="accent1">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cooking</c:v>
                      </c:pt>
                      <c:pt idx="1">
                        <c:v>laundry and dishwashing</c:v>
                      </c:pt>
                      <c:pt idx="2">
                        <c:v>lighting</c:v>
                      </c:pt>
                      <c:pt idx="3">
                        <c:v>TVs and PCs</c:v>
                      </c:pt>
                      <c:pt idx="4">
                        <c:v>refrigeration and freezing</c:v>
                      </c:pt>
                      <c:pt idx="5">
                        <c:v>water heating</c:v>
                      </c:pt>
                      <c:pt idx="6">
                        <c:v>space heating</c:v>
                      </c:pt>
                      <c:pt idx="7">
                        <c:v>space cooling</c:v>
                      </c:pt>
                      <c:pt idx="8">
                        <c:v>other uses</c:v>
                      </c:pt>
                    </c:strCache>
                  </c:strRef>
                </c:cat>
                <c:val>
                  <c:numRef>
                    <c:extLst xmlns:c15="http://schemas.microsoft.com/office/drawing/2012/chart">
                      <c:ext xmlns:c15="http://schemas.microsoft.com/office/drawing/2012/chart" uri="{02D57815-91ED-43cb-92C2-25804820EDAC}">
                        <c15:formulaRef>
                          <c15:sqref>Sheet1!$B$8:$J$8</c15:sqref>
                        </c15:formulaRef>
                      </c:ext>
                    </c:extLst>
                    <c:numCache>
                      <c:formatCode>General</c:formatCode>
                      <c:ptCount val="9"/>
                      <c:pt idx="0">
                        <c:v>128.5545292980745</c:v>
                      </c:pt>
                      <c:pt idx="1">
                        <c:v>676.81682402331774</c:v>
                      </c:pt>
                      <c:pt idx="2">
                        <c:v>513.71622590047866</c:v>
                      </c:pt>
                      <c:pt idx="3">
                        <c:v>628.82757349430688</c:v>
                      </c:pt>
                      <c:pt idx="4">
                        <c:v>823.81937622537021</c:v>
                      </c:pt>
                      <c:pt idx="5">
                        <c:v>1394.329057839393</c:v>
                      </c:pt>
                      <c:pt idx="6">
                        <c:v>1540.939947210913</c:v>
                      </c:pt>
                      <c:pt idx="7">
                        <c:v>1969.2502231913229</c:v>
                      </c:pt>
                      <c:pt idx="8">
                        <c:v>3848.9621018074999</c:v>
                      </c:pt>
                    </c:numCache>
                  </c:numRef>
                </c:val>
              </c15:ser>
            </c15:filteredBarSeries>
            <c15:filteredBarSeries>
              <c15:ser>
                <c:idx val="7"/>
                <c:order val="7"/>
                <c:tx>
                  <c:strRef>
                    <c:extLst xmlns:c15="http://schemas.microsoft.com/office/drawing/2012/chart">
                      <c:ext xmlns:c15="http://schemas.microsoft.com/office/drawing/2012/chart" uri="{02D57815-91ED-43cb-92C2-25804820EDAC}">
                        <c15:formulaRef>
                          <c15:sqref>Sheet1!$A$9</c15:sqref>
                        </c15:formulaRef>
                      </c:ext>
                    </c:extLst>
                    <c:strCache>
                      <c:ptCount val="1"/>
                      <c:pt idx="0">
                        <c:v>2025</c:v>
                      </c:pt>
                    </c:strCache>
                  </c:strRef>
                </c:tx>
                <c:spPr>
                  <a:solidFill>
                    <a:schemeClr val="accent2">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cooking</c:v>
                      </c:pt>
                      <c:pt idx="1">
                        <c:v>laundry and dishwashing</c:v>
                      </c:pt>
                      <c:pt idx="2">
                        <c:v>lighting</c:v>
                      </c:pt>
                      <c:pt idx="3">
                        <c:v>TVs and PCs</c:v>
                      </c:pt>
                      <c:pt idx="4">
                        <c:v>refrigeration and freezing</c:v>
                      </c:pt>
                      <c:pt idx="5">
                        <c:v>water heating</c:v>
                      </c:pt>
                      <c:pt idx="6">
                        <c:v>space heating</c:v>
                      </c:pt>
                      <c:pt idx="7">
                        <c:v>space cooling</c:v>
                      </c:pt>
                      <c:pt idx="8">
                        <c:v>other uses</c:v>
                      </c:pt>
                    </c:strCache>
                  </c:strRef>
                </c:cat>
                <c:val>
                  <c:numRef>
                    <c:extLst xmlns:c15="http://schemas.microsoft.com/office/drawing/2012/chart">
                      <c:ext xmlns:c15="http://schemas.microsoft.com/office/drawing/2012/chart" uri="{02D57815-91ED-43cb-92C2-25804820EDAC}">
                        <c15:formulaRef>
                          <c15:sqref>Sheet1!$B$9:$J$9</c15:sqref>
                        </c15:formulaRef>
                      </c:ext>
                    </c:extLst>
                    <c:numCache>
                      <c:formatCode>General</c:formatCode>
                      <c:ptCount val="9"/>
                      <c:pt idx="0">
                        <c:v>128.10209255697069</c:v>
                      </c:pt>
                      <c:pt idx="1">
                        <c:v>678.385178448273</c:v>
                      </c:pt>
                      <c:pt idx="2">
                        <c:v>505.82409694633623</c:v>
                      </c:pt>
                      <c:pt idx="3">
                        <c:v>615.78798444426923</c:v>
                      </c:pt>
                      <c:pt idx="4">
                        <c:v>813.32550245653158</c:v>
                      </c:pt>
                      <c:pt idx="5">
                        <c:v>1378.2775850147191</c:v>
                      </c:pt>
                      <c:pt idx="6">
                        <c:v>1511.055769742979</c:v>
                      </c:pt>
                      <c:pt idx="7">
                        <c:v>1971.978198365902</c:v>
                      </c:pt>
                      <c:pt idx="8">
                        <c:v>3828.6337588631832</c:v>
                      </c:pt>
                    </c:numCache>
                  </c:numRef>
                </c:val>
              </c15:ser>
            </c15:filteredBarSeries>
            <c15:filteredBarSeries>
              <c15:ser>
                <c:idx val="8"/>
                <c:order val="8"/>
                <c:tx>
                  <c:strRef>
                    <c:extLst xmlns:c15="http://schemas.microsoft.com/office/drawing/2012/chart">
                      <c:ext xmlns:c15="http://schemas.microsoft.com/office/drawing/2012/chart" uri="{02D57815-91ED-43cb-92C2-25804820EDAC}">
                        <c15:formulaRef>
                          <c15:sqref>Sheet1!$A$10</c15:sqref>
                        </c15:formulaRef>
                      </c:ext>
                    </c:extLst>
                    <c:strCache>
                      <c:ptCount val="1"/>
                      <c:pt idx="0">
                        <c:v>2026</c:v>
                      </c:pt>
                    </c:strCache>
                  </c:strRef>
                </c:tx>
                <c:spPr>
                  <a:solidFill>
                    <a:schemeClr val="accent3">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cooking</c:v>
                      </c:pt>
                      <c:pt idx="1">
                        <c:v>laundry and dishwashing</c:v>
                      </c:pt>
                      <c:pt idx="2">
                        <c:v>lighting</c:v>
                      </c:pt>
                      <c:pt idx="3">
                        <c:v>TVs and PCs</c:v>
                      </c:pt>
                      <c:pt idx="4">
                        <c:v>refrigeration and freezing</c:v>
                      </c:pt>
                      <c:pt idx="5">
                        <c:v>water heating</c:v>
                      </c:pt>
                      <c:pt idx="6">
                        <c:v>space heating</c:v>
                      </c:pt>
                      <c:pt idx="7">
                        <c:v>space cooling</c:v>
                      </c:pt>
                      <c:pt idx="8">
                        <c:v>other uses</c:v>
                      </c:pt>
                    </c:strCache>
                  </c:strRef>
                </c:cat>
                <c:val>
                  <c:numRef>
                    <c:extLst xmlns:c15="http://schemas.microsoft.com/office/drawing/2012/chart">
                      <c:ext xmlns:c15="http://schemas.microsoft.com/office/drawing/2012/chart" uri="{02D57815-91ED-43cb-92C2-25804820EDAC}">
                        <c15:formulaRef>
                          <c15:sqref>Sheet1!$B$10:$J$10</c15:sqref>
                        </c15:formulaRef>
                      </c:ext>
                    </c:extLst>
                    <c:numCache>
                      <c:formatCode>General</c:formatCode>
                      <c:ptCount val="9"/>
                      <c:pt idx="0">
                        <c:v>127.64516315956141</c:v>
                      </c:pt>
                      <c:pt idx="1">
                        <c:v>679.39980786819308</c:v>
                      </c:pt>
                      <c:pt idx="2">
                        <c:v>498.04440484172392</c:v>
                      </c:pt>
                      <c:pt idx="3">
                        <c:v>604.76804051519719</c:v>
                      </c:pt>
                      <c:pt idx="4">
                        <c:v>803.41026945055421</c:v>
                      </c:pt>
                      <c:pt idx="5">
                        <c:v>1361.3045501991439</c:v>
                      </c:pt>
                      <c:pt idx="6">
                        <c:v>1481.319155143131</c:v>
                      </c:pt>
                      <c:pt idx="7">
                        <c:v>1974.976452030209</c:v>
                      </c:pt>
                      <c:pt idx="8">
                        <c:v>3831.1791908650789</c:v>
                      </c:pt>
                    </c:numCache>
                  </c:numRef>
                </c:val>
              </c15:ser>
            </c15:filteredBarSeries>
            <c15:filteredBarSeries>
              <c15:ser>
                <c:idx val="9"/>
                <c:order val="9"/>
                <c:tx>
                  <c:strRef>
                    <c:extLst xmlns:c15="http://schemas.microsoft.com/office/drawing/2012/chart">
                      <c:ext xmlns:c15="http://schemas.microsoft.com/office/drawing/2012/chart" uri="{02D57815-91ED-43cb-92C2-25804820EDAC}">
                        <c15:formulaRef>
                          <c15:sqref>Sheet1!$A$11</c15:sqref>
                        </c15:formulaRef>
                      </c:ext>
                    </c:extLst>
                    <c:strCache>
                      <c:ptCount val="1"/>
                      <c:pt idx="0">
                        <c:v>2027</c:v>
                      </c:pt>
                    </c:strCache>
                  </c:strRef>
                </c:tx>
                <c:spPr>
                  <a:solidFill>
                    <a:schemeClr val="accent4">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cooking</c:v>
                      </c:pt>
                      <c:pt idx="1">
                        <c:v>laundry and dishwashing</c:v>
                      </c:pt>
                      <c:pt idx="2">
                        <c:v>lighting</c:v>
                      </c:pt>
                      <c:pt idx="3">
                        <c:v>TVs and PCs</c:v>
                      </c:pt>
                      <c:pt idx="4">
                        <c:v>refrigeration and freezing</c:v>
                      </c:pt>
                      <c:pt idx="5">
                        <c:v>water heating</c:v>
                      </c:pt>
                      <c:pt idx="6">
                        <c:v>space heating</c:v>
                      </c:pt>
                      <c:pt idx="7">
                        <c:v>space cooling</c:v>
                      </c:pt>
                      <c:pt idx="8">
                        <c:v>other uses</c:v>
                      </c:pt>
                    </c:strCache>
                  </c:strRef>
                </c:cat>
                <c:val>
                  <c:numRef>
                    <c:extLst xmlns:c15="http://schemas.microsoft.com/office/drawing/2012/chart">
                      <c:ext xmlns:c15="http://schemas.microsoft.com/office/drawing/2012/chart" uri="{02D57815-91ED-43cb-92C2-25804820EDAC}">
                        <c15:formulaRef>
                          <c15:sqref>Sheet1!$B$11:$J$11</c15:sqref>
                        </c15:formulaRef>
                      </c:ext>
                    </c:extLst>
                    <c:numCache>
                      <c:formatCode>General</c:formatCode>
                      <c:ptCount val="9"/>
                      <c:pt idx="0">
                        <c:v>127.1826225393297</c:v>
                      </c:pt>
                      <c:pt idx="1">
                        <c:v>680.59535409754039</c:v>
                      </c:pt>
                      <c:pt idx="2">
                        <c:v>491.86592391840958</c:v>
                      </c:pt>
                      <c:pt idx="3">
                        <c:v>596.48422164688611</c:v>
                      </c:pt>
                      <c:pt idx="4">
                        <c:v>794.0957947762405</c:v>
                      </c:pt>
                      <c:pt idx="5">
                        <c:v>1346.3510864629579</c:v>
                      </c:pt>
                      <c:pt idx="6">
                        <c:v>1454.2484136484479</c:v>
                      </c:pt>
                      <c:pt idx="7">
                        <c:v>1981.2195118799691</c:v>
                      </c:pt>
                      <c:pt idx="8">
                        <c:v>3836.561109783504</c:v>
                      </c:pt>
                    </c:numCache>
                  </c:numRef>
                </c:val>
              </c15:ser>
            </c15:filteredBarSeries>
            <c15:filteredBarSeries>
              <c15:ser>
                <c:idx val="10"/>
                <c:order val="10"/>
                <c:tx>
                  <c:strRef>
                    <c:extLst xmlns:c15="http://schemas.microsoft.com/office/drawing/2012/chart">
                      <c:ext xmlns:c15="http://schemas.microsoft.com/office/drawing/2012/chart" uri="{02D57815-91ED-43cb-92C2-25804820EDAC}">
                        <c15:formulaRef>
                          <c15:sqref>Sheet1!$A$12</c15:sqref>
                        </c15:formulaRef>
                      </c:ext>
                    </c:extLst>
                    <c:strCache>
                      <c:ptCount val="1"/>
                      <c:pt idx="0">
                        <c:v>2028</c:v>
                      </c:pt>
                    </c:strCache>
                  </c:strRef>
                </c:tx>
                <c:spPr>
                  <a:solidFill>
                    <a:schemeClr val="accent5">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cooking</c:v>
                      </c:pt>
                      <c:pt idx="1">
                        <c:v>laundry and dishwashing</c:v>
                      </c:pt>
                      <c:pt idx="2">
                        <c:v>lighting</c:v>
                      </c:pt>
                      <c:pt idx="3">
                        <c:v>TVs and PCs</c:v>
                      </c:pt>
                      <c:pt idx="4">
                        <c:v>refrigeration and freezing</c:v>
                      </c:pt>
                      <c:pt idx="5">
                        <c:v>water heating</c:v>
                      </c:pt>
                      <c:pt idx="6">
                        <c:v>space heating</c:v>
                      </c:pt>
                      <c:pt idx="7">
                        <c:v>space cooling</c:v>
                      </c:pt>
                      <c:pt idx="8">
                        <c:v>other uses</c:v>
                      </c:pt>
                    </c:strCache>
                  </c:strRef>
                </c:cat>
                <c:val>
                  <c:numRef>
                    <c:extLst xmlns:c15="http://schemas.microsoft.com/office/drawing/2012/chart">
                      <c:ext xmlns:c15="http://schemas.microsoft.com/office/drawing/2012/chart" uri="{02D57815-91ED-43cb-92C2-25804820EDAC}">
                        <c15:formulaRef>
                          <c15:sqref>Sheet1!$B$12:$J$12</c15:sqref>
                        </c15:formulaRef>
                      </c:ext>
                    </c:extLst>
                    <c:numCache>
                      <c:formatCode>General</c:formatCode>
                      <c:ptCount val="9"/>
                      <c:pt idx="0">
                        <c:v>126.7061630253591</c:v>
                      </c:pt>
                      <c:pt idx="1">
                        <c:v>682.86922608207965</c:v>
                      </c:pt>
                      <c:pt idx="2">
                        <c:v>487.07785090639879</c:v>
                      </c:pt>
                      <c:pt idx="3">
                        <c:v>591.25577983353855</c:v>
                      </c:pt>
                      <c:pt idx="4">
                        <c:v>785.48488636376464</c:v>
                      </c:pt>
                      <c:pt idx="5">
                        <c:v>1334.1408254169969</c:v>
                      </c:pt>
                      <c:pt idx="6">
                        <c:v>1429.688535311486</c:v>
                      </c:pt>
                      <c:pt idx="7">
                        <c:v>1991.675223509242</c:v>
                      </c:pt>
                      <c:pt idx="8">
                        <c:v>3848.9473088950922</c:v>
                      </c:pt>
                    </c:numCache>
                  </c:numRef>
                </c:val>
              </c15:ser>
            </c15:filteredBarSeries>
            <c15:filteredBarSeries>
              <c15:ser>
                <c:idx val="11"/>
                <c:order val="11"/>
                <c:tx>
                  <c:strRef>
                    <c:extLst xmlns:c15="http://schemas.microsoft.com/office/drawing/2012/chart">
                      <c:ext xmlns:c15="http://schemas.microsoft.com/office/drawing/2012/chart" uri="{02D57815-91ED-43cb-92C2-25804820EDAC}">
                        <c15:formulaRef>
                          <c15:sqref>Sheet1!$A$13</c15:sqref>
                        </c15:formulaRef>
                      </c:ext>
                    </c:extLst>
                    <c:strCache>
                      <c:ptCount val="1"/>
                      <c:pt idx="0">
                        <c:v>2029</c:v>
                      </c:pt>
                    </c:strCache>
                  </c:strRef>
                </c:tx>
                <c:spPr>
                  <a:solidFill>
                    <a:schemeClr val="accent6">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cooking</c:v>
                      </c:pt>
                      <c:pt idx="1">
                        <c:v>laundry and dishwashing</c:v>
                      </c:pt>
                      <c:pt idx="2">
                        <c:v>lighting</c:v>
                      </c:pt>
                      <c:pt idx="3">
                        <c:v>TVs and PCs</c:v>
                      </c:pt>
                      <c:pt idx="4">
                        <c:v>refrigeration and freezing</c:v>
                      </c:pt>
                      <c:pt idx="5">
                        <c:v>water heating</c:v>
                      </c:pt>
                      <c:pt idx="6">
                        <c:v>space heating</c:v>
                      </c:pt>
                      <c:pt idx="7">
                        <c:v>space cooling</c:v>
                      </c:pt>
                      <c:pt idx="8">
                        <c:v>other uses</c:v>
                      </c:pt>
                    </c:strCache>
                  </c:strRef>
                </c:cat>
                <c:val>
                  <c:numRef>
                    <c:extLst xmlns:c15="http://schemas.microsoft.com/office/drawing/2012/chart">
                      <c:ext xmlns:c15="http://schemas.microsoft.com/office/drawing/2012/chart" uri="{02D57815-91ED-43cb-92C2-25804820EDAC}">
                        <c15:formulaRef>
                          <c15:sqref>Sheet1!$B$13:$J$13</c15:sqref>
                        </c15:formulaRef>
                      </c:ext>
                    </c:extLst>
                    <c:numCache>
                      <c:formatCode>General</c:formatCode>
                      <c:ptCount val="9"/>
                      <c:pt idx="0">
                        <c:v>126.18555754849039</c:v>
                      </c:pt>
                      <c:pt idx="1">
                        <c:v>686.01757389074612</c:v>
                      </c:pt>
                      <c:pt idx="2">
                        <c:v>483.98379300620519</c:v>
                      </c:pt>
                      <c:pt idx="3">
                        <c:v>588.7150998299195</c:v>
                      </c:pt>
                      <c:pt idx="4">
                        <c:v>777.59209272362239</c:v>
                      </c:pt>
                      <c:pt idx="5">
                        <c:v>1324.1263392472781</c:v>
                      </c:pt>
                      <c:pt idx="6">
                        <c:v>1407.3670129390509</c:v>
                      </c:pt>
                      <c:pt idx="7">
                        <c:v>2006.7194190636719</c:v>
                      </c:pt>
                      <c:pt idx="8">
                        <c:v>3867.50445518991</c:v>
                      </c:pt>
                    </c:numCache>
                  </c:numRef>
                </c:val>
              </c15:ser>
            </c15:filteredBarSeries>
            <c15:filteredBarSeries>
              <c15:ser>
                <c:idx val="12"/>
                <c:order val="12"/>
                <c:tx>
                  <c:strRef>
                    <c:extLst xmlns:c15="http://schemas.microsoft.com/office/drawing/2012/chart">
                      <c:ext xmlns:c15="http://schemas.microsoft.com/office/drawing/2012/chart" uri="{02D57815-91ED-43cb-92C2-25804820EDAC}">
                        <c15:formulaRef>
                          <c15:sqref>Sheet1!$A$14</c15:sqref>
                        </c15:formulaRef>
                      </c:ext>
                    </c:extLst>
                    <c:strCache>
                      <c:ptCount val="1"/>
                      <c:pt idx="0">
                        <c:v>2030</c:v>
                      </c:pt>
                    </c:strCache>
                  </c:strRef>
                </c:tx>
                <c:spPr>
                  <a:solidFill>
                    <a:schemeClr val="accent1">
                      <a:lumMod val="80000"/>
                      <a:lumOff val="2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cooking</c:v>
                      </c:pt>
                      <c:pt idx="1">
                        <c:v>laundry and dishwashing</c:v>
                      </c:pt>
                      <c:pt idx="2">
                        <c:v>lighting</c:v>
                      </c:pt>
                      <c:pt idx="3">
                        <c:v>TVs and PCs</c:v>
                      </c:pt>
                      <c:pt idx="4">
                        <c:v>refrigeration and freezing</c:v>
                      </c:pt>
                      <c:pt idx="5">
                        <c:v>water heating</c:v>
                      </c:pt>
                      <c:pt idx="6">
                        <c:v>space heating</c:v>
                      </c:pt>
                      <c:pt idx="7">
                        <c:v>space cooling</c:v>
                      </c:pt>
                      <c:pt idx="8">
                        <c:v>other uses</c:v>
                      </c:pt>
                    </c:strCache>
                  </c:strRef>
                </c:cat>
                <c:val>
                  <c:numRef>
                    <c:extLst xmlns:c15="http://schemas.microsoft.com/office/drawing/2012/chart">
                      <c:ext xmlns:c15="http://schemas.microsoft.com/office/drawing/2012/chart" uri="{02D57815-91ED-43cb-92C2-25804820EDAC}">
                        <c15:formulaRef>
                          <c15:sqref>Sheet1!$B$14:$J$14</c15:sqref>
                        </c15:formulaRef>
                      </c:ext>
                    </c:extLst>
                    <c:numCache>
                      <c:formatCode>General</c:formatCode>
                      <c:ptCount val="9"/>
                      <c:pt idx="0">
                        <c:v>125.61496015684141</c:v>
                      </c:pt>
                      <c:pt idx="1">
                        <c:v>689.41764695263703</c:v>
                      </c:pt>
                      <c:pt idx="2">
                        <c:v>453.25673015424258</c:v>
                      </c:pt>
                      <c:pt idx="3">
                        <c:v>587.66627448357326</c:v>
                      </c:pt>
                      <c:pt idx="4">
                        <c:v>770.48106544308473</c:v>
                      </c:pt>
                      <c:pt idx="5">
                        <c:v>1314.7123555928799</c:v>
                      </c:pt>
                      <c:pt idx="6">
                        <c:v>1386.088396092249</c:v>
                      </c:pt>
                      <c:pt idx="7">
                        <c:v>2023.7827677420721</c:v>
                      </c:pt>
                      <c:pt idx="8">
                        <c:v>3886.4399837225792</c:v>
                      </c:pt>
                    </c:numCache>
                  </c:numRef>
                </c:val>
              </c15:ser>
            </c15:filteredBarSeries>
            <c15:filteredBarSeries>
              <c15:ser>
                <c:idx val="13"/>
                <c:order val="13"/>
                <c:tx>
                  <c:strRef>
                    <c:extLst xmlns:c15="http://schemas.microsoft.com/office/drawing/2012/chart">
                      <c:ext xmlns:c15="http://schemas.microsoft.com/office/drawing/2012/chart" uri="{02D57815-91ED-43cb-92C2-25804820EDAC}">
                        <c15:formulaRef>
                          <c15:sqref>Sheet1!$A$15</c15:sqref>
                        </c15:formulaRef>
                      </c:ext>
                    </c:extLst>
                    <c:strCache>
                      <c:ptCount val="1"/>
                      <c:pt idx="0">
                        <c:v>2031</c:v>
                      </c:pt>
                    </c:strCache>
                  </c:strRef>
                </c:tx>
                <c:spPr>
                  <a:solidFill>
                    <a:schemeClr val="accent2">
                      <a:lumMod val="80000"/>
                      <a:lumOff val="2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cooking</c:v>
                      </c:pt>
                      <c:pt idx="1">
                        <c:v>laundry and dishwashing</c:v>
                      </c:pt>
                      <c:pt idx="2">
                        <c:v>lighting</c:v>
                      </c:pt>
                      <c:pt idx="3">
                        <c:v>TVs and PCs</c:v>
                      </c:pt>
                      <c:pt idx="4">
                        <c:v>refrigeration and freezing</c:v>
                      </c:pt>
                      <c:pt idx="5">
                        <c:v>water heating</c:v>
                      </c:pt>
                      <c:pt idx="6">
                        <c:v>space heating</c:v>
                      </c:pt>
                      <c:pt idx="7">
                        <c:v>space cooling</c:v>
                      </c:pt>
                      <c:pt idx="8">
                        <c:v>other uses</c:v>
                      </c:pt>
                    </c:strCache>
                  </c:strRef>
                </c:cat>
                <c:val>
                  <c:numRef>
                    <c:extLst xmlns:c15="http://schemas.microsoft.com/office/drawing/2012/chart">
                      <c:ext xmlns:c15="http://schemas.microsoft.com/office/drawing/2012/chart" uri="{02D57815-91ED-43cb-92C2-25804820EDAC}">
                        <c15:formulaRef>
                          <c15:sqref>Sheet1!$B$15:$J$15</c15:sqref>
                        </c15:formulaRef>
                      </c:ext>
                    </c:extLst>
                    <c:numCache>
                      <c:formatCode>General</c:formatCode>
                      <c:ptCount val="9"/>
                      <c:pt idx="0">
                        <c:v>124.9830147173338</c:v>
                      </c:pt>
                      <c:pt idx="1">
                        <c:v>693.09477368092098</c:v>
                      </c:pt>
                      <c:pt idx="2">
                        <c:v>430.58215209581732</c:v>
                      </c:pt>
                      <c:pt idx="3">
                        <c:v>588.0097646672599</c:v>
                      </c:pt>
                      <c:pt idx="4">
                        <c:v>764.27523408899049</c:v>
                      </c:pt>
                      <c:pt idx="5">
                        <c:v>1306.507681423984</c:v>
                      </c:pt>
                      <c:pt idx="6">
                        <c:v>1365.4739692373389</c:v>
                      </c:pt>
                      <c:pt idx="7">
                        <c:v>2042.0735455045819</c:v>
                      </c:pt>
                      <c:pt idx="8">
                        <c:v>3906.3587806497349</c:v>
                      </c:pt>
                    </c:numCache>
                  </c:numRef>
                </c:val>
              </c15:ser>
            </c15:filteredBarSeries>
            <c15:filteredBarSeries>
              <c15:ser>
                <c:idx val="14"/>
                <c:order val="14"/>
                <c:tx>
                  <c:strRef>
                    <c:extLst xmlns:c15="http://schemas.microsoft.com/office/drawing/2012/chart">
                      <c:ext xmlns:c15="http://schemas.microsoft.com/office/drawing/2012/chart" uri="{02D57815-91ED-43cb-92C2-25804820EDAC}">
                        <c15:formulaRef>
                          <c15:sqref>Sheet1!$A$16</c15:sqref>
                        </c15:formulaRef>
                      </c:ext>
                    </c:extLst>
                    <c:strCache>
                      <c:ptCount val="1"/>
                      <c:pt idx="0">
                        <c:v>2032</c:v>
                      </c:pt>
                    </c:strCache>
                  </c:strRef>
                </c:tx>
                <c:spPr>
                  <a:solidFill>
                    <a:schemeClr val="accent3">
                      <a:lumMod val="80000"/>
                      <a:lumOff val="2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cooking</c:v>
                      </c:pt>
                      <c:pt idx="1">
                        <c:v>laundry and dishwashing</c:v>
                      </c:pt>
                      <c:pt idx="2">
                        <c:v>lighting</c:v>
                      </c:pt>
                      <c:pt idx="3">
                        <c:v>TVs and PCs</c:v>
                      </c:pt>
                      <c:pt idx="4">
                        <c:v>refrigeration and freezing</c:v>
                      </c:pt>
                      <c:pt idx="5">
                        <c:v>water heating</c:v>
                      </c:pt>
                      <c:pt idx="6">
                        <c:v>space heating</c:v>
                      </c:pt>
                      <c:pt idx="7">
                        <c:v>space cooling</c:v>
                      </c:pt>
                      <c:pt idx="8">
                        <c:v>other uses</c:v>
                      </c:pt>
                    </c:strCache>
                  </c:strRef>
                </c:cat>
                <c:val>
                  <c:numRef>
                    <c:extLst xmlns:c15="http://schemas.microsoft.com/office/drawing/2012/chart">
                      <c:ext xmlns:c15="http://schemas.microsoft.com/office/drawing/2012/chart" uri="{02D57815-91ED-43cb-92C2-25804820EDAC}">
                        <c15:formulaRef>
                          <c15:sqref>Sheet1!$B$16:$J$16</c15:sqref>
                        </c15:formulaRef>
                      </c:ext>
                    </c:extLst>
                    <c:numCache>
                      <c:formatCode>General</c:formatCode>
                      <c:ptCount val="9"/>
                      <c:pt idx="0">
                        <c:v>124.2923316028279</c:v>
                      </c:pt>
                      <c:pt idx="1">
                        <c:v>696.99837245502158</c:v>
                      </c:pt>
                      <c:pt idx="2">
                        <c:v>416.97561222685948</c:v>
                      </c:pt>
                      <c:pt idx="3">
                        <c:v>589.6217105823124</c:v>
                      </c:pt>
                      <c:pt idx="4">
                        <c:v>758.94584555404936</c:v>
                      </c:pt>
                      <c:pt idx="5">
                        <c:v>1299.555201212906</c:v>
                      </c:pt>
                      <c:pt idx="6">
                        <c:v>1345.819345837064</c:v>
                      </c:pt>
                      <c:pt idx="7">
                        <c:v>2062.546340887448</c:v>
                      </c:pt>
                      <c:pt idx="8">
                        <c:v>3928.074356094156</c:v>
                      </c:pt>
                    </c:numCache>
                  </c:numRef>
                </c:val>
              </c15:ser>
            </c15:filteredBarSeries>
            <c15:filteredBarSeries>
              <c15:ser>
                <c:idx val="15"/>
                <c:order val="15"/>
                <c:tx>
                  <c:strRef>
                    <c:extLst xmlns:c15="http://schemas.microsoft.com/office/drawing/2012/chart">
                      <c:ext xmlns:c15="http://schemas.microsoft.com/office/drawing/2012/chart" uri="{02D57815-91ED-43cb-92C2-25804820EDAC}">
                        <c15:formulaRef>
                          <c15:sqref>Sheet1!$A$17</c15:sqref>
                        </c15:formulaRef>
                      </c:ext>
                    </c:extLst>
                    <c:strCache>
                      <c:ptCount val="1"/>
                      <c:pt idx="0">
                        <c:v>2033</c:v>
                      </c:pt>
                    </c:strCache>
                  </c:strRef>
                </c:tx>
                <c:spPr>
                  <a:solidFill>
                    <a:schemeClr val="accent4">
                      <a:lumMod val="80000"/>
                      <a:lumOff val="2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cooking</c:v>
                      </c:pt>
                      <c:pt idx="1">
                        <c:v>laundry and dishwashing</c:v>
                      </c:pt>
                      <c:pt idx="2">
                        <c:v>lighting</c:v>
                      </c:pt>
                      <c:pt idx="3">
                        <c:v>TVs and PCs</c:v>
                      </c:pt>
                      <c:pt idx="4">
                        <c:v>refrigeration and freezing</c:v>
                      </c:pt>
                      <c:pt idx="5">
                        <c:v>water heating</c:v>
                      </c:pt>
                      <c:pt idx="6">
                        <c:v>space heating</c:v>
                      </c:pt>
                      <c:pt idx="7">
                        <c:v>space cooling</c:v>
                      </c:pt>
                      <c:pt idx="8">
                        <c:v>other uses</c:v>
                      </c:pt>
                    </c:strCache>
                  </c:strRef>
                </c:cat>
                <c:val>
                  <c:numRef>
                    <c:extLst xmlns:c15="http://schemas.microsoft.com/office/drawing/2012/chart">
                      <c:ext xmlns:c15="http://schemas.microsoft.com/office/drawing/2012/chart" uri="{02D57815-91ED-43cb-92C2-25804820EDAC}">
                        <c15:formulaRef>
                          <c15:sqref>Sheet1!$B$17:$J$17</c15:sqref>
                        </c15:formulaRef>
                      </c:ext>
                    </c:extLst>
                    <c:numCache>
                      <c:formatCode>General</c:formatCode>
                      <c:ptCount val="9"/>
                      <c:pt idx="0">
                        <c:v>123.65212373378149</c:v>
                      </c:pt>
                      <c:pt idx="1">
                        <c:v>700.8041090811189</c:v>
                      </c:pt>
                      <c:pt idx="2">
                        <c:v>411.65888921856111</c:v>
                      </c:pt>
                      <c:pt idx="3">
                        <c:v>591.79432839720357</c:v>
                      </c:pt>
                      <c:pt idx="4">
                        <c:v>754.5666739077418</c:v>
                      </c:pt>
                      <c:pt idx="5">
                        <c:v>1292.5340804082341</c:v>
                      </c:pt>
                      <c:pt idx="6">
                        <c:v>1326.1373478318581</c:v>
                      </c:pt>
                      <c:pt idx="7">
                        <c:v>2082.4261281668041</c:v>
                      </c:pt>
                      <c:pt idx="8">
                        <c:v>3947.085684827508</c:v>
                      </c:pt>
                    </c:numCache>
                  </c:numRef>
                </c:val>
              </c15:ser>
            </c15:filteredBarSeries>
            <c15:filteredBarSeries>
              <c15:ser>
                <c:idx val="16"/>
                <c:order val="16"/>
                <c:tx>
                  <c:strRef>
                    <c:extLst xmlns:c15="http://schemas.microsoft.com/office/drawing/2012/chart">
                      <c:ext xmlns:c15="http://schemas.microsoft.com/office/drawing/2012/chart" uri="{02D57815-91ED-43cb-92C2-25804820EDAC}">
                        <c15:formulaRef>
                          <c15:sqref>Sheet1!$A$18</c15:sqref>
                        </c15:formulaRef>
                      </c:ext>
                    </c:extLst>
                    <c:strCache>
                      <c:ptCount val="1"/>
                      <c:pt idx="0">
                        <c:v>2034</c:v>
                      </c:pt>
                    </c:strCache>
                  </c:strRef>
                </c:tx>
                <c:spPr>
                  <a:solidFill>
                    <a:schemeClr val="accent5">
                      <a:lumMod val="80000"/>
                      <a:lumOff val="2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cooking</c:v>
                      </c:pt>
                      <c:pt idx="1">
                        <c:v>laundry and dishwashing</c:v>
                      </c:pt>
                      <c:pt idx="2">
                        <c:v>lighting</c:v>
                      </c:pt>
                      <c:pt idx="3">
                        <c:v>TVs and PCs</c:v>
                      </c:pt>
                      <c:pt idx="4">
                        <c:v>refrigeration and freezing</c:v>
                      </c:pt>
                      <c:pt idx="5">
                        <c:v>water heating</c:v>
                      </c:pt>
                      <c:pt idx="6">
                        <c:v>space heating</c:v>
                      </c:pt>
                      <c:pt idx="7">
                        <c:v>space cooling</c:v>
                      </c:pt>
                      <c:pt idx="8">
                        <c:v>other uses</c:v>
                      </c:pt>
                    </c:strCache>
                  </c:strRef>
                </c:cat>
                <c:val>
                  <c:numRef>
                    <c:extLst xmlns:c15="http://schemas.microsoft.com/office/drawing/2012/chart">
                      <c:ext xmlns:c15="http://schemas.microsoft.com/office/drawing/2012/chart" uri="{02D57815-91ED-43cb-92C2-25804820EDAC}">
                        <c15:formulaRef>
                          <c15:sqref>Sheet1!$B$18:$J$18</c15:sqref>
                        </c15:formulaRef>
                      </c:ext>
                    </c:extLst>
                    <c:numCache>
                      <c:formatCode>General</c:formatCode>
                      <c:ptCount val="9"/>
                      <c:pt idx="0">
                        <c:v>123.09383777957819</c:v>
                      </c:pt>
                      <c:pt idx="1">
                        <c:v>704.93662890557141</c:v>
                      </c:pt>
                      <c:pt idx="2">
                        <c:v>408.24869107558402</c:v>
                      </c:pt>
                      <c:pt idx="3">
                        <c:v>594.38623386895779</c:v>
                      </c:pt>
                      <c:pt idx="4">
                        <c:v>751.12411759875636</c:v>
                      </c:pt>
                      <c:pt idx="5">
                        <c:v>1285.8550966919049</c:v>
                      </c:pt>
                      <c:pt idx="6">
                        <c:v>1306.258596855409</c:v>
                      </c:pt>
                      <c:pt idx="7">
                        <c:v>2102.652497874562</c:v>
                      </c:pt>
                      <c:pt idx="8">
                        <c:v>3972.342423820653</c:v>
                      </c:pt>
                    </c:numCache>
                  </c:numRef>
                </c:val>
              </c15:ser>
            </c15:filteredBarSeries>
            <c15:filteredBarSeries>
              <c15:ser>
                <c:idx val="17"/>
                <c:order val="17"/>
                <c:tx>
                  <c:strRef>
                    <c:extLst xmlns:c15="http://schemas.microsoft.com/office/drawing/2012/chart">
                      <c:ext xmlns:c15="http://schemas.microsoft.com/office/drawing/2012/chart" uri="{02D57815-91ED-43cb-92C2-25804820EDAC}">
                        <c15:formulaRef>
                          <c15:sqref>Sheet1!$A$19</c15:sqref>
                        </c15:formulaRef>
                      </c:ext>
                    </c:extLst>
                    <c:strCache>
                      <c:ptCount val="1"/>
                      <c:pt idx="0">
                        <c:v>2035</c:v>
                      </c:pt>
                    </c:strCache>
                  </c:strRef>
                </c:tx>
                <c:spPr>
                  <a:solidFill>
                    <a:schemeClr val="accent6">
                      <a:lumMod val="80000"/>
                      <a:lumOff val="2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cooking</c:v>
                      </c:pt>
                      <c:pt idx="1">
                        <c:v>laundry and dishwashing</c:v>
                      </c:pt>
                      <c:pt idx="2">
                        <c:v>lighting</c:v>
                      </c:pt>
                      <c:pt idx="3">
                        <c:v>TVs and PCs</c:v>
                      </c:pt>
                      <c:pt idx="4">
                        <c:v>refrigeration and freezing</c:v>
                      </c:pt>
                      <c:pt idx="5">
                        <c:v>water heating</c:v>
                      </c:pt>
                      <c:pt idx="6">
                        <c:v>space heating</c:v>
                      </c:pt>
                      <c:pt idx="7">
                        <c:v>space cooling</c:v>
                      </c:pt>
                      <c:pt idx="8">
                        <c:v>other uses</c:v>
                      </c:pt>
                    </c:strCache>
                  </c:strRef>
                </c:cat>
                <c:val>
                  <c:numRef>
                    <c:extLst xmlns:c15="http://schemas.microsoft.com/office/drawing/2012/chart">
                      <c:ext xmlns:c15="http://schemas.microsoft.com/office/drawing/2012/chart" uri="{02D57815-91ED-43cb-92C2-25804820EDAC}">
                        <c15:formulaRef>
                          <c15:sqref>Sheet1!$B$19:$J$19</c15:sqref>
                        </c15:formulaRef>
                      </c:ext>
                    </c:extLst>
                    <c:numCache>
                      <c:formatCode>General</c:formatCode>
                      <c:ptCount val="9"/>
                      <c:pt idx="0">
                        <c:v>122.61543376860701</c:v>
                      </c:pt>
                      <c:pt idx="1">
                        <c:v>709.7051302317908</c:v>
                      </c:pt>
                      <c:pt idx="2">
                        <c:v>407.11586972860198</c:v>
                      </c:pt>
                      <c:pt idx="3">
                        <c:v>597.90702843937197</c:v>
                      </c:pt>
                      <c:pt idx="4">
                        <c:v>748.58437124898455</c:v>
                      </c:pt>
                      <c:pt idx="5">
                        <c:v>1280.960252561576</c:v>
                      </c:pt>
                      <c:pt idx="6">
                        <c:v>1288.3633161641731</c:v>
                      </c:pt>
                      <c:pt idx="7">
                        <c:v>2125.9752286459302</c:v>
                      </c:pt>
                      <c:pt idx="8">
                        <c:v>3996.5688843587868</c:v>
                      </c:pt>
                    </c:numCache>
                  </c:numRef>
                </c:val>
              </c15:ser>
            </c15:filteredBarSeries>
            <c15:filteredBarSeries>
              <c15:ser>
                <c:idx val="18"/>
                <c:order val="18"/>
                <c:tx>
                  <c:strRef>
                    <c:extLst xmlns:c15="http://schemas.microsoft.com/office/drawing/2012/chart">
                      <c:ext xmlns:c15="http://schemas.microsoft.com/office/drawing/2012/chart" uri="{02D57815-91ED-43cb-92C2-25804820EDAC}">
                        <c15:formulaRef>
                          <c15:sqref>Sheet1!$A$20</c15:sqref>
                        </c15:formulaRef>
                      </c:ext>
                    </c:extLst>
                    <c:strCache>
                      <c:ptCount val="1"/>
                      <c:pt idx="0">
                        <c:v>2036</c:v>
                      </c:pt>
                    </c:strCache>
                  </c:strRef>
                </c:tx>
                <c:spPr>
                  <a:solidFill>
                    <a:schemeClr val="accent1">
                      <a:lumMod val="8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cooking</c:v>
                      </c:pt>
                      <c:pt idx="1">
                        <c:v>laundry and dishwashing</c:v>
                      </c:pt>
                      <c:pt idx="2">
                        <c:v>lighting</c:v>
                      </c:pt>
                      <c:pt idx="3">
                        <c:v>TVs and PCs</c:v>
                      </c:pt>
                      <c:pt idx="4">
                        <c:v>refrigeration and freezing</c:v>
                      </c:pt>
                      <c:pt idx="5">
                        <c:v>water heating</c:v>
                      </c:pt>
                      <c:pt idx="6">
                        <c:v>space heating</c:v>
                      </c:pt>
                      <c:pt idx="7">
                        <c:v>space cooling</c:v>
                      </c:pt>
                      <c:pt idx="8">
                        <c:v>other uses</c:v>
                      </c:pt>
                    </c:strCache>
                  </c:strRef>
                </c:cat>
                <c:val>
                  <c:numRef>
                    <c:extLst xmlns:c15="http://schemas.microsoft.com/office/drawing/2012/chart">
                      <c:ext xmlns:c15="http://schemas.microsoft.com/office/drawing/2012/chart" uri="{02D57815-91ED-43cb-92C2-25804820EDAC}">
                        <c15:formulaRef>
                          <c15:sqref>Sheet1!$B$20:$J$20</c15:sqref>
                        </c15:formulaRef>
                      </c:ext>
                    </c:extLst>
                    <c:numCache>
                      <c:formatCode>General</c:formatCode>
                      <c:ptCount val="9"/>
                      <c:pt idx="0">
                        <c:v>122.2302336425664</c:v>
                      </c:pt>
                      <c:pt idx="1">
                        <c:v>714.87408974638663</c:v>
                      </c:pt>
                      <c:pt idx="2">
                        <c:v>406.99735498252431</c:v>
                      </c:pt>
                      <c:pt idx="3">
                        <c:v>601.8288373637173</c:v>
                      </c:pt>
                      <c:pt idx="4">
                        <c:v>746.89180509954326</c:v>
                      </c:pt>
                      <c:pt idx="5">
                        <c:v>1277.1200835889331</c:v>
                      </c:pt>
                      <c:pt idx="6">
                        <c:v>1271.1399260774449</c:v>
                      </c:pt>
                      <c:pt idx="7">
                        <c:v>2151.923598989787</c:v>
                      </c:pt>
                      <c:pt idx="8">
                        <c:v>4022.3590255631598</c:v>
                      </c:pt>
                    </c:numCache>
                  </c:numRef>
                </c:val>
              </c15:ser>
            </c15:filteredBarSeries>
            <c15:filteredBarSeries>
              <c15:ser>
                <c:idx val="19"/>
                <c:order val="19"/>
                <c:tx>
                  <c:strRef>
                    <c:extLst xmlns:c15="http://schemas.microsoft.com/office/drawing/2012/chart">
                      <c:ext xmlns:c15="http://schemas.microsoft.com/office/drawing/2012/chart" uri="{02D57815-91ED-43cb-92C2-25804820EDAC}">
                        <c15:formulaRef>
                          <c15:sqref>Sheet1!$A$21</c15:sqref>
                        </c15:formulaRef>
                      </c:ext>
                    </c:extLst>
                    <c:strCache>
                      <c:ptCount val="1"/>
                      <c:pt idx="0">
                        <c:v>2037</c:v>
                      </c:pt>
                    </c:strCache>
                  </c:strRef>
                </c:tx>
                <c:spPr>
                  <a:solidFill>
                    <a:schemeClr val="accent2">
                      <a:lumMod val="8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cooking</c:v>
                      </c:pt>
                      <c:pt idx="1">
                        <c:v>laundry and dishwashing</c:v>
                      </c:pt>
                      <c:pt idx="2">
                        <c:v>lighting</c:v>
                      </c:pt>
                      <c:pt idx="3">
                        <c:v>TVs and PCs</c:v>
                      </c:pt>
                      <c:pt idx="4">
                        <c:v>refrigeration and freezing</c:v>
                      </c:pt>
                      <c:pt idx="5">
                        <c:v>water heating</c:v>
                      </c:pt>
                      <c:pt idx="6">
                        <c:v>space heating</c:v>
                      </c:pt>
                      <c:pt idx="7">
                        <c:v>space cooling</c:v>
                      </c:pt>
                      <c:pt idx="8">
                        <c:v>other uses</c:v>
                      </c:pt>
                    </c:strCache>
                  </c:strRef>
                </c:cat>
                <c:val>
                  <c:numRef>
                    <c:extLst xmlns:c15="http://schemas.microsoft.com/office/drawing/2012/chart">
                      <c:ext xmlns:c15="http://schemas.microsoft.com/office/drawing/2012/chart" uri="{02D57815-91ED-43cb-92C2-25804820EDAC}">
                        <c15:formulaRef>
                          <c15:sqref>Sheet1!$B$21:$J$21</c15:sqref>
                        </c15:formulaRef>
                      </c:ext>
                    </c:extLst>
                    <c:numCache>
                      <c:formatCode>General</c:formatCode>
                      <c:ptCount val="9"/>
                      <c:pt idx="0">
                        <c:v>121.94610190453351</c:v>
                      </c:pt>
                      <c:pt idx="1">
                        <c:v>719.95481851689215</c:v>
                      </c:pt>
                      <c:pt idx="2">
                        <c:v>407.22553494436011</c:v>
                      </c:pt>
                      <c:pt idx="3">
                        <c:v>605.93669824228277</c:v>
                      </c:pt>
                      <c:pt idx="4">
                        <c:v>745.9608528708909</c:v>
                      </c:pt>
                      <c:pt idx="5">
                        <c:v>1273.9401490316629</c:v>
                      </c:pt>
                      <c:pt idx="6">
                        <c:v>1254.364082824877</c:v>
                      </c:pt>
                      <c:pt idx="7">
                        <c:v>2179.652975189163</c:v>
                      </c:pt>
                      <c:pt idx="8">
                        <c:v>4048.6643469560868</c:v>
                      </c:pt>
                    </c:numCache>
                  </c:numRef>
                </c:val>
              </c15:ser>
            </c15:filteredBarSeries>
            <c15:filteredBarSeries>
              <c15:ser>
                <c:idx val="20"/>
                <c:order val="20"/>
                <c:tx>
                  <c:strRef>
                    <c:extLst xmlns:c15="http://schemas.microsoft.com/office/drawing/2012/chart">
                      <c:ext xmlns:c15="http://schemas.microsoft.com/office/drawing/2012/chart" uri="{02D57815-91ED-43cb-92C2-25804820EDAC}">
                        <c15:formulaRef>
                          <c15:sqref>Sheet1!$A$22</c15:sqref>
                        </c15:formulaRef>
                      </c:ext>
                    </c:extLst>
                    <c:strCache>
                      <c:ptCount val="1"/>
                      <c:pt idx="0">
                        <c:v>2038</c:v>
                      </c:pt>
                    </c:strCache>
                  </c:strRef>
                </c:tx>
                <c:spPr>
                  <a:solidFill>
                    <a:schemeClr val="accent3">
                      <a:lumMod val="8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cooking</c:v>
                      </c:pt>
                      <c:pt idx="1">
                        <c:v>laundry and dishwashing</c:v>
                      </c:pt>
                      <c:pt idx="2">
                        <c:v>lighting</c:v>
                      </c:pt>
                      <c:pt idx="3">
                        <c:v>TVs and PCs</c:v>
                      </c:pt>
                      <c:pt idx="4">
                        <c:v>refrigeration and freezing</c:v>
                      </c:pt>
                      <c:pt idx="5">
                        <c:v>water heating</c:v>
                      </c:pt>
                      <c:pt idx="6">
                        <c:v>space heating</c:v>
                      </c:pt>
                      <c:pt idx="7">
                        <c:v>space cooling</c:v>
                      </c:pt>
                      <c:pt idx="8">
                        <c:v>other uses</c:v>
                      </c:pt>
                    </c:strCache>
                  </c:strRef>
                </c:cat>
                <c:val>
                  <c:numRef>
                    <c:extLst xmlns:c15="http://schemas.microsoft.com/office/drawing/2012/chart">
                      <c:ext xmlns:c15="http://schemas.microsoft.com/office/drawing/2012/chart" uri="{02D57815-91ED-43cb-92C2-25804820EDAC}">
                        <c15:formulaRef>
                          <c15:sqref>Sheet1!$B$22:$J$22</c15:sqref>
                        </c15:formulaRef>
                      </c:ext>
                    </c:extLst>
                    <c:numCache>
                      <c:formatCode>General</c:formatCode>
                      <c:ptCount val="9"/>
                      <c:pt idx="0">
                        <c:v>121.6503131193475</c:v>
                      </c:pt>
                      <c:pt idx="1">
                        <c:v>724.57223930677287</c:v>
                      </c:pt>
                      <c:pt idx="2">
                        <c:v>407.3379582848533</c:v>
                      </c:pt>
                      <c:pt idx="3">
                        <c:v>609.55163540410615</c:v>
                      </c:pt>
                      <c:pt idx="4">
                        <c:v>745.76574877017833</c:v>
                      </c:pt>
                      <c:pt idx="5">
                        <c:v>1270.413986140825</c:v>
                      </c:pt>
                      <c:pt idx="6">
                        <c:v>1237.6578326029289</c:v>
                      </c:pt>
                      <c:pt idx="7">
                        <c:v>2206.7984279108059</c:v>
                      </c:pt>
                      <c:pt idx="8">
                        <c:v>4073.3688028335482</c:v>
                      </c:pt>
                    </c:numCache>
                  </c:numRef>
                </c:val>
              </c15:ser>
            </c15:filteredBarSeries>
            <c15:filteredBarSeries>
              <c15:ser>
                <c:idx val="21"/>
                <c:order val="21"/>
                <c:tx>
                  <c:strRef>
                    <c:extLst xmlns:c15="http://schemas.microsoft.com/office/drawing/2012/chart">
                      <c:ext xmlns:c15="http://schemas.microsoft.com/office/drawing/2012/chart" uri="{02D57815-91ED-43cb-92C2-25804820EDAC}">
                        <c15:formulaRef>
                          <c15:sqref>Sheet1!$A$23</c15:sqref>
                        </c15:formulaRef>
                      </c:ext>
                    </c:extLst>
                    <c:strCache>
                      <c:ptCount val="1"/>
                      <c:pt idx="0">
                        <c:v>2039</c:v>
                      </c:pt>
                    </c:strCache>
                  </c:strRef>
                </c:tx>
                <c:spPr>
                  <a:solidFill>
                    <a:schemeClr val="accent4">
                      <a:lumMod val="8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cooking</c:v>
                      </c:pt>
                      <c:pt idx="1">
                        <c:v>laundry and dishwashing</c:v>
                      </c:pt>
                      <c:pt idx="2">
                        <c:v>lighting</c:v>
                      </c:pt>
                      <c:pt idx="3">
                        <c:v>TVs and PCs</c:v>
                      </c:pt>
                      <c:pt idx="4">
                        <c:v>refrigeration and freezing</c:v>
                      </c:pt>
                      <c:pt idx="5">
                        <c:v>water heating</c:v>
                      </c:pt>
                      <c:pt idx="6">
                        <c:v>space heating</c:v>
                      </c:pt>
                      <c:pt idx="7">
                        <c:v>space cooling</c:v>
                      </c:pt>
                      <c:pt idx="8">
                        <c:v>other uses</c:v>
                      </c:pt>
                    </c:strCache>
                  </c:strRef>
                </c:cat>
                <c:val>
                  <c:numRef>
                    <c:extLst xmlns:c15="http://schemas.microsoft.com/office/drawing/2012/chart">
                      <c:ext xmlns:c15="http://schemas.microsoft.com/office/drawing/2012/chart" uri="{02D57815-91ED-43cb-92C2-25804820EDAC}">
                        <c15:formulaRef>
                          <c15:sqref>Sheet1!$B$23:$J$23</c15:sqref>
                        </c15:formulaRef>
                      </c:ext>
                    </c:extLst>
                    <c:numCache>
                      <c:formatCode>General</c:formatCode>
                      <c:ptCount val="9"/>
                      <c:pt idx="0">
                        <c:v>121.34565237070331</c:v>
                      </c:pt>
                      <c:pt idx="1">
                        <c:v>729.15048346745675</c:v>
                      </c:pt>
                      <c:pt idx="2">
                        <c:v>407.61871042100881</c:v>
                      </c:pt>
                      <c:pt idx="3">
                        <c:v>612.82095751096051</c:v>
                      </c:pt>
                      <c:pt idx="4">
                        <c:v>746.22118302157719</c:v>
                      </c:pt>
                      <c:pt idx="5">
                        <c:v>1266.6973763616299</c:v>
                      </c:pt>
                      <c:pt idx="6">
                        <c:v>1220.891714078155</c:v>
                      </c:pt>
                      <c:pt idx="7">
                        <c:v>2233.9197818017019</c:v>
                      </c:pt>
                      <c:pt idx="8">
                        <c:v>4099.5692445666928</c:v>
                      </c:pt>
                    </c:numCache>
                  </c:numRef>
                </c:val>
              </c15:ser>
            </c15:filteredBarSeries>
            <c15:filteredBarSeries>
              <c15:ser>
                <c:idx val="22"/>
                <c:order val="22"/>
                <c:tx>
                  <c:strRef>
                    <c:extLst xmlns:c15="http://schemas.microsoft.com/office/drawing/2012/chart">
                      <c:ext xmlns:c15="http://schemas.microsoft.com/office/drawing/2012/chart" uri="{02D57815-91ED-43cb-92C2-25804820EDAC}">
                        <c15:formulaRef>
                          <c15:sqref>Sheet1!$A$24</c15:sqref>
                        </c15:formulaRef>
                      </c:ext>
                    </c:extLst>
                    <c:strCache>
                      <c:ptCount val="1"/>
                      <c:pt idx="0">
                        <c:v>2040</c:v>
                      </c:pt>
                    </c:strCache>
                  </c:strRef>
                </c:tx>
                <c:spPr>
                  <a:solidFill>
                    <a:schemeClr val="accent5">
                      <a:lumMod val="8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cooking</c:v>
                      </c:pt>
                      <c:pt idx="1">
                        <c:v>laundry and dishwashing</c:v>
                      </c:pt>
                      <c:pt idx="2">
                        <c:v>lighting</c:v>
                      </c:pt>
                      <c:pt idx="3">
                        <c:v>TVs and PCs</c:v>
                      </c:pt>
                      <c:pt idx="4">
                        <c:v>refrigeration and freezing</c:v>
                      </c:pt>
                      <c:pt idx="5">
                        <c:v>water heating</c:v>
                      </c:pt>
                      <c:pt idx="6">
                        <c:v>space heating</c:v>
                      </c:pt>
                      <c:pt idx="7">
                        <c:v>space cooling</c:v>
                      </c:pt>
                      <c:pt idx="8">
                        <c:v>other uses</c:v>
                      </c:pt>
                    </c:strCache>
                  </c:strRef>
                </c:cat>
                <c:val>
                  <c:numRef>
                    <c:extLst xmlns:c15="http://schemas.microsoft.com/office/drawing/2012/chart">
                      <c:ext xmlns:c15="http://schemas.microsoft.com/office/drawing/2012/chart" uri="{02D57815-91ED-43cb-92C2-25804820EDAC}">
                        <c15:formulaRef>
                          <c15:sqref>Sheet1!$B$24:$J$24</c15:sqref>
                        </c15:formulaRef>
                      </c:ext>
                    </c:extLst>
                    <c:numCache>
                      <c:formatCode>General</c:formatCode>
                      <c:ptCount val="9"/>
                      <c:pt idx="0">
                        <c:v>121.03092539255179</c:v>
                      </c:pt>
                      <c:pt idx="1">
                        <c:v>733.850246992498</c:v>
                      </c:pt>
                      <c:pt idx="2">
                        <c:v>401.47811302751398</c:v>
                      </c:pt>
                      <c:pt idx="3">
                        <c:v>615.69064889792924</c:v>
                      </c:pt>
                      <c:pt idx="4">
                        <c:v>747.3365257278989</c:v>
                      </c:pt>
                      <c:pt idx="5">
                        <c:v>1263.345612976379</c:v>
                      </c:pt>
                      <c:pt idx="6">
                        <c:v>1205.0188440451329</c:v>
                      </c:pt>
                      <c:pt idx="7">
                        <c:v>2262.0747365929319</c:v>
                      </c:pt>
                      <c:pt idx="8">
                        <c:v>4129.0262517041829</c:v>
                      </c:pt>
                    </c:numCache>
                  </c:numRef>
                </c:val>
              </c15:ser>
            </c15:filteredBarSeries>
            <c15:filteredBarSeries>
              <c15:ser>
                <c:idx val="23"/>
                <c:order val="23"/>
                <c:tx>
                  <c:strRef>
                    <c:extLst xmlns:c15="http://schemas.microsoft.com/office/drawing/2012/chart">
                      <c:ext xmlns:c15="http://schemas.microsoft.com/office/drawing/2012/chart" uri="{02D57815-91ED-43cb-92C2-25804820EDAC}">
                        <c15:formulaRef>
                          <c15:sqref>Sheet1!$A$25</c15:sqref>
                        </c15:formulaRef>
                      </c:ext>
                    </c:extLst>
                    <c:strCache>
                      <c:ptCount val="1"/>
                      <c:pt idx="0">
                        <c:v>2041</c:v>
                      </c:pt>
                    </c:strCache>
                  </c:strRef>
                </c:tx>
                <c:spPr>
                  <a:solidFill>
                    <a:schemeClr val="accent6">
                      <a:lumMod val="8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cooking</c:v>
                      </c:pt>
                      <c:pt idx="1">
                        <c:v>laundry and dishwashing</c:v>
                      </c:pt>
                      <c:pt idx="2">
                        <c:v>lighting</c:v>
                      </c:pt>
                      <c:pt idx="3">
                        <c:v>TVs and PCs</c:v>
                      </c:pt>
                      <c:pt idx="4">
                        <c:v>refrigeration and freezing</c:v>
                      </c:pt>
                      <c:pt idx="5">
                        <c:v>water heating</c:v>
                      </c:pt>
                      <c:pt idx="6">
                        <c:v>space heating</c:v>
                      </c:pt>
                      <c:pt idx="7">
                        <c:v>space cooling</c:v>
                      </c:pt>
                      <c:pt idx="8">
                        <c:v>other uses</c:v>
                      </c:pt>
                    </c:strCache>
                  </c:strRef>
                </c:cat>
                <c:val>
                  <c:numRef>
                    <c:extLst xmlns:c15="http://schemas.microsoft.com/office/drawing/2012/chart">
                      <c:ext xmlns:c15="http://schemas.microsoft.com/office/drawing/2012/chart" uri="{02D57815-91ED-43cb-92C2-25804820EDAC}">
                        <c15:formulaRef>
                          <c15:sqref>Sheet1!$B$25:$J$25</c15:sqref>
                        </c15:formulaRef>
                      </c:ext>
                    </c:extLst>
                    <c:numCache>
                      <c:formatCode>General</c:formatCode>
                      <c:ptCount val="9"/>
                      <c:pt idx="0">
                        <c:v>120.7030391569176</c:v>
                      </c:pt>
                      <c:pt idx="1">
                        <c:v>738.43344641986744</c:v>
                      </c:pt>
                      <c:pt idx="2">
                        <c:v>396.62116396785382</c:v>
                      </c:pt>
                      <c:pt idx="3">
                        <c:v>617.45879253400074</c:v>
                      </c:pt>
                      <c:pt idx="4">
                        <c:v>749.11130045168079</c:v>
                      </c:pt>
                      <c:pt idx="5">
                        <c:v>1259.952823912861</c:v>
                      </c:pt>
                      <c:pt idx="6">
                        <c:v>1189.545193393074</c:v>
                      </c:pt>
                      <c:pt idx="7">
                        <c:v>2291.087214606624</c:v>
                      </c:pt>
                      <c:pt idx="8">
                        <c:v>4158.2687169264254</c:v>
                      </c:pt>
                    </c:numCache>
                  </c:numRef>
                </c:val>
              </c15:ser>
            </c15:filteredBarSeries>
            <c15:filteredBarSeries>
              <c15:ser>
                <c:idx val="24"/>
                <c:order val="24"/>
                <c:tx>
                  <c:strRef>
                    <c:extLst xmlns:c15="http://schemas.microsoft.com/office/drawing/2012/chart">
                      <c:ext xmlns:c15="http://schemas.microsoft.com/office/drawing/2012/chart" uri="{02D57815-91ED-43cb-92C2-25804820EDAC}">
                        <c15:formulaRef>
                          <c15:sqref>Sheet1!$A$26</c15:sqref>
                        </c15:formulaRef>
                      </c:ext>
                    </c:extLst>
                    <c:strCache>
                      <c:ptCount val="1"/>
                      <c:pt idx="0">
                        <c:v>2042</c:v>
                      </c:pt>
                    </c:strCache>
                  </c:strRef>
                </c:tx>
                <c:spPr>
                  <a:solidFill>
                    <a:schemeClr val="accent1">
                      <a:lumMod val="60000"/>
                      <a:lumOff val="4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cooking</c:v>
                      </c:pt>
                      <c:pt idx="1">
                        <c:v>laundry and dishwashing</c:v>
                      </c:pt>
                      <c:pt idx="2">
                        <c:v>lighting</c:v>
                      </c:pt>
                      <c:pt idx="3">
                        <c:v>TVs and PCs</c:v>
                      </c:pt>
                      <c:pt idx="4">
                        <c:v>refrigeration and freezing</c:v>
                      </c:pt>
                      <c:pt idx="5">
                        <c:v>water heating</c:v>
                      </c:pt>
                      <c:pt idx="6">
                        <c:v>space heating</c:v>
                      </c:pt>
                      <c:pt idx="7">
                        <c:v>space cooling</c:v>
                      </c:pt>
                      <c:pt idx="8">
                        <c:v>other uses</c:v>
                      </c:pt>
                    </c:strCache>
                  </c:strRef>
                </c:cat>
                <c:val>
                  <c:numRef>
                    <c:extLst xmlns:c15="http://schemas.microsoft.com/office/drawing/2012/chart">
                      <c:ext xmlns:c15="http://schemas.microsoft.com/office/drawing/2012/chart" uri="{02D57815-91ED-43cb-92C2-25804820EDAC}">
                        <c15:formulaRef>
                          <c15:sqref>Sheet1!$B$26:$J$26</c15:sqref>
                        </c15:formulaRef>
                      </c:ext>
                    </c:extLst>
                    <c:numCache>
                      <c:formatCode>General</c:formatCode>
                      <c:ptCount val="9"/>
                      <c:pt idx="0">
                        <c:v>120.36739334813289</c:v>
                      </c:pt>
                      <c:pt idx="1">
                        <c:v>743.01566328789988</c:v>
                      </c:pt>
                      <c:pt idx="2">
                        <c:v>392.87535539209063</c:v>
                      </c:pt>
                      <c:pt idx="3">
                        <c:v>618.12673515404049</c:v>
                      </c:pt>
                      <c:pt idx="4">
                        <c:v>751.48668060588352</c:v>
                      </c:pt>
                      <c:pt idx="5">
                        <c:v>1257.0352209922439</c:v>
                      </c:pt>
                      <c:pt idx="6">
                        <c:v>1174.385280282469</c:v>
                      </c:pt>
                      <c:pt idx="7">
                        <c:v>2320.8750973560791</c:v>
                      </c:pt>
                      <c:pt idx="8">
                        <c:v>4188.7228060548678</c:v>
                      </c:pt>
                    </c:numCache>
                  </c:numRef>
                </c:val>
              </c15:ser>
            </c15:filteredBarSeries>
            <c15:filteredBarSeries>
              <c15:ser>
                <c:idx val="25"/>
                <c:order val="25"/>
                <c:tx>
                  <c:strRef>
                    <c:extLst xmlns:c15="http://schemas.microsoft.com/office/drawing/2012/chart">
                      <c:ext xmlns:c15="http://schemas.microsoft.com/office/drawing/2012/chart" uri="{02D57815-91ED-43cb-92C2-25804820EDAC}">
                        <c15:formulaRef>
                          <c15:sqref>Sheet1!$A$27</c15:sqref>
                        </c15:formulaRef>
                      </c:ext>
                    </c:extLst>
                    <c:strCache>
                      <c:ptCount val="1"/>
                      <c:pt idx="0">
                        <c:v>2043</c:v>
                      </c:pt>
                    </c:strCache>
                  </c:strRef>
                </c:tx>
                <c:spPr>
                  <a:solidFill>
                    <a:schemeClr val="accent2">
                      <a:lumMod val="60000"/>
                      <a:lumOff val="4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cooking</c:v>
                      </c:pt>
                      <c:pt idx="1">
                        <c:v>laundry and dishwashing</c:v>
                      </c:pt>
                      <c:pt idx="2">
                        <c:v>lighting</c:v>
                      </c:pt>
                      <c:pt idx="3">
                        <c:v>TVs and PCs</c:v>
                      </c:pt>
                      <c:pt idx="4">
                        <c:v>refrigeration and freezing</c:v>
                      </c:pt>
                      <c:pt idx="5">
                        <c:v>water heating</c:v>
                      </c:pt>
                      <c:pt idx="6">
                        <c:v>space heating</c:v>
                      </c:pt>
                      <c:pt idx="7">
                        <c:v>space cooling</c:v>
                      </c:pt>
                      <c:pt idx="8">
                        <c:v>other uses</c:v>
                      </c:pt>
                    </c:strCache>
                  </c:strRef>
                </c:cat>
                <c:val>
                  <c:numRef>
                    <c:extLst xmlns:c15="http://schemas.microsoft.com/office/drawing/2012/chart">
                      <c:ext xmlns:c15="http://schemas.microsoft.com/office/drawing/2012/chart" uri="{02D57815-91ED-43cb-92C2-25804820EDAC}">
                        <c15:formulaRef>
                          <c15:sqref>Sheet1!$B$27:$J$27</c15:sqref>
                        </c15:formulaRef>
                      </c:ext>
                    </c:extLst>
                    <c:numCache>
                      <c:formatCode>General</c:formatCode>
                      <c:ptCount val="9"/>
                      <c:pt idx="0">
                        <c:v>120.01800853961809</c:v>
                      </c:pt>
                      <c:pt idx="1">
                        <c:v>747.38601668328329</c:v>
                      </c:pt>
                      <c:pt idx="2">
                        <c:v>389.96298873229961</c:v>
                      </c:pt>
                      <c:pt idx="3">
                        <c:v>618.08077535436666</c:v>
                      </c:pt>
                      <c:pt idx="4">
                        <c:v>753.88057038378088</c:v>
                      </c:pt>
                      <c:pt idx="5">
                        <c:v>1254.0115995312131</c:v>
                      </c:pt>
                      <c:pt idx="6">
                        <c:v>1159.6274453645899</c:v>
                      </c:pt>
                      <c:pt idx="7">
                        <c:v>2349.6258007595702</c:v>
                      </c:pt>
                      <c:pt idx="8">
                        <c:v>4220.5297122133761</c:v>
                      </c:pt>
                    </c:numCache>
                  </c:numRef>
                </c:val>
              </c15:ser>
            </c15:filteredBarSeries>
            <c15:filteredBarSeries>
              <c15:ser>
                <c:idx val="26"/>
                <c:order val="26"/>
                <c:tx>
                  <c:strRef>
                    <c:extLst xmlns:c15="http://schemas.microsoft.com/office/drawing/2012/chart">
                      <c:ext xmlns:c15="http://schemas.microsoft.com/office/drawing/2012/chart" uri="{02D57815-91ED-43cb-92C2-25804820EDAC}">
                        <c15:formulaRef>
                          <c15:sqref>Sheet1!$A$28</c15:sqref>
                        </c15:formulaRef>
                      </c:ext>
                    </c:extLst>
                    <c:strCache>
                      <c:ptCount val="1"/>
                      <c:pt idx="0">
                        <c:v>2044</c:v>
                      </c:pt>
                    </c:strCache>
                  </c:strRef>
                </c:tx>
                <c:spPr>
                  <a:solidFill>
                    <a:schemeClr val="accent3">
                      <a:lumMod val="60000"/>
                      <a:lumOff val="4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cooking</c:v>
                      </c:pt>
                      <c:pt idx="1">
                        <c:v>laundry and dishwashing</c:v>
                      </c:pt>
                      <c:pt idx="2">
                        <c:v>lighting</c:v>
                      </c:pt>
                      <c:pt idx="3">
                        <c:v>TVs and PCs</c:v>
                      </c:pt>
                      <c:pt idx="4">
                        <c:v>refrigeration and freezing</c:v>
                      </c:pt>
                      <c:pt idx="5">
                        <c:v>water heating</c:v>
                      </c:pt>
                      <c:pt idx="6">
                        <c:v>space heating</c:v>
                      </c:pt>
                      <c:pt idx="7">
                        <c:v>space cooling</c:v>
                      </c:pt>
                      <c:pt idx="8">
                        <c:v>other uses</c:v>
                      </c:pt>
                    </c:strCache>
                  </c:strRef>
                </c:cat>
                <c:val>
                  <c:numRef>
                    <c:extLst xmlns:c15="http://schemas.microsoft.com/office/drawing/2012/chart">
                      <c:ext xmlns:c15="http://schemas.microsoft.com/office/drawing/2012/chart" uri="{02D57815-91ED-43cb-92C2-25804820EDAC}">
                        <c15:formulaRef>
                          <c15:sqref>Sheet1!$B$28:$J$28</c15:sqref>
                        </c15:formulaRef>
                      </c:ext>
                    </c:extLst>
                    <c:numCache>
                      <c:formatCode>General</c:formatCode>
                      <c:ptCount val="9"/>
                      <c:pt idx="0">
                        <c:v>119.65711945675081</c:v>
                      </c:pt>
                      <c:pt idx="1">
                        <c:v>751.54093891692594</c:v>
                      </c:pt>
                      <c:pt idx="2">
                        <c:v>387.07499311839371</c:v>
                      </c:pt>
                      <c:pt idx="3">
                        <c:v>617.63882483900602</c:v>
                      </c:pt>
                      <c:pt idx="4">
                        <c:v>756.28787818886792</c:v>
                      </c:pt>
                      <c:pt idx="5">
                        <c:v>1250.869664022191</c:v>
                      </c:pt>
                      <c:pt idx="6">
                        <c:v>1144.250442442579</c:v>
                      </c:pt>
                      <c:pt idx="7">
                        <c:v>2377.7592150579708</c:v>
                      </c:pt>
                      <c:pt idx="8">
                        <c:v>4251.9627780038954</c:v>
                      </c:pt>
                    </c:numCache>
                  </c:numRef>
                </c:val>
              </c15:ser>
            </c15:filteredBarSeries>
            <c15:filteredBarSeries>
              <c15:ser>
                <c:idx val="27"/>
                <c:order val="27"/>
                <c:tx>
                  <c:strRef>
                    <c:extLst xmlns:c15="http://schemas.microsoft.com/office/drawing/2012/chart">
                      <c:ext xmlns:c15="http://schemas.microsoft.com/office/drawing/2012/chart" uri="{02D57815-91ED-43cb-92C2-25804820EDAC}">
                        <c15:formulaRef>
                          <c15:sqref>Sheet1!$A$29</c15:sqref>
                        </c15:formulaRef>
                      </c:ext>
                    </c:extLst>
                    <c:strCache>
                      <c:ptCount val="1"/>
                      <c:pt idx="0">
                        <c:v>2045</c:v>
                      </c:pt>
                    </c:strCache>
                  </c:strRef>
                </c:tx>
                <c:spPr>
                  <a:solidFill>
                    <a:schemeClr val="accent4">
                      <a:lumMod val="60000"/>
                      <a:lumOff val="4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cooking</c:v>
                      </c:pt>
                      <c:pt idx="1">
                        <c:v>laundry and dishwashing</c:v>
                      </c:pt>
                      <c:pt idx="2">
                        <c:v>lighting</c:v>
                      </c:pt>
                      <c:pt idx="3">
                        <c:v>TVs and PCs</c:v>
                      </c:pt>
                      <c:pt idx="4">
                        <c:v>refrigeration and freezing</c:v>
                      </c:pt>
                      <c:pt idx="5">
                        <c:v>water heating</c:v>
                      </c:pt>
                      <c:pt idx="6">
                        <c:v>space heating</c:v>
                      </c:pt>
                      <c:pt idx="7">
                        <c:v>space cooling</c:v>
                      </c:pt>
                      <c:pt idx="8">
                        <c:v>other uses</c:v>
                      </c:pt>
                    </c:strCache>
                  </c:strRef>
                </c:cat>
                <c:val>
                  <c:numRef>
                    <c:extLst xmlns:c15="http://schemas.microsoft.com/office/drawing/2012/chart">
                      <c:ext xmlns:c15="http://schemas.microsoft.com/office/drawing/2012/chart" uri="{02D57815-91ED-43cb-92C2-25804820EDAC}">
                        <c15:formulaRef>
                          <c15:sqref>Sheet1!$B$29:$J$29</c15:sqref>
                        </c15:formulaRef>
                      </c:ext>
                    </c:extLst>
                    <c:numCache>
                      <c:formatCode>General</c:formatCode>
                      <c:ptCount val="9"/>
                      <c:pt idx="0">
                        <c:v>119.2875091928512</c:v>
                      </c:pt>
                      <c:pt idx="1">
                        <c:v>755.65647461235301</c:v>
                      </c:pt>
                      <c:pt idx="2">
                        <c:v>384.26955927218489</c:v>
                      </c:pt>
                      <c:pt idx="3">
                        <c:v>616.95881062526826</c:v>
                      </c:pt>
                      <c:pt idx="4">
                        <c:v>758.6969696496692</c:v>
                      </c:pt>
                      <c:pt idx="5">
                        <c:v>1248.0463697060441</c:v>
                      </c:pt>
                      <c:pt idx="6">
                        <c:v>1129.5522137264811</c:v>
                      </c:pt>
                      <c:pt idx="7">
                        <c:v>2407.1914890245462</c:v>
                      </c:pt>
                      <c:pt idx="8">
                        <c:v>4285.0689290835116</c:v>
                      </c:pt>
                    </c:numCache>
                  </c:numRef>
                </c:val>
              </c15:ser>
            </c15:filteredBarSeries>
            <c15:filteredBarSeries>
              <c15:ser>
                <c:idx val="28"/>
                <c:order val="28"/>
                <c:tx>
                  <c:strRef>
                    <c:extLst xmlns:c15="http://schemas.microsoft.com/office/drawing/2012/chart">
                      <c:ext xmlns:c15="http://schemas.microsoft.com/office/drawing/2012/chart" uri="{02D57815-91ED-43cb-92C2-25804820EDAC}">
                        <c15:formulaRef>
                          <c15:sqref>Sheet1!$A$30</c15:sqref>
                        </c15:formulaRef>
                      </c:ext>
                    </c:extLst>
                    <c:strCache>
                      <c:ptCount val="1"/>
                      <c:pt idx="0">
                        <c:v>2046</c:v>
                      </c:pt>
                    </c:strCache>
                  </c:strRef>
                </c:tx>
                <c:spPr>
                  <a:solidFill>
                    <a:schemeClr val="accent5">
                      <a:lumMod val="60000"/>
                      <a:lumOff val="4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cooking</c:v>
                      </c:pt>
                      <c:pt idx="1">
                        <c:v>laundry and dishwashing</c:v>
                      </c:pt>
                      <c:pt idx="2">
                        <c:v>lighting</c:v>
                      </c:pt>
                      <c:pt idx="3">
                        <c:v>TVs and PCs</c:v>
                      </c:pt>
                      <c:pt idx="4">
                        <c:v>refrigeration and freezing</c:v>
                      </c:pt>
                      <c:pt idx="5">
                        <c:v>water heating</c:v>
                      </c:pt>
                      <c:pt idx="6">
                        <c:v>space heating</c:v>
                      </c:pt>
                      <c:pt idx="7">
                        <c:v>space cooling</c:v>
                      </c:pt>
                      <c:pt idx="8">
                        <c:v>other uses</c:v>
                      </c:pt>
                    </c:strCache>
                  </c:strRef>
                </c:cat>
                <c:val>
                  <c:numRef>
                    <c:extLst xmlns:c15="http://schemas.microsoft.com/office/drawing/2012/chart">
                      <c:ext xmlns:c15="http://schemas.microsoft.com/office/drawing/2012/chart" uri="{02D57815-91ED-43cb-92C2-25804820EDAC}">
                        <c15:formulaRef>
                          <c15:sqref>Sheet1!$B$30:$J$30</c15:sqref>
                        </c15:formulaRef>
                      </c:ext>
                    </c:extLst>
                    <c:numCache>
                      <c:formatCode>General</c:formatCode>
                      <c:ptCount val="9"/>
                      <c:pt idx="0">
                        <c:v>118.9116259128764</c:v>
                      </c:pt>
                      <c:pt idx="1">
                        <c:v>759.88204934259352</c:v>
                      </c:pt>
                      <c:pt idx="2">
                        <c:v>381.62412601063318</c:v>
                      </c:pt>
                      <c:pt idx="3">
                        <c:v>616.13073887813528</c:v>
                      </c:pt>
                      <c:pt idx="4">
                        <c:v>761.08603471784886</c:v>
                      </c:pt>
                      <c:pt idx="5">
                        <c:v>1245.90802211251</c:v>
                      </c:pt>
                      <c:pt idx="6">
                        <c:v>1114.937956051921</c:v>
                      </c:pt>
                      <c:pt idx="7">
                        <c:v>2438.318203494332</c:v>
                      </c:pt>
                      <c:pt idx="8">
                        <c:v>4320.4178803258519</c:v>
                      </c:pt>
                    </c:numCache>
                  </c:numRef>
                </c:val>
              </c15:ser>
            </c15:filteredBarSeries>
            <c15:filteredBarSeries>
              <c15:ser>
                <c:idx val="29"/>
                <c:order val="29"/>
                <c:tx>
                  <c:strRef>
                    <c:extLst xmlns:c15="http://schemas.microsoft.com/office/drawing/2012/chart">
                      <c:ext xmlns:c15="http://schemas.microsoft.com/office/drawing/2012/chart" uri="{02D57815-91ED-43cb-92C2-25804820EDAC}">
                        <c15:formulaRef>
                          <c15:sqref>Sheet1!$A$31</c15:sqref>
                        </c15:formulaRef>
                      </c:ext>
                    </c:extLst>
                    <c:strCache>
                      <c:ptCount val="1"/>
                      <c:pt idx="0">
                        <c:v>2047</c:v>
                      </c:pt>
                    </c:strCache>
                  </c:strRef>
                </c:tx>
                <c:spPr>
                  <a:solidFill>
                    <a:schemeClr val="accent6">
                      <a:lumMod val="60000"/>
                      <a:lumOff val="4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cooking</c:v>
                      </c:pt>
                      <c:pt idx="1">
                        <c:v>laundry and dishwashing</c:v>
                      </c:pt>
                      <c:pt idx="2">
                        <c:v>lighting</c:v>
                      </c:pt>
                      <c:pt idx="3">
                        <c:v>TVs and PCs</c:v>
                      </c:pt>
                      <c:pt idx="4">
                        <c:v>refrigeration and freezing</c:v>
                      </c:pt>
                      <c:pt idx="5">
                        <c:v>water heating</c:v>
                      </c:pt>
                      <c:pt idx="6">
                        <c:v>space heating</c:v>
                      </c:pt>
                      <c:pt idx="7">
                        <c:v>space cooling</c:v>
                      </c:pt>
                      <c:pt idx="8">
                        <c:v>other uses</c:v>
                      </c:pt>
                    </c:strCache>
                  </c:strRef>
                </c:cat>
                <c:val>
                  <c:numRef>
                    <c:extLst xmlns:c15="http://schemas.microsoft.com/office/drawing/2012/chart">
                      <c:ext xmlns:c15="http://schemas.microsoft.com/office/drawing/2012/chart" uri="{02D57815-91ED-43cb-92C2-25804820EDAC}">
                        <c15:formulaRef>
                          <c15:sqref>Sheet1!$B$31:$J$31</c15:sqref>
                        </c15:formulaRef>
                      </c:ext>
                    </c:extLst>
                    <c:numCache>
                      <c:formatCode>General</c:formatCode>
                      <c:ptCount val="9"/>
                      <c:pt idx="0">
                        <c:v>118.5363758783303</c:v>
                      </c:pt>
                      <c:pt idx="1">
                        <c:v>763.9656591190361</c:v>
                      </c:pt>
                      <c:pt idx="2">
                        <c:v>379.00632931117428</c:v>
                      </c:pt>
                      <c:pt idx="3">
                        <c:v>614.89423067577252</c:v>
                      </c:pt>
                      <c:pt idx="4">
                        <c:v>763.41122306035879</c:v>
                      </c:pt>
                      <c:pt idx="5">
                        <c:v>1243.932741248469</c:v>
                      </c:pt>
                      <c:pt idx="6">
                        <c:v>1100.9868045201481</c:v>
                      </c:pt>
                      <c:pt idx="7">
                        <c:v>2468.419151105551</c:v>
                      </c:pt>
                      <c:pt idx="8">
                        <c:v>4355.5675382937843</c:v>
                      </c:pt>
                    </c:numCache>
                  </c:numRef>
                </c:val>
              </c15:ser>
            </c15:filteredBarSeries>
            <c15:filteredBarSeries>
              <c15:ser>
                <c:idx val="30"/>
                <c:order val="30"/>
                <c:tx>
                  <c:strRef>
                    <c:extLst xmlns:c15="http://schemas.microsoft.com/office/drawing/2012/chart">
                      <c:ext xmlns:c15="http://schemas.microsoft.com/office/drawing/2012/chart" uri="{02D57815-91ED-43cb-92C2-25804820EDAC}">
                        <c15:formulaRef>
                          <c15:sqref>Sheet1!$A$32</c15:sqref>
                        </c15:formulaRef>
                      </c:ext>
                    </c:extLst>
                    <c:strCache>
                      <c:ptCount val="1"/>
                      <c:pt idx="0">
                        <c:v>2048</c:v>
                      </c:pt>
                    </c:strCache>
                  </c:strRef>
                </c:tx>
                <c:spPr>
                  <a:solidFill>
                    <a:schemeClr val="accent1">
                      <a:lumMod val="5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cooking</c:v>
                      </c:pt>
                      <c:pt idx="1">
                        <c:v>laundry and dishwashing</c:v>
                      </c:pt>
                      <c:pt idx="2">
                        <c:v>lighting</c:v>
                      </c:pt>
                      <c:pt idx="3">
                        <c:v>TVs and PCs</c:v>
                      </c:pt>
                      <c:pt idx="4">
                        <c:v>refrigeration and freezing</c:v>
                      </c:pt>
                      <c:pt idx="5">
                        <c:v>water heating</c:v>
                      </c:pt>
                      <c:pt idx="6">
                        <c:v>space heating</c:v>
                      </c:pt>
                      <c:pt idx="7">
                        <c:v>space cooling</c:v>
                      </c:pt>
                      <c:pt idx="8">
                        <c:v>other uses</c:v>
                      </c:pt>
                    </c:strCache>
                  </c:strRef>
                </c:cat>
                <c:val>
                  <c:numRef>
                    <c:extLst xmlns:c15="http://schemas.microsoft.com/office/drawing/2012/chart">
                      <c:ext xmlns:c15="http://schemas.microsoft.com/office/drawing/2012/chart" uri="{02D57815-91ED-43cb-92C2-25804820EDAC}">
                        <c15:formulaRef>
                          <c15:sqref>Sheet1!$B$32:$J$32</c15:sqref>
                        </c15:formulaRef>
                      </c:ext>
                    </c:extLst>
                    <c:numCache>
                      <c:formatCode>General</c:formatCode>
                      <c:ptCount val="9"/>
                      <c:pt idx="0">
                        <c:v>118.16585808861289</c:v>
                      </c:pt>
                      <c:pt idx="1">
                        <c:v>768.0811405075558</c:v>
                      </c:pt>
                      <c:pt idx="2">
                        <c:v>376.57314308154309</c:v>
                      </c:pt>
                      <c:pt idx="3">
                        <c:v>613.4602708504691</c:v>
                      </c:pt>
                      <c:pt idx="4">
                        <c:v>765.57362052737972</c:v>
                      </c:pt>
                      <c:pt idx="5">
                        <c:v>1242.4496047703519</c:v>
                      </c:pt>
                      <c:pt idx="6">
                        <c:v>1087.0099114063839</c:v>
                      </c:pt>
                      <c:pt idx="7">
                        <c:v>2499.1479672130731</c:v>
                      </c:pt>
                      <c:pt idx="8">
                        <c:v>4391.9049096435674</c:v>
                      </c:pt>
                    </c:numCache>
                  </c:numRef>
                </c:val>
              </c15:ser>
            </c15:filteredBarSeries>
            <c15:filteredBarSeries>
              <c15:ser>
                <c:idx val="31"/>
                <c:order val="31"/>
                <c:tx>
                  <c:strRef>
                    <c:extLst xmlns:c15="http://schemas.microsoft.com/office/drawing/2012/chart">
                      <c:ext xmlns:c15="http://schemas.microsoft.com/office/drawing/2012/chart" uri="{02D57815-91ED-43cb-92C2-25804820EDAC}">
                        <c15:formulaRef>
                          <c15:sqref>Sheet1!$A$33</c15:sqref>
                        </c15:formulaRef>
                      </c:ext>
                    </c:extLst>
                    <c:strCache>
                      <c:ptCount val="1"/>
                      <c:pt idx="0">
                        <c:v>2049</c:v>
                      </c:pt>
                    </c:strCache>
                  </c:strRef>
                </c:tx>
                <c:spPr>
                  <a:solidFill>
                    <a:schemeClr val="accent2">
                      <a:lumMod val="5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Sheet1!$B$1:$J$1</c15:sqref>
                        </c15:formulaRef>
                      </c:ext>
                    </c:extLst>
                    <c:strCache>
                      <c:ptCount val="9"/>
                      <c:pt idx="0">
                        <c:v>cooking</c:v>
                      </c:pt>
                      <c:pt idx="1">
                        <c:v>laundry and dishwashing</c:v>
                      </c:pt>
                      <c:pt idx="2">
                        <c:v>lighting</c:v>
                      </c:pt>
                      <c:pt idx="3">
                        <c:v>TVs and PCs</c:v>
                      </c:pt>
                      <c:pt idx="4">
                        <c:v>refrigeration and freezing</c:v>
                      </c:pt>
                      <c:pt idx="5">
                        <c:v>water heating</c:v>
                      </c:pt>
                      <c:pt idx="6">
                        <c:v>space heating</c:v>
                      </c:pt>
                      <c:pt idx="7">
                        <c:v>space cooling</c:v>
                      </c:pt>
                      <c:pt idx="8">
                        <c:v>other uses</c:v>
                      </c:pt>
                    </c:strCache>
                  </c:strRef>
                </c:cat>
                <c:val>
                  <c:numRef>
                    <c:extLst xmlns:c15="http://schemas.microsoft.com/office/drawing/2012/chart">
                      <c:ext xmlns:c15="http://schemas.microsoft.com/office/drawing/2012/chart" uri="{02D57815-91ED-43cb-92C2-25804820EDAC}">
                        <c15:formulaRef>
                          <c15:sqref>Sheet1!$B$33:$J$33</c15:sqref>
                        </c15:formulaRef>
                      </c:ext>
                    </c:extLst>
                    <c:numCache>
                      <c:formatCode>General</c:formatCode>
                      <c:ptCount val="9"/>
                      <c:pt idx="0">
                        <c:v>117.80513835606649</c:v>
                      </c:pt>
                      <c:pt idx="1">
                        <c:v>772.43042669227748</c:v>
                      </c:pt>
                      <c:pt idx="2">
                        <c:v>374.43246581431748</c:v>
                      </c:pt>
                      <c:pt idx="3">
                        <c:v>611.91498608083896</c:v>
                      </c:pt>
                      <c:pt idx="4">
                        <c:v>767.57721400790808</c:v>
                      </c:pt>
                      <c:pt idx="5">
                        <c:v>1241.837624916903</c:v>
                      </c:pt>
                      <c:pt idx="6">
                        <c:v>1074.365235913561</c:v>
                      </c:pt>
                      <c:pt idx="7">
                        <c:v>2531.2022133809442</c:v>
                      </c:pt>
                      <c:pt idx="8">
                        <c:v>4430.2419998124933</c:v>
                      </c:pt>
                    </c:numCache>
                  </c:numRef>
                </c:val>
              </c15:ser>
            </c15:filteredBarSeries>
          </c:ext>
        </c:extLst>
      </c:barChart>
      <c:catAx>
        <c:axId val="331609264"/>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lgn="just">
              <a:defRPr sz="1200" b="0" i="0" u="none" strike="noStrike" kern="1200" baseline="0">
                <a:solidFill>
                  <a:schemeClr val="tx1"/>
                </a:solidFill>
                <a:latin typeface="+mn-lt"/>
                <a:ea typeface="+mn-ea"/>
                <a:cs typeface="+mn-cs"/>
              </a:defRPr>
            </a:pPr>
            <a:endParaRPr lang="en-US"/>
          </a:p>
        </c:txPr>
        <c:crossAx val="331616880"/>
        <c:crosses val="autoZero"/>
        <c:auto val="1"/>
        <c:lblAlgn val="ctr"/>
        <c:lblOffset val="100"/>
        <c:noMultiLvlLbl val="0"/>
      </c:catAx>
      <c:valAx>
        <c:axId val="33161688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331609264"/>
        <c:crosses val="autoZero"/>
        <c:crossBetween val="between"/>
        <c:majorUnit val="1000"/>
        <c:dispUnits>
          <c:builtInUnit val="thousands"/>
        </c:dispUnits>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sz="1000">
          <a:solidFill>
            <a:schemeClr val="tx1"/>
          </a:solidFill>
        </a:defRPr>
      </a:pPr>
      <a:endParaRPr lang="en-US"/>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462329124258098"/>
          <c:y val="0.15183995325802183"/>
          <c:w val="0.6941730180201654"/>
          <c:h val="0.76112471103562251"/>
        </c:manualLayout>
      </c:layout>
      <c:barChart>
        <c:barDir val="bar"/>
        <c:grouping val="clustered"/>
        <c:varyColors val="0"/>
        <c:ser>
          <c:idx val="0"/>
          <c:order val="0"/>
          <c:tx>
            <c:strRef>
              <c:f>Sheet1!$A$35</c:f>
              <c:strCache>
                <c:ptCount val="1"/>
                <c:pt idx="0">
                  <c:v>CAGR</c:v>
                </c:pt>
              </c:strCache>
            </c:strRef>
          </c:tx>
          <c:spPr>
            <a:solidFill>
              <a:schemeClr val="accent1"/>
            </a:solidFill>
            <a:ln>
              <a:noFill/>
            </a:ln>
            <a:effectLst/>
          </c:spPr>
          <c:invertIfNegative val="0"/>
          <c:cat>
            <c:strRef>
              <c:f>Sheet1!$B$1:$J$1</c:f>
              <c:strCache>
                <c:ptCount val="9"/>
                <c:pt idx="0">
                  <c:v>assembly</c:v>
                </c:pt>
                <c:pt idx="1">
                  <c:v>office</c:v>
                </c:pt>
                <c:pt idx="2">
                  <c:v>food sales/service</c:v>
                </c:pt>
                <c:pt idx="3">
                  <c:v>mercantile/service</c:v>
                </c:pt>
                <c:pt idx="4">
                  <c:v>education</c:v>
                </c:pt>
                <c:pt idx="5">
                  <c:v>lodging</c:v>
                </c:pt>
                <c:pt idx="6">
                  <c:v>health care</c:v>
                </c:pt>
                <c:pt idx="7">
                  <c:v>warehouse</c:v>
                </c:pt>
                <c:pt idx="8">
                  <c:v>other</c:v>
                </c:pt>
              </c:strCache>
            </c:strRef>
          </c:cat>
          <c:val>
            <c:numRef>
              <c:f>Sheet1!$B$35:$J$35</c:f>
              <c:numCache>
                <c:formatCode>0.0000%</c:formatCode>
                <c:ptCount val="9"/>
                <c:pt idx="0">
                  <c:v>5.9976537717170153E-3</c:v>
                </c:pt>
                <c:pt idx="1">
                  <c:v>8.0110006604894313E-3</c:v>
                </c:pt>
                <c:pt idx="2">
                  <c:v>8.9645618269111882E-3</c:v>
                </c:pt>
                <c:pt idx="3">
                  <c:v>9.2847777382174534E-3</c:v>
                </c:pt>
                <c:pt idx="4">
                  <c:v>9.4407776044527214E-3</c:v>
                </c:pt>
                <c:pt idx="5">
                  <c:v>1.0706544382229843E-2</c:v>
                </c:pt>
                <c:pt idx="6">
                  <c:v>1.1491943933831683E-2</c:v>
                </c:pt>
                <c:pt idx="7">
                  <c:v>1.1765097717637119E-2</c:v>
                </c:pt>
                <c:pt idx="8">
                  <c:v>1.3049962799110082E-2</c:v>
                </c:pt>
              </c:numCache>
            </c:numRef>
          </c:val>
        </c:ser>
        <c:dLbls>
          <c:showLegendKey val="0"/>
          <c:showVal val="0"/>
          <c:showCatName val="0"/>
          <c:showSerName val="0"/>
          <c:showPercent val="0"/>
          <c:showBubbleSize val="0"/>
        </c:dLbls>
        <c:gapWidth val="67"/>
        <c:axId val="331617968"/>
        <c:axId val="331620144"/>
      </c:barChart>
      <c:catAx>
        <c:axId val="331617968"/>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0" spcFirstLastPara="1" vertOverflow="ellipsis" wrap="square" anchor="ctr" anchorCtr="1"/>
          <a:lstStyle/>
          <a:p>
            <a:pPr>
              <a:defRPr sz="1200" b="0" i="0" u="none" strike="noStrike" kern="1200" baseline="0">
                <a:solidFill>
                  <a:schemeClr val="tx1"/>
                </a:solidFill>
                <a:latin typeface="+mn-lt"/>
                <a:ea typeface="+mn-ea"/>
                <a:cs typeface="+mn-cs"/>
              </a:defRPr>
            </a:pPr>
            <a:endParaRPr lang="en-US"/>
          </a:p>
        </c:txPr>
        <c:crossAx val="331620144"/>
        <c:crosses val="autoZero"/>
        <c:auto val="1"/>
        <c:lblAlgn val="ctr"/>
        <c:lblOffset val="100"/>
        <c:noMultiLvlLbl val="0"/>
      </c:catAx>
      <c:valAx>
        <c:axId val="331620144"/>
        <c:scaling>
          <c:orientation val="minMax"/>
        </c:scaling>
        <c:delete val="0"/>
        <c:axPos val="b"/>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331617968"/>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sz="1000">
          <a:solidFill>
            <a:schemeClr val="tx1"/>
          </a:solidFill>
        </a:defRPr>
      </a:pPr>
      <a:endParaRPr lang="en-US"/>
    </a:p>
  </c:txPr>
  <c:externalData r:id="rId3">
    <c:autoUpdate val="0"/>
  </c:externalData>
  <c:userShapes r:id="rId4"/>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1396794748568718"/>
          <c:y val="0.1415291965910776"/>
          <c:w val="0.65714570466090072"/>
          <c:h val="0.77143546770256677"/>
        </c:manualLayout>
      </c:layout>
      <c:barChart>
        <c:barDir val="bar"/>
        <c:grouping val="clustered"/>
        <c:varyColors val="0"/>
        <c:ser>
          <c:idx val="23"/>
          <c:order val="0"/>
          <c:tx>
            <c:strRef>
              <c:f>Sheet1!$A$33</c:f>
              <c:strCache>
                <c:ptCount val="1"/>
                <c:pt idx="0">
                  <c:v>2050</c:v>
                </c:pt>
              </c:strCache>
            </c:strRef>
          </c:tx>
          <c:spPr>
            <a:solidFill>
              <a:srgbClr val="89DBFF"/>
            </a:solidFill>
            <a:ln>
              <a:noFill/>
            </a:ln>
            <a:effectLst/>
          </c:spPr>
          <c:invertIfNegative val="0"/>
          <c:cat>
            <c:strRef>
              <c:f>Sheet1!$B$1:$J$1</c:f>
              <c:strCache>
                <c:ptCount val="9"/>
                <c:pt idx="0">
                  <c:v>water heating</c:v>
                </c:pt>
                <c:pt idx="1">
                  <c:v>cooking</c:v>
                </c:pt>
                <c:pt idx="2">
                  <c:v>space heating</c:v>
                </c:pt>
                <c:pt idx="3">
                  <c:v>lighting</c:v>
                </c:pt>
                <c:pt idx="4">
                  <c:v>ventilation</c:v>
                </c:pt>
                <c:pt idx="5">
                  <c:v>space cooling</c:v>
                </c:pt>
                <c:pt idx="6">
                  <c:v>refrigeration</c:v>
                </c:pt>
                <c:pt idx="7">
                  <c:v>computers and office equipment</c:v>
                </c:pt>
                <c:pt idx="8">
                  <c:v>other uses</c:v>
                </c:pt>
              </c:strCache>
            </c:strRef>
          </c:cat>
          <c:val>
            <c:numRef>
              <c:f>Sheet1!$B$33:$J$33</c:f>
              <c:numCache>
                <c:formatCode>General</c:formatCode>
                <c:ptCount val="9"/>
                <c:pt idx="0">
                  <c:v>4.6455529562858339E-2</c:v>
                </c:pt>
                <c:pt idx="1">
                  <c:v>0.19441237225083879</c:v>
                </c:pt>
                <c:pt idx="2">
                  <c:v>0.20837770447093909</c:v>
                </c:pt>
                <c:pt idx="3">
                  <c:v>0.78734202183332724</c:v>
                </c:pt>
                <c:pt idx="4">
                  <c:v>0.97662844498082713</c:v>
                </c:pt>
                <c:pt idx="5">
                  <c:v>1.479457963969278</c:v>
                </c:pt>
                <c:pt idx="6">
                  <c:v>1.7991211751083009</c:v>
                </c:pt>
                <c:pt idx="7">
                  <c:v>2.9396319240903699</c:v>
                </c:pt>
                <c:pt idx="8">
                  <c:v>5.4296704012416823</c:v>
                </c:pt>
              </c:numCache>
            </c:numRef>
          </c:val>
        </c:ser>
        <c:ser>
          <c:idx val="31"/>
          <c:order val="1"/>
          <c:tx>
            <c:strRef>
              <c:f>Sheet1!$A$2</c:f>
              <c:strCache>
                <c:ptCount val="1"/>
                <c:pt idx="0">
                  <c:v>2019</c:v>
                </c:pt>
              </c:strCache>
            </c:strRef>
          </c:tx>
          <c:spPr>
            <a:solidFill>
              <a:srgbClr val="004B6C"/>
            </a:solidFill>
            <a:ln>
              <a:noFill/>
            </a:ln>
            <a:effectLst/>
          </c:spPr>
          <c:invertIfNegative val="0"/>
          <c:cat>
            <c:strRef>
              <c:f>Sheet1!$B$1:$J$1</c:f>
              <c:strCache>
                <c:ptCount val="9"/>
                <c:pt idx="0">
                  <c:v>water heating</c:v>
                </c:pt>
                <c:pt idx="1">
                  <c:v>cooking</c:v>
                </c:pt>
                <c:pt idx="2">
                  <c:v>space heating</c:v>
                </c:pt>
                <c:pt idx="3">
                  <c:v>lighting</c:v>
                </c:pt>
                <c:pt idx="4">
                  <c:v>ventilation</c:v>
                </c:pt>
                <c:pt idx="5">
                  <c:v>space cooling</c:v>
                </c:pt>
                <c:pt idx="6">
                  <c:v>refrigeration</c:v>
                </c:pt>
                <c:pt idx="7">
                  <c:v>computers and office equipment</c:v>
                </c:pt>
                <c:pt idx="8">
                  <c:v>other uses</c:v>
                </c:pt>
              </c:strCache>
            </c:strRef>
          </c:cat>
          <c:val>
            <c:numRef>
              <c:f>Sheet1!$B$2:$J$2</c:f>
              <c:numCache>
                <c:formatCode>General</c:formatCode>
                <c:ptCount val="9"/>
                <c:pt idx="0">
                  <c:v>8.137231242905886E-2</c:v>
                </c:pt>
                <c:pt idx="1">
                  <c:v>0.27071693465709162</c:v>
                </c:pt>
                <c:pt idx="2">
                  <c:v>0.39051006227837559</c:v>
                </c:pt>
                <c:pt idx="3">
                  <c:v>1.521892407385806</c:v>
                </c:pt>
                <c:pt idx="4">
                  <c:v>1.632036918750418</c:v>
                </c:pt>
                <c:pt idx="5">
                  <c:v>1.6577402515205639</c:v>
                </c:pt>
                <c:pt idx="6">
                  <c:v>2.0821846487226008</c:v>
                </c:pt>
                <c:pt idx="7">
                  <c:v>2.3521122659503182</c:v>
                </c:pt>
                <c:pt idx="8">
                  <c:v>4.706103107382547</c:v>
                </c:pt>
              </c:numCache>
            </c:numRef>
          </c:val>
        </c:ser>
        <c:dLbls>
          <c:showLegendKey val="0"/>
          <c:showVal val="0"/>
          <c:showCatName val="0"/>
          <c:showSerName val="0"/>
          <c:showPercent val="0"/>
          <c:showBubbleSize val="0"/>
        </c:dLbls>
        <c:gapWidth val="67"/>
        <c:axId val="331620688"/>
        <c:axId val="331612528"/>
        <c:extLst/>
      </c:barChart>
      <c:catAx>
        <c:axId val="331620688"/>
        <c:scaling>
          <c:orientation val="minMax"/>
        </c:scaling>
        <c:delete val="0"/>
        <c:axPos val="l"/>
        <c:numFmt formatCode="General" sourceLinked="1"/>
        <c:majorTickMark val="none"/>
        <c:minorTickMark val="none"/>
        <c:tickLblPos val="low"/>
        <c:spPr>
          <a:noFill/>
          <a:ln w="9525" cap="flat" cmpd="sng" algn="ctr">
            <a:solidFill>
              <a:schemeClr val="tx1"/>
            </a:solidFill>
            <a:round/>
          </a:ln>
          <a:effectLst/>
        </c:spPr>
        <c:txPr>
          <a:bodyPr rot="0" spcFirstLastPara="1" vertOverflow="ellipsis" wrap="square" anchor="ctr" anchorCtr="0"/>
          <a:lstStyle/>
          <a:p>
            <a:pPr algn="just">
              <a:defRPr sz="1200" b="0" i="0" u="none" strike="noStrike" kern="1200" baseline="0">
                <a:solidFill>
                  <a:schemeClr val="tx1"/>
                </a:solidFill>
                <a:latin typeface="+mn-lt"/>
                <a:ea typeface="+mn-ea"/>
                <a:cs typeface="+mn-cs"/>
              </a:defRPr>
            </a:pPr>
            <a:endParaRPr lang="en-US"/>
          </a:p>
        </c:txPr>
        <c:crossAx val="331612528"/>
        <c:crosses val="autoZero"/>
        <c:auto val="1"/>
        <c:lblAlgn val="ctr"/>
        <c:lblOffset val="100"/>
        <c:noMultiLvlLbl val="0"/>
      </c:catAx>
      <c:valAx>
        <c:axId val="33161252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331620688"/>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sz="1000">
          <a:solidFill>
            <a:schemeClr val="tx1"/>
          </a:solidFill>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cdr:x>
      <cdr:y>0.00869</cdr:y>
    </cdr:from>
    <cdr:to>
      <cdr:x>0.94271</cdr:x>
      <cdr:y>0.18577</cdr:y>
    </cdr:to>
    <cdr:sp macro="" textlink="">
      <cdr:nvSpPr>
        <cdr:cNvPr id="2" name="TextBox 1"/>
        <cdr:cNvSpPr txBox="1"/>
      </cdr:nvSpPr>
      <cdr:spPr bwMode="auto">
        <a:xfrm xmlns:a="http://schemas.openxmlformats.org/drawingml/2006/main">
          <a:off x="0" y="41086"/>
          <a:ext cx="4365550" cy="837186"/>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none" lIns="27432" tIns="27432" rIns="27432" bIns="27432" rtlCol="0">
          <a:prstTxWarp prst="textNoShape">
            <a:avLst/>
          </a:prstTxWarp>
        </a:bodyPr>
        <a:lstStyle xmlns:a="http://schemas.openxmlformats.org/drawingml/2006/main"/>
        <a:p xmlns:a="http://schemas.openxmlformats.org/drawingml/2006/main">
          <a:pPr eaLnBrk="0" hangingPunct="0"/>
          <a:r>
            <a:rPr lang="en-US" sz="1400" b="1" i="0" baseline="0" dirty="0" smtClean="0">
              <a:solidFill>
                <a:sysClr val="windowText" lastClr="000000"/>
              </a:solidFill>
              <a:latin typeface="+mn-lt"/>
              <a:ea typeface="Times New Roman" charset="0"/>
              <a:cs typeface="Times New Roman" charset="0"/>
            </a:rPr>
            <a:t>Residential sector delivered energy consumption</a:t>
          </a:r>
        </a:p>
        <a:p xmlns:a="http://schemas.openxmlformats.org/drawingml/2006/main">
          <a:pPr eaLnBrk="0" hangingPunct="0"/>
          <a:r>
            <a:rPr lang="en-US" sz="1400" b="1" dirty="0" smtClean="0">
              <a:ea typeface="Times New Roman" charset="0"/>
              <a:cs typeface="Times New Roman" charset="0"/>
            </a:rPr>
            <a:t>(</a:t>
          </a:r>
          <a:r>
            <a:rPr lang="en-US" sz="1400" b="1" dirty="0" smtClean="0">
              <a:solidFill>
                <a:schemeClr val="tx1"/>
              </a:solidFill>
              <a:ea typeface="Times New Roman" charset="0"/>
              <a:cs typeface="Times New Roman" charset="0"/>
            </a:rPr>
            <a:t>AEO2020</a:t>
          </a:r>
          <a:r>
            <a:rPr lang="en-US" sz="1400" b="1" dirty="0" smtClean="0">
              <a:ea typeface="Times New Roman" charset="0"/>
              <a:cs typeface="Times New Roman" charset="0"/>
            </a:rPr>
            <a:t> Reference case)</a:t>
          </a:r>
          <a:r>
            <a:rPr lang="en-US" sz="1400" b="1" i="0" baseline="0" dirty="0" smtClean="0">
              <a:solidFill>
                <a:sysClr val="windowText" lastClr="000000"/>
              </a:solidFill>
              <a:latin typeface="+mn-lt"/>
              <a:ea typeface="Times New Roman" charset="0"/>
              <a:cs typeface="Times New Roman" charset="0"/>
            </a:rPr>
            <a:t> </a:t>
          </a:r>
        </a:p>
        <a:p xmlns:a="http://schemas.openxmlformats.org/drawingml/2006/main">
          <a:pPr eaLnBrk="0" hangingPunct="0"/>
          <a:r>
            <a:rPr lang="en-US" sz="1400" b="0" i="0" baseline="0" dirty="0" smtClean="0">
              <a:solidFill>
                <a:sysClr val="windowText" lastClr="000000"/>
              </a:solidFill>
              <a:latin typeface="+mn-lt"/>
              <a:ea typeface="Times New Roman" charset="0"/>
              <a:cs typeface="Times New Roman" charset="0"/>
            </a:rPr>
            <a:t>quadrillion British thermal units</a:t>
          </a:r>
          <a:endParaRPr lang="en-US" sz="1400" b="0" i="0" dirty="0" smtClean="0">
            <a:solidFill>
              <a:sysClr val="windowText" lastClr="000000"/>
            </a:solidFill>
            <a:latin typeface="+mn-lt"/>
            <a:ea typeface="Times New Roman" charset="0"/>
            <a:cs typeface="Times New Roman" charset="0"/>
          </a:endParaRPr>
        </a:p>
      </cdr:txBody>
    </cdr:sp>
  </cdr:relSizeAnchor>
  <cdr:relSizeAnchor xmlns:cdr="http://schemas.openxmlformats.org/drawingml/2006/chartDrawing">
    <cdr:from>
      <cdr:x>0.40784</cdr:x>
      <cdr:y>0.15149</cdr:y>
    </cdr:from>
    <cdr:to>
      <cdr:x>1</cdr:x>
      <cdr:y>0.34705</cdr:y>
    </cdr:to>
    <cdr:sp macro="" textlink="">
      <cdr:nvSpPr>
        <cdr:cNvPr id="6" name="TextBox 1"/>
        <cdr:cNvSpPr txBox="1"/>
      </cdr:nvSpPr>
      <cdr:spPr bwMode="auto">
        <a:xfrm xmlns:a="http://schemas.openxmlformats.org/drawingml/2006/main">
          <a:off x="1888647" y="716206"/>
          <a:ext cx="2742205" cy="924554"/>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none" lIns="0" tIns="0" rIns="0" rtlCol="0">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spcAft>
              <a:spcPts val="300"/>
            </a:spcAft>
          </a:pPr>
          <a:r>
            <a:rPr lang="en-US" sz="1400" b="0" i="0" dirty="0" smtClean="0">
              <a:solidFill>
                <a:schemeClr val="tx1"/>
              </a:solidFill>
              <a:latin typeface="+mn-lt"/>
              <a:ea typeface="Times New Roman" charset="0"/>
              <a:cs typeface="Times New Roman" charset="0"/>
            </a:rPr>
            <a:t>         </a:t>
          </a:r>
          <a:r>
            <a:rPr lang="en-US" sz="1400" b="1" i="0" dirty="0" smtClean="0">
              <a:solidFill>
                <a:schemeClr val="tx1"/>
              </a:solidFill>
              <a:latin typeface="+mn-lt"/>
              <a:ea typeface="Times New Roman" charset="0"/>
              <a:cs typeface="Times New Roman" charset="0"/>
            </a:rPr>
            <a:t>2019</a:t>
          </a:r>
          <a:endParaRPr lang="en-US" sz="1400" b="0" i="0" dirty="0" smtClean="0">
            <a:solidFill>
              <a:schemeClr val="tx1"/>
            </a:solidFill>
            <a:latin typeface="+mn-lt"/>
            <a:ea typeface="Times New Roman" charset="0"/>
            <a:cs typeface="Times New Roman" charset="0"/>
          </a:endParaRPr>
        </a:p>
        <a:p xmlns:a="http://schemas.openxmlformats.org/drawingml/2006/main">
          <a:pPr eaLnBrk="0" hangingPunct="0"/>
          <a:r>
            <a:rPr lang="en-US" sz="1400" b="0" i="0" dirty="0" smtClean="0">
              <a:solidFill>
                <a:schemeClr val="tx1"/>
              </a:solidFill>
              <a:latin typeface="+mn-lt"/>
              <a:ea typeface="Times New Roman" charset="0"/>
              <a:cs typeface="Times New Roman" charset="0"/>
            </a:rPr>
            <a:t>history</a:t>
          </a:r>
          <a:r>
            <a:rPr lang="en-US" sz="1400" b="0" i="0" baseline="0" dirty="0" smtClean="0">
              <a:solidFill>
                <a:schemeClr val="tx1"/>
              </a:solidFill>
              <a:latin typeface="+mn-lt"/>
              <a:ea typeface="Times New Roman" charset="0"/>
              <a:cs typeface="Times New Roman" charset="0"/>
            </a:rPr>
            <a:t>     projections</a:t>
          </a:r>
          <a:endParaRPr lang="en-US" sz="1400" b="0" i="0" dirty="0" smtClean="0">
            <a:solidFill>
              <a:schemeClr val="tx1"/>
            </a:solidFill>
            <a:latin typeface="+mn-lt"/>
            <a:ea typeface="Times New Roman" charset="0"/>
            <a:cs typeface="Times New Roman" charset="0"/>
          </a:endParaRPr>
        </a:p>
      </cdr:txBody>
    </cdr:sp>
  </cdr:relSizeAnchor>
</c:userShapes>
</file>

<file path=ppt/drawings/drawing10.xml><?xml version="1.0" encoding="utf-8"?>
<c:userShapes xmlns:c="http://schemas.openxmlformats.org/drawingml/2006/chart">
  <cdr:relSizeAnchor xmlns:cdr="http://schemas.openxmlformats.org/drawingml/2006/chartDrawing">
    <cdr:from>
      <cdr:x>0.07207</cdr:x>
      <cdr:y>0</cdr:y>
    </cdr:from>
    <cdr:to>
      <cdr:x>0.46865</cdr:x>
      <cdr:y>0.189</cdr:y>
    </cdr:to>
    <cdr:sp macro="" textlink="">
      <cdr:nvSpPr>
        <cdr:cNvPr id="6" name="TextBox 1"/>
        <cdr:cNvSpPr txBox="1"/>
      </cdr:nvSpPr>
      <cdr:spPr bwMode="auto">
        <a:xfrm xmlns:a="http://schemas.openxmlformats.org/drawingml/2006/main">
          <a:off x="350134" y="0"/>
          <a:ext cx="1926631" cy="760833"/>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none" lIns="0" tIns="0" rIns="0" rtlCol="0">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spcAft>
              <a:spcPts val="300"/>
            </a:spcAft>
          </a:pPr>
          <a:r>
            <a:rPr lang="en-US" sz="1400" b="0" i="0" dirty="0" smtClean="0">
              <a:solidFill>
                <a:schemeClr val="bg2"/>
              </a:solidFill>
              <a:latin typeface="+mn-lt"/>
              <a:ea typeface="Times New Roman" charset="0"/>
              <a:cs typeface="Times New Roman" charset="0"/>
            </a:rPr>
            <a:t>         </a:t>
          </a:r>
          <a:r>
            <a:rPr lang="en-US" sz="1400" b="1" i="0" dirty="0" smtClean="0">
              <a:solidFill>
                <a:schemeClr val="bg2"/>
              </a:solidFill>
              <a:latin typeface="+mn-lt"/>
              <a:ea typeface="Times New Roman" charset="0"/>
              <a:cs typeface="Times New Roman" charset="0"/>
            </a:rPr>
            <a:t>2019</a:t>
          </a:r>
        </a:p>
        <a:p xmlns:a="http://schemas.openxmlformats.org/drawingml/2006/main">
          <a:pPr eaLnBrk="0" hangingPunct="0">
            <a:spcAft>
              <a:spcPts val="300"/>
            </a:spcAft>
          </a:pPr>
          <a:endParaRPr lang="en-US" sz="1400" b="0" i="0" dirty="0" smtClean="0">
            <a:solidFill>
              <a:schemeClr val="bg2"/>
            </a:solidFill>
            <a:latin typeface="+mn-lt"/>
            <a:ea typeface="Times New Roman" charset="0"/>
            <a:cs typeface="Times New Roman" charset="0"/>
          </a:endParaRPr>
        </a:p>
        <a:p xmlns:a="http://schemas.openxmlformats.org/drawingml/2006/main">
          <a:pPr eaLnBrk="0" hangingPunct="0"/>
          <a:r>
            <a:rPr lang="en-US" sz="1400" b="0" i="0" dirty="0" smtClean="0">
              <a:solidFill>
                <a:schemeClr val="bg2"/>
              </a:solidFill>
              <a:latin typeface="+mn-lt"/>
              <a:ea typeface="Times New Roman" charset="0"/>
              <a:cs typeface="Times New Roman" charset="0"/>
            </a:rPr>
            <a:t>history</a:t>
          </a:r>
          <a:r>
            <a:rPr lang="en-US" sz="1400" b="0" i="0" baseline="0" dirty="0" smtClean="0">
              <a:solidFill>
                <a:schemeClr val="bg2"/>
              </a:solidFill>
              <a:latin typeface="+mn-lt"/>
              <a:ea typeface="Times New Roman" charset="0"/>
              <a:cs typeface="Times New Roman" charset="0"/>
            </a:rPr>
            <a:t>     projections</a:t>
          </a:r>
          <a:endParaRPr lang="en-US" sz="1400" b="0" i="0" dirty="0" smtClean="0">
            <a:solidFill>
              <a:schemeClr val="bg2"/>
            </a:solidFill>
            <a:latin typeface="+mn-lt"/>
            <a:ea typeface="Times New Roman" charset="0"/>
            <a:cs typeface="Times New Roman" charset="0"/>
          </a:endParaRPr>
        </a:p>
      </cdr:txBody>
    </cdr:sp>
  </cdr:relSizeAnchor>
  <cdr:relSizeAnchor xmlns:cdr="http://schemas.openxmlformats.org/drawingml/2006/chartDrawing">
    <cdr:from>
      <cdr:x>0.94821</cdr:x>
      <cdr:y>0.90973</cdr:y>
    </cdr:from>
    <cdr:to>
      <cdr:x>0.94821</cdr:x>
      <cdr:y>0.92082</cdr:y>
    </cdr:to>
    <cdr:cxnSp macro="">
      <cdr:nvCxnSpPr>
        <cdr:cNvPr id="5" name="Straight Connector 4"/>
        <cdr:cNvCxnSpPr/>
      </cdr:nvCxnSpPr>
      <cdr:spPr>
        <a:xfrm xmlns:a="http://schemas.openxmlformats.org/drawingml/2006/main">
          <a:off x="4606522" y="3662170"/>
          <a:ext cx="0" cy="44634"/>
        </a:xfrm>
        <a:prstGeom xmlns:a="http://schemas.openxmlformats.org/drawingml/2006/main" prst="line">
          <a:avLst/>
        </a:prstGeom>
        <a:ln xmlns:a="http://schemas.openxmlformats.org/drawingml/2006/main">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11.xml><?xml version="1.0" encoding="utf-8"?>
<c:userShapes xmlns:c="http://schemas.openxmlformats.org/drawingml/2006/chart">
  <cdr:relSizeAnchor xmlns:cdr="http://schemas.openxmlformats.org/drawingml/2006/chartDrawing">
    <cdr:from>
      <cdr:x>0.06847</cdr:x>
      <cdr:y>0</cdr:y>
    </cdr:from>
    <cdr:to>
      <cdr:x>0.46505</cdr:x>
      <cdr:y>0.189</cdr:y>
    </cdr:to>
    <cdr:sp macro="" textlink="">
      <cdr:nvSpPr>
        <cdr:cNvPr id="6" name="TextBox 1"/>
        <cdr:cNvSpPr txBox="1"/>
      </cdr:nvSpPr>
      <cdr:spPr bwMode="auto">
        <a:xfrm xmlns:a="http://schemas.openxmlformats.org/drawingml/2006/main">
          <a:off x="342373" y="-2164499"/>
          <a:ext cx="1982932" cy="760832"/>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none" lIns="0" tIns="0" rIns="0" rtlCol="0">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spcAft>
              <a:spcPts val="300"/>
            </a:spcAft>
          </a:pPr>
          <a:r>
            <a:rPr lang="en-US" sz="1400" b="0" i="0" dirty="0" smtClean="0">
              <a:solidFill>
                <a:schemeClr val="bg2"/>
              </a:solidFill>
              <a:latin typeface="+mn-lt"/>
              <a:ea typeface="Times New Roman" charset="0"/>
              <a:cs typeface="Times New Roman" charset="0"/>
            </a:rPr>
            <a:t>         </a:t>
          </a:r>
          <a:r>
            <a:rPr lang="en-US" sz="1400" b="1" i="0" dirty="0" smtClean="0">
              <a:solidFill>
                <a:schemeClr val="bg2"/>
              </a:solidFill>
              <a:latin typeface="+mn-lt"/>
              <a:ea typeface="Times New Roman" charset="0"/>
              <a:cs typeface="Times New Roman" charset="0"/>
            </a:rPr>
            <a:t>2019</a:t>
          </a:r>
        </a:p>
        <a:p xmlns:a="http://schemas.openxmlformats.org/drawingml/2006/main">
          <a:pPr eaLnBrk="0" hangingPunct="0">
            <a:spcAft>
              <a:spcPts val="300"/>
            </a:spcAft>
          </a:pPr>
          <a:endParaRPr lang="en-US" sz="1400" b="0" i="0" dirty="0" smtClean="0">
            <a:solidFill>
              <a:schemeClr val="bg2"/>
            </a:solidFill>
            <a:latin typeface="+mn-lt"/>
            <a:ea typeface="Times New Roman" charset="0"/>
            <a:cs typeface="Times New Roman" charset="0"/>
          </a:endParaRPr>
        </a:p>
        <a:p xmlns:a="http://schemas.openxmlformats.org/drawingml/2006/main">
          <a:pPr eaLnBrk="0" hangingPunct="0"/>
          <a:r>
            <a:rPr lang="en-US" sz="1400" b="0" i="0" dirty="0" smtClean="0">
              <a:solidFill>
                <a:schemeClr val="bg2"/>
              </a:solidFill>
              <a:latin typeface="+mn-lt"/>
              <a:ea typeface="Times New Roman" charset="0"/>
              <a:cs typeface="Times New Roman" charset="0"/>
            </a:rPr>
            <a:t>history</a:t>
          </a:r>
          <a:r>
            <a:rPr lang="en-US" sz="1400" b="0" i="0" baseline="0" dirty="0" smtClean="0">
              <a:solidFill>
                <a:schemeClr val="bg2"/>
              </a:solidFill>
              <a:latin typeface="+mn-lt"/>
              <a:ea typeface="Times New Roman" charset="0"/>
              <a:cs typeface="Times New Roman" charset="0"/>
            </a:rPr>
            <a:t>     projections</a:t>
          </a:r>
          <a:endParaRPr lang="en-US" sz="1400" b="0" i="0" dirty="0" smtClean="0">
            <a:solidFill>
              <a:schemeClr val="bg2"/>
            </a:solidFill>
            <a:latin typeface="+mn-lt"/>
            <a:ea typeface="Times New Roman" charset="0"/>
            <a:cs typeface="Times New Roman" charset="0"/>
          </a:endParaRPr>
        </a:p>
      </cdr:txBody>
    </cdr:sp>
  </cdr:relSizeAnchor>
  <cdr:relSizeAnchor xmlns:cdr="http://schemas.openxmlformats.org/drawingml/2006/chartDrawing">
    <cdr:from>
      <cdr:x>0.93608</cdr:x>
      <cdr:y>0.90811</cdr:y>
    </cdr:from>
    <cdr:to>
      <cdr:x>0.93608</cdr:x>
      <cdr:y>0.92337</cdr:y>
    </cdr:to>
    <cdr:cxnSp macro="">
      <cdr:nvCxnSpPr>
        <cdr:cNvPr id="5" name="Straight Connector 4"/>
        <cdr:cNvCxnSpPr/>
      </cdr:nvCxnSpPr>
      <cdr:spPr>
        <a:xfrm xmlns:a="http://schemas.openxmlformats.org/drawingml/2006/main">
          <a:off x="4680494" y="3655648"/>
          <a:ext cx="0" cy="61430"/>
        </a:xfrm>
        <a:prstGeom xmlns:a="http://schemas.openxmlformats.org/drawingml/2006/main" prst="line">
          <a:avLst/>
        </a:prstGeom>
        <a:ln xmlns:a="http://schemas.openxmlformats.org/drawingml/2006/main">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12.xml><?xml version="1.0" encoding="utf-8"?>
<c:userShapes xmlns:c="http://schemas.openxmlformats.org/drawingml/2006/chart">
  <cdr:relSizeAnchor xmlns:cdr="http://schemas.openxmlformats.org/drawingml/2006/chartDrawing">
    <cdr:from>
      <cdr:x>0.00521</cdr:x>
      <cdr:y>0</cdr:y>
    </cdr:from>
    <cdr:to>
      <cdr:x>0.46875</cdr:x>
      <cdr:y>0.23264</cdr:y>
    </cdr:to>
    <cdr:sp macro="" textlink="">
      <cdr:nvSpPr>
        <cdr:cNvPr id="2" name="TextBox 1"/>
        <cdr:cNvSpPr txBox="1"/>
      </cdr:nvSpPr>
      <cdr:spPr bwMode="auto">
        <a:xfrm xmlns:a="http://schemas.openxmlformats.org/drawingml/2006/main">
          <a:off x="28575" y="0"/>
          <a:ext cx="2543175" cy="638175"/>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none" lIns="27432" tIns="27432" rIns="27432" bIns="27432" rtlCol="0">
          <a:prstTxWarp prst="textNoShape">
            <a:avLst/>
          </a:prstTxWarp>
        </a:bodyPr>
        <a:lstStyle xmlns:a="http://schemas.openxmlformats.org/drawingml/2006/main"/>
        <a:p xmlns:a="http://schemas.openxmlformats.org/drawingml/2006/main">
          <a:pPr eaLnBrk="0" hangingPunct="0"/>
          <a:r>
            <a:rPr lang="en-US" sz="1400" b="1" i="0" dirty="0" smtClean="0">
              <a:solidFill>
                <a:sysClr val="windowText" lastClr="000000"/>
              </a:solidFill>
              <a:latin typeface="+mn-lt"/>
              <a:ea typeface="Times New Roman" charset="0"/>
              <a:cs typeface="Times New Roman" charset="0"/>
            </a:rPr>
            <a:t>Electricity prices (</a:t>
          </a:r>
          <a:r>
            <a:rPr lang="en-US" sz="1400" b="1" dirty="0">
              <a:ea typeface="Times New Roman" charset="0"/>
              <a:cs typeface="Times New Roman" charset="0"/>
            </a:rPr>
            <a:t>AEO2020</a:t>
          </a:r>
          <a:r>
            <a:rPr lang="en-US" sz="1400" b="1" i="0" dirty="0" smtClean="0">
              <a:solidFill>
                <a:sysClr val="windowText" lastClr="000000"/>
              </a:solidFill>
              <a:latin typeface="+mn-lt"/>
              <a:ea typeface="Times New Roman" charset="0"/>
              <a:cs typeface="Times New Roman" charset="0"/>
            </a:rPr>
            <a:t> Reference case)</a:t>
          </a:r>
        </a:p>
        <a:p xmlns:a="http://schemas.openxmlformats.org/drawingml/2006/main">
          <a:pPr eaLnBrk="0" hangingPunct="0"/>
          <a:r>
            <a:rPr lang="en-US" sz="1400" b="0" i="0" dirty="0" smtClean="0">
              <a:solidFill>
                <a:sysClr val="windowText" lastClr="000000"/>
              </a:solidFill>
              <a:latin typeface="+mn-lt"/>
              <a:ea typeface="Times New Roman" charset="0"/>
              <a:cs typeface="Times New Roman" charset="0"/>
            </a:rPr>
            <a:t>2019 cents per kilowatthour</a:t>
          </a:r>
        </a:p>
      </cdr:txBody>
    </cdr:sp>
  </cdr:relSizeAnchor>
  <cdr:relSizeAnchor xmlns:cdr="http://schemas.openxmlformats.org/drawingml/2006/chartDrawing">
    <cdr:from>
      <cdr:x>0.3485</cdr:x>
      <cdr:y>0.13343</cdr:y>
    </cdr:from>
    <cdr:to>
      <cdr:x>0.82147</cdr:x>
      <cdr:y>0.3673</cdr:y>
    </cdr:to>
    <cdr:sp macro="" textlink="">
      <cdr:nvSpPr>
        <cdr:cNvPr id="6" name="TextBox 1"/>
        <cdr:cNvSpPr txBox="1"/>
      </cdr:nvSpPr>
      <cdr:spPr bwMode="auto">
        <a:xfrm xmlns:a="http://schemas.openxmlformats.org/drawingml/2006/main">
          <a:off x="1717961" y="645388"/>
          <a:ext cx="2331515" cy="1131200"/>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none" lIns="0" tIns="0" rIns="0" rtlCol="0">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r>
            <a:rPr lang="en-US" sz="1400" b="0" i="0" dirty="0" smtClean="0">
              <a:solidFill>
                <a:schemeClr val="bg2"/>
              </a:solidFill>
              <a:latin typeface="+mn-lt"/>
              <a:ea typeface="Times New Roman" charset="0"/>
              <a:cs typeface="Times New Roman" charset="0"/>
            </a:rPr>
            <a:t>         </a:t>
          </a:r>
          <a:r>
            <a:rPr lang="en-US" sz="1400" b="1" i="0" dirty="0" smtClean="0">
              <a:solidFill>
                <a:schemeClr val="bg2"/>
              </a:solidFill>
              <a:latin typeface="+mn-lt"/>
              <a:ea typeface="Times New Roman" charset="0"/>
              <a:cs typeface="Times New Roman" charset="0"/>
            </a:rPr>
            <a:t>2019</a:t>
          </a:r>
        </a:p>
        <a:p xmlns:a="http://schemas.openxmlformats.org/drawingml/2006/main">
          <a:pPr eaLnBrk="0" hangingPunct="0"/>
          <a:r>
            <a:rPr lang="en-US" sz="1400" b="0" i="0" dirty="0" smtClean="0">
              <a:solidFill>
                <a:schemeClr val="bg2"/>
              </a:solidFill>
              <a:latin typeface="+mn-lt"/>
              <a:ea typeface="Times New Roman" charset="0"/>
              <a:cs typeface="Times New Roman" charset="0"/>
            </a:rPr>
            <a:t>history</a:t>
          </a:r>
          <a:r>
            <a:rPr lang="en-US" sz="1400" b="0" i="0" baseline="0" dirty="0" smtClean="0">
              <a:solidFill>
                <a:schemeClr val="bg2"/>
              </a:solidFill>
              <a:latin typeface="+mn-lt"/>
              <a:ea typeface="Times New Roman" charset="0"/>
              <a:cs typeface="Times New Roman" charset="0"/>
            </a:rPr>
            <a:t>     projections</a:t>
          </a:r>
          <a:endParaRPr lang="en-US" sz="1400" b="0" i="0" dirty="0" smtClean="0">
            <a:solidFill>
              <a:schemeClr val="bg2"/>
            </a:solidFill>
            <a:latin typeface="+mn-lt"/>
            <a:ea typeface="Times New Roman" charset="0"/>
            <a:cs typeface="Times New Roman" charset="0"/>
          </a:endParaRPr>
        </a:p>
      </cdr:txBody>
    </cdr:sp>
  </cdr:relSizeAnchor>
  <cdr:relSizeAnchor xmlns:cdr="http://schemas.openxmlformats.org/drawingml/2006/chartDrawing">
    <cdr:from>
      <cdr:x>0.64492</cdr:x>
      <cdr:y>0.32604</cdr:y>
    </cdr:from>
    <cdr:to>
      <cdr:x>0.95741</cdr:x>
      <cdr:y>0.5843</cdr:y>
    </cdr:to>
    <cdr:sp macro="" textlink="">
      <cdr:nvSpPr>
        <cdr:cNvPr id="7" name="TextBox 1"/>
        <cdr:cNvSpPr txBox="1"/>
      </cdr:nvSpPr>
      <cdr:spPr bwMode="auto">
        <a:xfrm xmlns:a="http://schemas.openxmlformats.org/drawingml/2006/main">
          <a:off x="3179147" y="1577014"/>
          <a:ext cx="1540426" cy="1249171"/>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none" lIns="27432" tIns="27432" rIns="27432" bIns="27432" rtlCol="0">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r>
            <a:rPr lang="en-US" sz="1400" b="1" i="0" dirty="0" smtClean="0">
              <a:solidFill>
                <a:srgbClr val="C00000"/>
              </a:solidFill>
              <a:latin typeface="+mn-lt"/>
              <a:ea typeface="Times New Roman" charset="0"/>
              <a:cs typeface="Times New Roman" charset="0"/>
            </a:rPr>
            <a:t>residential</a:t>
          </a:r>
        </a:p>
        <a:p xmlns:a="http://schemas.openxmlformats.org/drawingml/2006/main">
          <a:pPr eaLnBrk="0" hangingPunct="0"/>
          <a:endParaRPr lang="en-US" sz="1400" b="1" i="0" dirty="0" smtClean="0">
            <a:solidFill>
              <a:sysClr val="windowText" lastClr="000000"/>
            </a:solidFill>
            <a:latin typeface="+mn-lt"/>
            <a:ea typeface="Times New Roman" charset="0"/>
            <a:cs typeface="Times New Roman" charset="0"/>
          </a:endParaRPr>
        </a:p>
        <a:p xmlns:a="http://schemas.openxmlformats.org/drawingml/2006/main">
          <a:pPr eaLnBrk="0" hangingPunct="0"/>
          <a:endParaRPr lang="en-US" sz="1400" b="1" i="0" dirty="0" smtClean="0">
            <a:solidFill>
              <a:sysClr val="windowText" lastClr="000000"/>
            </a:solidFill>
            <a:latin typeface="+mn-lt"/>
            <a:ea typeface="Times New Roman" charset="0"/>
            <a:cs typeface="Times New Roman" charset="0"/>
          </a:endParaRPr>
        </a:p>
        <a:p xmlns:a="http://schemas.openxmlformats.org/drawingml/2006/main">
          <a:pPr eaLnBrk="0" hangingPunct="0"/>
          <a:r>
            <a:rPr lang="en-US" sz="1400" b="1" i="0" dirty="0" smtClean="0">
              <a:solidFill>
                <a:srgbClr val="E3A5AC"/>
              </a:solidFill>
              <a:latin typeface="+mn-lt"/>
              <a:ea typeface="Times New Roman" charset="0"/>
              <a:cs typeface="Times New Roman" charset="0"/>
            </a:rPr>
            <a:t>commercial</a:t>
          </a:r>
          <a:endParaRPr lang="en-US" sz="1400" b="0" i="0" dirty="0" smtClean="0">
            <a:solidFill>
              <a:srgbClr val="E3A5AC"/>
            </a:solidFill>
            <a:latin typeface="+mn-lt"/>
            <a:ea typeface="Times New Roman" charset="0"/>
            <a:cs typeface="Times New Roman" charset="0"/>
          </a:endParaRPr>
        </a:p>
      </cdr:txBody>
    </cdr:sp>
  </cdr:relSizeAnchor>
</c:userShapes>
</file>

<file path=ppt/drawings/drawing13.xml><?xml version="1.0" encoding="utf-8"?>
<c:userShapes xmlns:c="http://schemas.openxmlformats.org/drawingml/2006/chart">
  <cdr:relSizeAnchor xmlns:cdr="http://schemas.openxmlformats.org/drawingml/2006/chartDrawing">
    <cdr:from>
      <cdr:x>0.34514</cdr:x>
      <cdr:y>0.14589</cdr:y>
    </cdr:from>
    <cdr:to>
      <cdr:x>0.89104</cdr:x>
      <cdr:y>0.37992</cdr:y>
    </cdr:to>
    <cdr:sp macro="" textlink="">
      <cdr:nvSpPr>
        <cdr:cNvPr id="6" name="TextBox 1"/>
        <cdr:cNvSpPr txBox="1"/>
      </cdr:nvSpPr>
      <cdr:spPr bwMode="auto">
        <a:xfrm xmlns:a="http://schemas.openxmlformats.org/drawingml/2006/main">
          <a:off x="1681853" y="705664"/>
          <a:ext cx="2660182" cy="1131974"/>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none" lIns="0" tIns="0" rIns="0" rtlCol="0">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r>
            <a:rPr lang="en-US" sz="1400" b="0" i="0" dirty="0" smtClean="0">
              <a:solidFill>
                <a:schemeClr val="bg2"/>
              </a:solidFill>
              <a:latin typeface="+mn-lt"/>
              <a:ea typeface="Times New Roman" charset="0"/>
              <a:cs typeface="Times New Roman" charset="0"/>
            </a:rPr>
            <a:t>         </a:t>
          </a:r>
          <a:r>
            <a:rPr lang="en-US" sz="1400" b="1" i="0" dirty="0" smtClean="0">
              <a:solidFill>
                <a:schemeClr val="bg2"/>
              </a:solidFill>
              <a:latin typeface="+mn-lt"/>
              <a:ea typeface="Times New Roman" charset="0"/>
              <a:cs typeface="Times New Roman" charset="0"/>
            </a:rPr>
            <a:t>2019</a:t>
          </a:r>
        </a:p>
        <a:p xmlns:a="http://schemas.openxmlformats.org/drawingml/2006/main">
          <a:pPr eaLnBrk="0" hangingPunct="0"/>
          <a:r>
            <a:rPr lang="en-US" sz="1400" b="0" i="0" dirty="0" smtClean="0">
              <a:solidFill>
                <a:schemeClr val="bg2"/>
              </a:solidFill>
              <a:latin typeface="+mn-lt"/>
              <a:ea typeface="Times New Roman" charset="0"/>
              <a:cs typeface="Times New Roman" charset="0"/>
            </a:rPr>
            <a:t>history</a:t>
          </a:r>
          <a:r>
            <a:rPr lang="en-US" sz="1400" b="0" i="0" baseline="0" dirty="0" smtClean="0">
              <a:solidFill>
                <a:schemeClr val="bg2"/>
              </a:solidFill>
              <a:latin typeface="+mn-lt"/>
              <a:ea typeface="Times New Roman" charset="0"/>
              <a:cs typeface="Times New Roman" charset="0"/>
            </a:rPr>
            <a:t>     projections</a:t>
          </a:r>
          <a:endParaRPr lang="en-US" sz="1400" b="0" i="0" dirty="0" smtClean="0">
            <a:solidFill>
              <a:schemeClr val="bg2"/>
            </a:solidFill>
            <a:latin typeface="+mn-lt"/>
            <a:ea typeface="Times New Roman" charset="0"/>
            <a:cs typeface="Times New Roman" charset="0"/>
          </a:endParaRPr>
        </a:p>
      </cdr:txBody>
    </cdr:sp>
  </cdr:relSizeAnchor>
  <cdr:relSizeAnchor xmlns:cdr="http://schemas.openxmlformats.org/drawingml/2006/chartDrawing">
    <cdr:from>
      <cdr:x>0</cdr:x>
      <cdr:y>0</cdr:y>
    </cdr:from>
    <cdr:to>
      <cdr:x>0.81944</cdr:x>
      <cdr:y>0.14236</cdr:y>
    </cdr:to>
    <cdr:sp macro="" textlink="">
      <cdr:nvSpPr>
        <cdr:cNvPr id="7" name="TextBox 1"/>
        <cdr:cNvSpPr txBox="1"/>
      </cdr:nvSpPr>
      <cdr:spPr bwMode="auto">
        <a:xfrm xmlns:a="http://schemas.openxmlformats.org/drawingml/2006/main">
          <a:off x="0" y="0"/>
          <a:ext cx="3993148" cy="688577"/>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none" lIns="27432" tIns="27432" rIns="27432" bIns="27432" rtlCol="0">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r>
            <a:rPr lang="en-US" sz="1400" b="1" i="0" dirty="0" smtClean="0">
              <a:solidFill>
                <a:sysClr val="windowText" lastClr="000000"/>
              </a:solidFill>
              <a:latin typeface="+mn-lt"/>
              <a:ea typeface="Times New Roman" charset="0"/>
              <a:cs typeface="Times New Roman" charset="0"/>
            </a:rPr>
            <a:t>Natural</a:t>
          </a:r>
          <a:r>
            <a:rPr lang="en-US" sz="1400" b="1" i="0" baseline="0" dirty="0" smtClean="0">
              <a:solidFill>
                <a:sysClr val="windowText" lastClr="000000"/>
              </a:solidFill>
              <a:latin typeface="+mn-lt"/>
              <a:ea typeface="Times New Roman" charset="0"/>
              <a:cs typeface="Times New Roman" charset="0"/>
            </a:rPr>
            <a:t> gas </a:t>
          </a:r>
          <a:r>
            <a:rPr lang="en-US" sz="1400" b="1" dirty="0">
              <a:ea typeface="Times New Roman" charset="0"/>
              <a:cs typeface="Times New Roman" charset="0"/>
            </a:rPr>
            <a:t>prices (AEO2020 Reference </a:t>
          </a:r>
          <a:r>
            <a:rPr lang="en-US" sz="1400" b="1" i="0" dirty="0" smtClean="0">
              <a:solidFill>
                <a:sysClr val="windowText" lastClr="000000"/>
              </a:solidFill>
              <a:latin typeface="+mn-lt"/>
              <a:ea typeface="Times New Roman" charset="0"/>
              <a:cs typeface="Times New Roman" charset="0"/>
            </a:rPr>
            <a:t>case)</a:t>
          </a:r>
        </a:p>
        <a:p xmlns:a="http://schemas.openxmlformats.org/drawingml/2006/main">
          <a:pPr eaLnBrk="0" hangingPunct="0"/>
          <a:r>
            <a:rPr lang="en-US" sz="1400" b="0" i="0" dirty="0" smtClean="0">
              <a:solidFill>
                <a:sysClr val="windowText" lastClr="000000"/>
              </a:solidFill>
              <a:latin typeface="+mn-lt"/>
              <a:ea typeface="Times New Roman" charset="0"/>
              <a:cs typeface="Times New Roman" charset="0"/>
            </a:rPr>
            <a:t>2019 dollars per thousand cubic feet</a:t>
          </a:r>
        </a:p>
      </cdr:txBody>
    </cdr:sp>
  </cdr:relSizeAnchor>
  <cdr:relSizeAnchor xmlns:cdr="http://schemas.openxmlformats.org/drawingml/2006/chartDrawing">
    <cdr:from>
      <cdr:x>0.60943</cdr:x>
      <cdr:y>0.28357</cdr:y>
    </cdr:from>
    <cdr:to>
      <cdr:x>0.94277</cdr:x>
      <cdr:y>0.43259</cdr:y>
    </cdr:to>
    <cdr:sp macro="" textlink="">
      <cdr:nvSpPr>
        <cdr:cNvPr id="8" name="TextBox 1"/>
        <cdr:cNvSpPr txBox="1"/>
      </cdr:nvSpPr>
      <cdr:spPr bwMode="auto">
        <a:xfrm xmlns:a="http://schemas.openxmlformats.org/drawingml/2006/main">
          <a:off x="2969765" y="1371593"/>
          <a:ext cx="1624373" cy="720800"/>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none" lIns="27432" tIns="27432" rIns="27432" bIns="27432" rtlCol="0">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r>
            <a:rPr lang="en-US" sz="1400" b="1" i="0" dirty="0" smtClean="0">
              <a:solidFill>
                <a:schemeClr val="accent1"/>
              </a:solidFill>
              <a:latin typeface="+mn-lt"/>
              <a:ea typeface="Times New Roman" charset="0"/>
              <a:cs typeface="Times New Roman" charset="0"/>
            </a:rPr>
            <a:t>residential</a:t>
          </a:r>
        </a:p>
        <a:p xmlns:a="http://schemas.openxmlformats.org/drawingml/2006/main">
          <a:pPr eaLnBrk="0" hangingPunct="0"/>
          <a:endParaRPr lang="en-US" sz="1400" b="1" i="0" dirty="0" smtClean="0">
            <a:solidFill>
              <a:sysClr val="windowText" lastClr="000000"/>
            </a:solidFill>
            <a:latin typeface="+mn-lt"/>
            <a:ea typeface="Times New Roman" charset="0"/>
            <a:cs typeface="Times New Roman" charset="0"/>
          </a:endParaRPr>
        </a:p>
        <a:p xmlns:a="http://schemas.openxmlformats.org/drawingml/2006/main">
          <a:pPr eaLnBrk="0" hangingPunct="0"/>
          <a:endParaRPr lang="en-US" sz="1400" b="1" i="0" dirty="0" smtClean="0">
            <a:solidFill>
              <a:sysClr val="windowText" lastClr="000000"/>
            </a:solidFill>
            <a:latin typeface="+mn-lt"/>
            <a:ea typeface="Times New Roman" charset="0"/>
            <a:cs typeface="Times New Roman" charset="0"/>
          </a:endParaRPr>
        </a:p>
        <a:p xmlns:a="http://schemas.openxmlformats.org/drawingml/2006/main">
          <a:pPr eaLnBrk="0" hangingPunct="0"/>
          <a:endParaRPr lang="en-US" sz="1400" b="1" i="0" dirty="0" smtClean="0">
            <a:solidFill>
              <a:schemeClr val="accent1">
                <a:lumMod val="60000"/>
                <a:lumOff val="40000"/>
              </a:schemeClr>
            </a:solidFill>
            <a:latin typeface="+mn-lt"/>
            <a:ea typeface="Times New Roman" charset="0"/>
            <a:cs typeface="Times New Roman" charset="0"/>
          </a:endParaRPr>
        </a:p>
        <a:p xmlns:a="http://schemas.openxmlformats.org/drawingml/2006/main">
          <a:pPr eaLnBrk="0" hangingPunct="0"/>
          <a:r>
            <a:rPr lang="en-US" sz="1400" b="1" i="0" dirty="0" smtClean="0">
              <a:solidFill>
                <a:schemeClr val="accent1">
                  <a:lumMod val="60000"/>
                  <a:lumOff val="40000"/>
                </a:schemeClr>
              </a:solidFill>
              <a:latin typeface="+mn-lt"/>
              <a:ea typeface="Times New Roman" charset="0"/>
              <a:cs typeface="Times New Roman" charset="0"/>
            </a:rPr>
            <a:t>commercial</a:t>
          </a:r>
          <a:endParaRPr lang="en-US" sz="1400" b="0" i="0" dirty="0" smtClean="0">
            <a:solidFill>
              <a:schemeClr val="accent1">
                <a:lumMod val="60000"/>
                <a:lumOff val="40000"/>
              </a:schemeClr>
            </a:solidFill>
            <a:latin typeface="+mn-lt"/>
            <a:ea typeface="Times New Roman" charset="0"/>
            <a:cs typeface="Times New Roman" charset="0"/>
          </a:endParaRPr>
        </a:p>
      </cdr:txBody>
    </cdr:sp>
  </cdr:relSizeAnchor>
</c:userShapes>
</file>

<file path=ppt/drawings/drawing14.xml><?xml version="1.0" encoding="utf-8"?>
<c:userShapes xmlns:c="http://schemas.openxmlformats.org/drawingml/2006/chart">
  <cdr:relSizeAnchor xmlns:cdr="http://schemas.openxmlformats.org/drawingml/2006/chartDrawing">
    <cdr:from>
      <cdr:x>0.30075</cdr:x>
      <cdr:y>0.16819</cdr:y>
    </cdr:from>
    <cdr:to>
      <cdr:x>0.69496</cdr:x>
      <cdr:y>0.37051</cdr:y>
    </cdr:to>
    <cdr:sp macro="" textlink="">
      <cdr:nvSpPr>
        <cdr:cNvPr id="2" name="TextBox 1"/>
        <cdr:cNvSpPr txBox="1"/>
      </cdr:nvSpPr>
      <cdr:spPr bwMode="auto">
        <a:xfrm xmlns:a="http://schemas.openxmlformats.org/drawingml/2006/main">
          <a:off x="1492846" y="814430"/>
          <a:ext cx="1956760" cy="979697"/>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none" lIns="0" tIns="0" rIns="0" rtlCol="0">
          <a:prstTxWarp prst="textNoShape">
            <a:avLst/>
          </a:prstTxWarp>
        </a:bodyPr>
        <a:lstStyle xmlns:a="http://schemas.openxmlformats.org/drawingml/2006/main"/>
        <a:p xmlns:a="http://schemas.openxmlformats.org/drawingml/2006/main">
          <a:pPr eaLnBrk="0" hangingPunct="0"/>
          <a:endParaRPr lang="en-US" sz="500" b="1" i="0" dirty="0" smtClean="0">
            <a:solidFill>
              <a:schemeClr val="tx2"/>
            </a:solidFill>
            <a:latin typeface="+mn-lt"/>
            <a:ea typeface="Times New Roman" charset="0"/>
            <a:cs typeface="Times New Roman" charset="0"/>
          </a:endParaRPr>
        </a:p>
        <a:p xmlns:a="http://schemas.openxmlformats.org/drawingml/2006/main">
          <a:pPr eaLnBrk="0" hangingPunct="0"/>
          <a:endParaRPr lang="en-US" sz="1400" b="1" i="0" baseline="0" dirty="0" smtClean="0">
            <a:solidFill>
              <a:schemeClr val="accent1"/>
            </a:solidFill>
            <a:latin typeface="+mn-lt"/>
            <a:ea typeface="Times New Roman" charset="0"/>
            <a:cs typeface="Times New Roman" charset="0"/>
          </a:endParaRPr>
        </a:p>
        <a:p xmlns:a="http://schemas.openxmlformats.org/drawingml/2006/main">
          <a:pPr eaLnBrk="0" hangingPunct="0"/>
          <a:r>
            <a:rPr lang="en-US" sz="1400" b="1" dirty="0" smtClean="0">
              <a:solidFill>
                <a:schemeClr val="accent1"/>
              </a:solidFill>
              <a:ea typeface="Times New Roman" charset="0"/>
              <a:cs typeface="Times New Roman" charset="0"/>
            </a:rPr>
            <a:t>commercial</a:t>
          </a:r>
        </a:p>
        <a:p xmlns:a="http://schemas.openxmlformats.org/drawingml/2006/main">
          <a:pPr eaLnBrk="0" hangingPunct="0"/>
          <a:r>
            <a:rPr lang="en-US" sz="1400" b="1" dirty="0" smtClean="0">
              <a:solidFill>
                <a:srgbClr val="C00000"/>
              </a:solidFill>
              <a:ea typeface="Times New Roman" charset="0"/>
              <a:cs typeface="Times New Roman" charset="0"/>
            </a:rPr>
            <a:t>residential</a:t>
          </a:r>
          <a:endParaRPr lang="en-US" sz="1400" b="1" i="0" dirty="0" smtClean="0">
            <a:solidFill>
              <a:srgbClr val="C00000"/>
            </a:solidFill>
            <a:ea typeface="Times New Roman" charset="0"/>
            <a:cs typeface="Times New Roman" charset="0"/>
          </a:endParaRPr>
        </a:p>
        <a:p xmlns:a="http://schemas.openxmlformats.org/drawingml/2006/main">
          <a:pPr eaLnBrk="0" hangingPunct="0"/>
          <a:endParaRPr lang="en-US" sz="1400" b="1" i="0" dirty="0" smtClean="0">
            <a:solidFill>
              <a:schemeClr val="accent1"/>
            </a:solidFill>
            <a:latin typeface="+mn-lt"/>
            <a:ea typeface="Times New Roman" charset="0"/>
            <a:cs typeface="Times New Roman" charset="0"/>
          </a:endParaRPr>
        </a:p>
      </cdr:txBody>
    </cdr:sp>
  </cdr:relSizeAnchor>
  <cdr:relSizeAnchor xmlns:cdr="http://schemas.openxmlformats.org/drawingml/2006/chartDrawing">
    <cdr:from>
      <cdr:x>0</cdr:x>
      <cdr:y>0</cdr:y>
    </cdr:from>
    <cdr:to>
      <cdr:x>1</cdr:x>
      <cdr:y>0.15254</cdr:y>
    </cdr:to>
    <cdr:sp macro="" textlink="">
      <cdr:nvSpPr>
        <cdr:cNvPr id="7" name="Rectangle 6"/>
        <cdr:cNvSpPr/>
      </cdr:nvSpPr>
      <cdr:spPr>
        <a:xfrm xmlns:a="http://schemas.openxmlformats.org/drawingml/2006/main">
          <a:off x="0" y="0"/>
          <a:ext cx="4963752" cy="738664"/>
        </a:xfrm>
        <a:prstGeom xmlns:a="http://schemas.openxmlformats.org/drawingml/2006/main" prst="rect">
          <a:avLst/>
        </a:prstGeom>
      </cdr:spPr>
      <cdr:txBody>
        <a:bodyPr xmlns:a="http://schemas.openxmlformats.org/drawingml/2006/main">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defRPr sz="1400" b="0" i="0" u="none" strike="noStrike" kern="1200" spc="0" baseline="0">
              <a:solidFill>
                <a:srgbClr val="000000">
                  <a:lumMod val="65000"/>
                  <a:lumOff val="35000"/>
                </a:srgbClr>
              </a:solidFill>
              <a:latin typeface="+mn-lt"/>
              <a:ea typeface="+mn-ea"/>
              <a:cs typeface="+mn-cs"/>
            </a:defRPr>
          </a:pPr>
          <a:r>
            <a:rPr lang="en-US" b="1" dirty="0" smtClean="0">
              <a:solidFill>
                <a:srgbClr val="000000"/>
              </a:solidFill>
              <a:ea typeface="Times New Roman" panose="02020603050405020304" pitchFamily="18" charset="0"/>
              <a:cs typeface="Times New Roman" panose="02020603050405020304" pitchFamily="18" charset="0"/>
            </a:rPr>
            <a:t>Delivered electricity consumed to meet lighting demand</a:t>
          </a:r>
        </a:p>
        <a:p xmlns:a="http://schemas.openxmlformats.org/drawingml/2006/main">
          <a:pPr>
            <a:defRPr sz="1400" b="0" i="0" u="none" strike="noStrike" kern="1200" spc="0" baseline="0">
              <a:solidFill>
                <a:srgbClr val="000000">
                  <a:lumMod val="65000"/>
                  <a:lumOff val="35000"/>
                </a:srgbClr>
              </a:solidFill>
              <a:latin typeface="+mn-lt"/>
              <a:ea typeface="+mn-ea"/>
              <a:cs typeface="+mn-cs"/>
            </a:defRPr>
          </a:pPr>
          <a:r>
            <a:rPr lang="en-US" b="1" dirty="0" smtClean="0">
              <a:solidFill>
                <a:srgbClr val="000000"/>
              </a:solidFill>
              <a:cs typeface="Times New Roman" panose="02020603050405020304" pitchFamily="18" charset="0"/>
            </a:rPr>
            <a:t>(</a:t>
          </a:r>
          <a:r>
            <a:rPr lang="en-US" sz="1400" b="1" dirty="0">
              <a:solidFill>
                <a:srgbClr val="000000"/>
              </a:solidFill>
              <a:cs typeface="Times New Roman" panose="02020603050405020304" pitchFamily="18" charset="0"/>
            </a:rPr>
            <a:t>AEO2020 </a:t>
          </a:r>
          <a:r>
            <a:rPr lang="en-US" b="1" dirty="0" smtClean="0">
              <a:solidFill>
                <a:srgbClr val="000000"/>
              </a:solidFill>
              <a:cs typeface="Times New Roman" panose="02020603050405020304" pitchFamily="18" charset="0"/>
            </a:rPr>
            <a:t>Reference case)</a:t>
          </a:r>
          <a:endParaRPr lang="en-US" dirty="0"/>
        </a:p>
        <a:p xmlns:a="http://schemas.openxmlformats.org/drawingml/2006/main">
          <a:pPr>
            <a:defRPr sz="1400" b="0" i="0" u="none" strike="noStrike" kern="1200" spc="0" baseline="0">
              <a:solidFill>
                <a:srgbClr val="000000">
                  <a:lumMod val="65000"/>
                  <a:lumOff val="35000"/>
                </a:srgbClr>
              </a:solidFill>
              <a:latin typeface="+mn-lt"/>
              <a:ea typeface="+mn-ea"/>
              <a:cs typeface="+mn-cs"/>
            </a:defRPr>
          </a:pPr>
          <a:r>
            <a:rPr lang="en-US" dirty="0">
              <a:solidFill>
                <a:schemeClr val="bg2"/>
              </a:solidFill>
              <a:ea typeface="Times New Roman" panose="02020603050405020304" pitchFamily="18" charset="0"/>
              <a:cs typeface="Times New Roman" panose="02020603050405020304" pitchFamily="18" charset="0"/>
            </a:rPr>
            <a:t>q</a:t>
          </a:r>
          <a:r>
            <a:rPr lang="en-US" dirty="0" smtClean="0">
              <a:solidFill>
                <a:schemeClr val="bg2"/>
              </a:solidFill>
              <a:ea typeface="Times New Roman" panose="02020603050405020304" pitchFamily="18" charset="0"/>
              <a:cs typeface="Times New Roman" panose="02020603050405020304" pitchFamily="18" charset="0"/>
            </a:rPr>
            <a:t>uadrillion British thermal units</a:t>
          </a:r>
          <a:endParaRPr lang="en-US" dirty="0"/>
        </a:p>
      </cdr:txBody>
    </cdr:sp>
  </cdr:relSizeAnchor>
</c:userShapes>
</file>

<file path=ppt/drawings/drawing15.xml><?xml version="1.0" encoding="utf-8"?>
<c:userShapes xmlns:c="http://schemas.openxmlformats.org/drawingml/2006/chart">
  <cdr:relSizeAnchor xmlns:cdr="http://schemas.openxmlformats.org/drawingml/2006/chartDrawing">
    <cdr:from>
      <cdr:x>0.89347</cdr:x>
      <cdr:y>0.83686</cdr:y>
    </cdr:from>
    <cdr:to>
      <cdr:x>1</cdr:x>
      <cdr:y>0.90879</cdr:y>
    </cdr:to>
    <cdr:sp macro="" textlink="">
      <cdr:nvSpPr>
        <cdr:cNvPr id="6" name="TextBox 19"/>
        <cdr:cNvSpPr txBox="1"/>
      </cdr:nvSpPr>
      <cdr:spPr>
        <a:xfrm xmlns:a="http://schemas.openxmlformats.org/drawingml/2006/main">
          <a:off x="5417044" y="1795152"/>
          <a:ext cx="645884" cy="154298"/>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smtClean="0"/>
            <a:t>2050</a:t>
          </a:r>
          <a:endParaRPr lang="en-US" sz="1400" dirty="0"/>
        </a:p>
      </cdr:txBody>
    </cdr:sp>
  </cdr:relSizeAnchor>
</c:userShapes>
</file>

<file path=ppt/drawings/drawing16.xml><?xml version="1.0" encoding="utf-8"?>
<c:userShapes xmlns:c="http://schemas.openxmlformats.org/drawingml/2006/chart">
  <cdr:relSizeAnchor xmlns:cdr="http://schemas.openxmlformats.org/drawingml/2006/chartDrawing">
    <cdr:from>
      <cdr:x>0.11304</cdr:x>
      <cdr:y>0.19663</cdr:y>
    </cdr:from>
    <cdr:to>
      <cdr:x>0.54642</cdr:x>
      <cdr:y>0.31686</cdr:y>
    </cdr:to>
    <cdr:sp macro="" textlink="">
      <cdr:nvSpPr>
        <cdr:cNvPr id="2" name="TextBox 1"/>
        <cdr:cNvSpPr txBox="1"/>
      </cdr:nvSpPr>
      <cdr:spPr bwMode="auto">
        <a:xfrm xmlns:a="http://schemas.openxmlformats.org/drawingml/2006/main">
          <a:off x="685365" y="470550"/>
          <a:ext cx="2627552" cy="287712"/>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none" lIns="0" tIns="0" rIns="0" rtlCol="0">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r>
            <a:rPr lang="en-US" sz="1400" b="0" i="0" dirty="0" smtClean="0">
              <a:solidFill>
                <a:schemeClr val="bg2"/>
              </a:solidFill>
              <a:latin typeface="+mn-lt"/>
              <a:ea typeface="Times New Roman" charset="0"/>
              <a:cs typeface="Times New Roman" charset="0"/>
            </a:rPr>
            <a:t>         </a:t>
          </a:r>
          <a:r>
            <a:rPr lang="en-US" sz="1400" b="1" i="0" dirty="0" smtClean="0">
              <a:solidFill>
                <a:schemeClr val="bg2"/>
              </a:solidFill>
              <a:latin typeface="+mn-lt"/>
              <a:ea typeface="Times New Roman" charset="0"/>
              <a:cs typeface="Times New Roman" charset="0"/>
            </a:rPr>
            <a:t>2019</a:t>
          </a:r>
        </a:p>
        <a:p xmlns:a="http://schemas.openxmlformats.org/drawingml/2006/main">
          <a:pPr eaLnBrk="0" hangingPunct="0"/>
          <a:endParaRPr lang="en-US" sz="1400" b="1" dirty="0">
            <a:solidFill>
              <a:schemeClr val="bg2"/>
            </a:solidFill>
            <a:ea typeface="Times New Roman" charset="0"/>
            <a:cs typeface="Times New Roman" charset="0"/>
          </a:endParaRPr>
        </a:p>
        <a:p xmlns:a="http://schemas.openxmlformats.org/drawingml/2006/main">
          <a:pPr eaLnBrk="0" hangingPunct="0"/>
          <a:r>
            <a:rPr lang="en-US" sz="1400" b="0" i="0" dirty="0" smtClean="0">
              <a:solidFill>
                <a:schemeClr val="bg1"/>
              </a:solidFill>
              <a:latin typeface="+mn-lt"/>
              <a:ea typeface="Times New Roman" charset="0"/>
              <a:cs typeface="Times New Roman" charset="0"/>
            </a:rPr>
            <a:t> history</a:t>
          </a:r>
          <a:r>
            <a:rPr lang="en-US" sz="1400" b="0" i="0" baseline="0" dirty="0" smtClean="0">
              <a:solidFill>
                <a:schemeClr val="bg1"/>
              </a:solidFill>
              <a:latin typeface="+mn-lt"/>
              <a:ea typeface="Times New Roman" charset="0"/>
              <a:cs typeface="Times New Roman" charset="0"/>
            </a:rPr>
            <a:t> </a:t>
          </a:r>
          <a:r>
            <a:rPr lang="en-US" sz="1400" b="0" i="0" dirty="0" smtClean="0">
              <a:solidFill>
                <a:schemeClr val="bg1"/>
              </a:solidFill>
              <a:latin typeface="+mn-lt"/>
              <a:ea typeface="Times New Roman" charset="0"/>
              <a:cs typeface="Times New Roman" charset="0"/>
            </a:rPr>
            <a:t> </a:t>
          </a:r>
          <a:r>
            <a:rPr lang="en-US" sz="1400" b="0" i="0" baseline="0" dirty="0" smtClean="0">
              <a:solidFill>
                <a:schemeClr val="bg1"/>
              </a:solidFill>
              <a:latin typeface="+mn-lt"/>
              <a:ea typeface="Times New Roman" charset="0"/>
              <a:cs typeface="Times New Roman" charset="0"/>
            </a:rPr>
            <a:t>projections</a:t>
          </a:r>
          <a:endParaRPr lang="en-US" sz="1400" b="0" i="0" dirty="0" smtClean="0">
            <a:solidFill>
              <a:schemeClr val="bg1"/>
            </a:solidFill>
            <a:latin typeface="+mn-lt"/>
            <a:ea typeface="Times New Roman" charset="0"/>
            <a:cs typeface="Times New Roman"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cdr:x>
      <cdr:y>0</cdr:y>
    </cdr:from>
    <cdr:to>
      <cdr:x>0.46354</cdr:x>
      <cdr:y>0.23264</cdr:y>
    </cdr:to>
    <cdr:sp macro="" textlink="">
      <cdr:nvSpPr>
        <cdr:cNvPr id="2" name="TextBox 1"/>
        <cdr:cNvSpPr txBox="1"/>
      </cdr:nvSpPr>
      <cdr:spPr bwMode="auto">
        <a:xfrm xmlns:a="http://schemas.openxmlformats.org/drawingml/2006/main">
          <a:off x="0" y="0"/>
          <a:ext cx="1271583" cy="584997"/>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none" lIns="27432" tIns="27432" rIns="27432" bIns="27432" rtlCol="0">
          <a:prstTxWarp prst="textNoShape">
            <a:avLst/>
          </a:prstTxWarp>
        </a:bodyPr>
        <a:lstStyle xmlns:a="http://schemas.openxmlformats.org/drawingml/2006/main"/>
        <a:p xmlns:a="http://schemas.openxmlformats.org/drawingml/2006/main">
          <a:pPr eaLnBrk="0" hangingPunct="0"/>
          <a:r>
            <a:rPr lang="en-US" sz="1400" b="1" i="0" baseline="0" dirty="0" smtClean="0">
              <a:solidFill>
                <a:sysClr val="windowText" lastClr="000000"/>
              </a:solidFill>
              <a:latin typeface="+mn-lt"/>
              <a:ea typeface="Times New Roman" charset="0"/>
              <a:cs typeface="Times New Roman" charset="0"/>
            </a:rPr>
            <a:t>Commercial sector delivered energy consumption</a:t>
          </a:r>
        </a:p>
        <a:p xmlns:a="http://schemas.openxmlformats.org/drawingml/2006/main">
          <a:pPr eaLnBrk="0" hangingPunct="0"/>
          <a:r>
            <a:rPr lang="en-US" sz="1400" b="1" dirty="0" smtClean="0">
              <a:ea typeface="Times New Roman" charset="0"/>
              <a:cs typeface="Times New Roman" charset="0"/>
            </a:rPr>
            <a:t>(</a:t>
          </a:r>
          <a:r>
            <a:rPr lang="en-US" sz="1400" b="1" dirty="0" smtClean="0">
              <a:solidFill>
                <a:schemeClr val="tx1"/>
              </a:solidFill>
              <a:ea typeface="Times New Roman" charset="0"/>
              <a:cs typeface="Times New Roman" charset="0"/>
            </a:rPr>
            <a:t>AEO2020</a:t>
          </a:r>
          <a:r>
            <a:rPr lang="en-US" sz="1400" b="1" dirty="0" smtClean="0">
              <a:ea typeface="Times New Roman" charset="0"/>
              <a:cs typeface="Times New Roman" charset="0"/>
            </a:rPr>
            <a:t> Reference case)</a:t>
          </a:r>
          <a:r>
            <a:rPr lang="en-US" sz="1400" b="1" i="0" baseline="0" dirty="0" smtClean="0">
              <a:solidFill>
                <a:sysClr val="windowText" lastClr="000000"/>
              </a:solidFill>
              <a:latin typeface="+mn-lt"/>
              <a:ea typeface="Times New Roman" charset="0"/>
              <a:cs typeface="Times New Roman" charset="0"/>
            </a:rPr>
            <a:t> </a:t>
          </a:r>
        </a:p>
        <a:p xmlns:a="http://schemas.openxmlformats.org/drawingml/2006/main">
          <a:pPr eaLnBrk="0" hangingPunct="0"/>
          <a:r>
            <a:rPr lang="en-US" sz="1400" b="0" i="0" baseline="0" dirty="0" smtClean="0">
              <a:solidFill>
                <a:sysClr val="windowText" lastClr="000000"/>
              </a:solidFill>
              <a:latin typeface="+mn-lt"/>
              <a:ea typeface="Times New Roman" charset="0"/>
              <a:cs typeface="Times New Roman" charset="0"/>
            </a:rPr>
            <a:t>quadrillion British thermal units</a:t>
          </a:r>
          <a:endParaRPr lang="en-US" sz="1400" b="0" i="0" dirty="0" smtClean="0">
            <a:solidFill>
              <a:sysClr val="windowText" lastClr="000000"/>
            </a:solidFill>
            <a:latin typeface="+mn-lt"/>
            <a:ea typeface="Times New Roman" charset="0"/>
            <a:cs typeface="Times New Roman" charset="0"/>
          </a:endParaRPr>
        </a:p>
      </cdr:txBody>
    </cdr:sp>
  </cdr:relSizeAnchor>
  <cdr:relSizeAnchor xmlns:cdr="http://schemas.openxmlformats.org/drawingml/2006/chartDrawing">
    <cdr:from>
      <cdr:x>0.41148</cdr:x>
      <cdr:y>0.15044</cdr:y>
    </cdr:from>
    <cdr:to>
      <cdr:x>0.89028</cdr:x>
      <cdr:y>0.36994</cdr:y>
    </cdr:to>
    <cdr:sp macro="" textlink="">
      <cdr:nvSpPr>
        <cdr:cNvPr id="6" name="TextBox 1"/>
        <cdr:cNvSpPr txBox="1"/>
      </cdr:nvSpPr>
      <cdr:spPr bwMode="auto">
        <a:xfrm xmlns:a="http://schemas.openxmlformats.org/drawingml/2006/main">
          <a:off x="1905484" y="711239"/>
          <a:ext cx="2217252" cy="1037736"/>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none" lIns="0" tIns="0" rIns="0" rtlCol="0">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spcAft>
              <a:spcPts val="300"/>
            </a:spcAft>
          </a:pPr>
          <a:r>
            <a:rPr lang="en-US" sz="1400" b="0" i="0" dirty="0" smtClean="0">
              <a:solidFill>
                <a:schemeClr val="bg2"/>
              </a:solidFill>
              <a:latin typeface="+mn-lt"/>
              <a:ea typeface="Times New Roman" charset="0"/>
              <a:cs typeface="Times New Roman" charset="0"/>
            </a:rPr>
            <a:t>         </a:t>
          </a:r>
          <a:r>
            <a:rPr lang="en-US" sz="1400" b="1" i="0" dirty="0" smtClean="0">
              <a:solidFill>
                <a:schemeClr val="bg2"/>
              </a:solidFill>
              <a:latin typeface="+mn-lt"/>
              <a:ea typeface="Times New Roman" charset="0"/>
              <a:cs typeface="Times New Roman" charset="0"/>
            </a:rPr>
            <a:t>2019</a:t>
          </a:r>
          <a:endParaRPr lang="en-US" sz="1400" b="0" i="0" dirty="0" smtClean="0">
            <a:solidFill>
              <a:schemeClr val="bg2"/>
            </a:solidFill>
            <a:latin typeface="+mn-lt"/>
            <a:ea typeface="Times New Roman" charset="0"/>
            <a:cs typeface="Times New Roman" charset="0"/>
          </a:endParaRPr>
        </a:p>
        <a:p xmlns:a="http://schemas.openxmlformats.org/drawingml/2006/main">
          <a:pPr eaLnBrk="0" hangingPunct="0"/>
          <a:r>
            <a:rPr lang="en-US" sz="1400" b="0" i="0" dirty="0" smtClean="0">
              <a:solidFill>
                <a:schemeClr val="bg2"/>
              </a:solidFill>
              <a:latin typeface="+mn-lt"/>
              <a:ea typeface="Times New Roman" charset="0"/>
              <a:cs typeface="Times New Roman" charset="0"/>
            </a:rPr>
            <a:t>history</a:t>
          </a:r>
          <a:r>
            <a:rPr lang="en-US" sz="1400" b="0" i="0" baseline="0" dirty="0" smtClean="0">
              <a:solidFill>
                <a:schemeClr val="bg2"/>
              </a:solidFill>
              <a:latin typeface="+mn-lt"/>
              <a:ea typeface="Times New Roman" charset="0"/>
              <a:cs typeface="Times New Roman" charset="0"/>
            </a:rPr>
            <a:t>     projections</a:t>
          </a:r>
          <a:endParaRPr lang="en-US" sz="1400" b="0" i="0" dirty="0" smtClean="0">
            <a:solidFill>
              <a:schemeClr val="bg2"/>
            </a:solidFill>
            <a:latin typeface="+mn-lt"/>
            <a:ea typeface="Times New Roman" charset="0"/>
            <a:cs typeface="Times New Roman" charset="0"/>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0.0874</cdr:x>
      <cdr:y>0.83974</cdr:y>
    </cdr:from>
    <cdr:to>
      <cdr:x>0.17874</cdr:x>
      <cdr:y>0.99118</cdr:y>
    </cdr:to>
    <cdr:sp macro="" textlink="">
      <cdr:nvSpPr>
        <cdr:cNvPr id="2" name="TextBox 1"/>
        <cdr:cNvSpPr txBox="1"/>
      </cdr:nvSpPr>
      <cdr:spPr bwMode="auto">
        <a:xfrm xmlns:a="http://schemas.openxmlformats.org/drawingml/2006/main">
          <a:off x="984038" y="4081598"/>
          <a:ext cx="1028356" cy="736080"/>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0" tIns="0" rIns="0" rtlCol="0">
          <a:prstTxWarp prst="textNoShape">
            <a:avLst/>
          </a:prstTxWarp>
        </a:bodyPr>
        <a:lstStyle xmlns:a="http://schemas.openxmlformats.org/drawingml/2006/main"/>
        <a:p xmlns:a="http://schemas.openxmlformats.org/drawingml/2006/main">
          <a:pPr eaLnBrk="0" hangingPunct="0"/>
          <a:r>
            <a:rPr lang="en-US" sz="1400" i="0" dirty="0" smtClean="0">
              <a:solidFill>
                <a:sysClr val="windowText" lastClr="000000"/>
              </a:solidFill>
              <a:latin typeface="+mn-lt"/>
              <a:ea typeface="Times New Roman" charset="0"/>
              <a:cs typeface="Times New Roman" charset="0"/>
            </a:rPr>
            <a:t>Pacific</a:t>
          </a:r>
        </a:p>
      </cdr:txBody>
    </cdr:sp>
  </cdr:relSizeAnchor>
  <cdr:relSizeAnchor xmlns:cdr="http://schemas.openxmlformats.org/drawingml/2006/chartDrawing">
    <cdr:from>
      <cdr:x>0.37564</cdr:x>
      <cdr:y>0.84488</cdr:y>
    </cdr:from>
    <cdr:to>
      <cdr:x>0.46236</cdr:x>
      <cdr:y>1</cdr:y>
    </cdr:to>
    <cdr:sp macro="" textlink="">
      <cdr:nvSpPr>
        <cdr:cNvPr id="4" name="TextBox 3"/>
        <cdr:cNvSpPr txBox="1"/>
      </cdr:nvSpPr>
      <cdr:spPr bwMode="auto">
        <a:xfrm xmlns:a="http://schemas.openxmlformats.org/drawingml/2006/main">
          <a:off x="4229128" y="4106573"/>
          <a:ext cx="976418" cy="753967"/>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0" tIns="0" rIns="0" rtlCol="0">
          <a:prstTxWarp prst="textNoShape">
            <a:avLst/>
          </a:prstTxWarp>
        </a:bodyPr>
        <a:lstStyle xmlns:a="http://schemas.openxmlformats.org/drawingml/2006/main"/>
        <a:p xmlns:a="http://schemas.openxmlformats.org/drawingml/2006/main">
          <a:pPr algn="ctr" eaLnBrk="0" hangingPunct="0"/>
          <a:r>
            <a:rPr lang="en-US" sz="1400" i="0" dirty="0" smtClean="0">
              <a:solidFill>
                <a:sysClr val="windowText" lastClr="000000"/>
              </a:solidFill>
              <a:latin typeface="+mn-lt"/>
              <a:ea typeface="Times New Roman" charset="0"/>
              <a:cs typeface="Times New Roman" charset="0"/>
            </a:rPr>
            <a:t>West South Central</a:t>
          </a:r>
        </a:p>
      </cdr:txBody>
    </cdr:sp>
  </cdr:relSizeAnchor>
  <cdr:relSizeAnchor xmlns:cdr="http://schemas.openxmlformats.org/drawingml/2006/chartDrawing">
    <cdr:from>
      <cdr:x>0.58234</cdr:x>
      <cdr:y>0.84516</cdr:y>
    </cdr:from>
    <cdr:to>
      <cdr:x>0.66893</cdr:x>
      <cdr:y>1</cdr:y>
    </cdr:to>
    <cdr:sp macro="" textlink="">
      <cdr:nvSpPr>
        <cdr:cNvPr id="5" name="TextBox 4"/>
        <cdr:cNvSpPr txBox="1"/>
      </cdr:nvSpPr>
      <cdr:spPr bwMode="auto">
        <a:xfrm xmlns:a="http://schemas.openxmlformats.org/drawingml/2006/main">
          <a:off x="6556288" y="4107934"/>
          <a:ext cx="974878" cy="752606"/>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0" tIns="0" rIns="0" rtlCol="0">
          <a:prstTxWarp prst="textNoShape">
            <a:avLst/>
          </a:prstTxWarp>
        </a:bodyPr>
        <a:lstStyle xmlns:a="http://schemas.openxmlformats.org/drawingml/2006/main"/>
        <a:p xmlns:a="http://schemas.openxmlformats.org/drawingml/2006/main">
          <a:pPr algn="ctr" eaLnBrk="0" hangingPunct="0"/>
          <a:r>
            <a:rPr lang="en-US" sz="1400" i="0" dirty="0" smtClean="0">
              <a:solidFill>
                <a:sysClr val="windowText" lastClr="000000"/>
              </a:solidFill>
              <a:latin typeface="+mn-lt"/>
              <a:ea typeface="Times New Roman" charset="0"/>
              <a:cs typeface="Times New Roman" charset="0"/>
            </a:rPr>
            <a:t>East South Central</a:t>
          </a:r>
        </a:p>
      </cdr:txBody>
    </cdr:sp>
  </cdr:relSizeAnchor>
  <cdr:relSizeAnchor xmlns:cdr="http://schemas.openxmlformats.org/drawingml/2006/chartDrawing">
    <cdr:from>
      <cdr:x>0.70012</cdr:x>
      <cdr:y>0.84528</cdr:y>
    </cdr:from>
    <cdr:to>
      <cdr:x>0.76051</cdr:x>
      <cdr:y>1</cdr:y>
    </cdr:to>
    <cdr:sp macro="" textlink="">
      <cdr:nvSpPr>
        <cdr:cNvPr id="6" name="TextBox 5"/>
        <cdr:cNvSpPr txBox="1"/>
      </cdr:nvSpPr>
      <cdr:spPr bwMode="auto">
        <a:xfrm xmlns:a="http://schemas.openxmlformats.org/drawingml/2006/main">
          <a:off x="7882339" y="4108517"/>
          <a:ext cx="679955" cy="752023"/>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0" tIns="0" rIns="0" rtlCol="0">
          <a:prstTxWarp prst="textNoShape">
            <a:avLst/>
          </a:prstTxWarp>
        </a:bodyPr>
        <a:lstStyle xmlns:a="http://schemas.openxmlformats.org/drawingml/2006/main"/>
        <a:p xmlns:a="http://schemas.openxmlformats.org/drawingml/2006/main">
          <a:pPr algn="ctr" eaLnBrk="0" hangingPunct="0"/>
          <a:r>
            <a:rPr lang="en-US" sz="1400" i="0" dirty="0" smtClean="0">
              <a:solidFill>
                <a:sysClr val="windowText" lastClr="000000"/>
              </a:solidFill>
              <a:latin typeface="+mn-lt"/>
              <a:ea typeface="Times New Roman" charset="0"/>
              <a:cs typeface="Times New Roman" charset="0"/>
            </a:rPr>
            <a:t>South</a:t>
          </a:r>
        </a:p>
        <a:p xmlns:a="http://schemas.openxmlformats.org/drawingml/2006/main">
          <a:pPr algn="ctr" eaLnBrk="0" hangingPunct="0"/>
          <a:r>
            <a:rPr lang="en-US" sz="1400" i="0" dirty="0" smtClean="0">
              <a:solidFill>
                <a:sysClr val="windowText" lastClr="000000"/>
              </a:solidFill>
              <a:latin typeface="+mn-lt"/>
              <a:ea typeface="Times New Roman" charset="0"/>
              <a:cs typeface="Times New Roman" charset="0"/>
            </a:rPr>
            <a:t>Atlantic	</a:t>
          </a:r>
        </a:p>
      </cdr:txBody>
    </cdr:sp>
  </cdr:relSizeAnchor>
  <cdr:relSizeAnchor xmlns:cdr="http://schemas.openxmlformats.org/drawingml/2006/chartDrawing">
    <cdr:from>
      <cdr:x>0.27342</cdr:x>
      <cdr:y>0.84528</cdr:y>
    </cdr:from>
    <cdr:to>
      <cdr:x>0.35788</cdr:x>
      <cdr:y>1</cdr:y>
    </cdr:to>
    <cdr:sp macro="" textlink="">
      <cdr:nvSpPr>
        <cdr:cNvPr id="7" name="TextBox 6"/>
        <cdr:cNvSpPr txBox="1"/>
      </cdr:nvSpPr>
      <cdr:spPr bwMode="auto">
        <a:xfrm xmlns:a="http://schemas.openxmlformats.org/drawingml/2006/main">
          <a:off x="3078318" y="4108517"/>
          <a:ext cx="950897" cy="752023"/>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0" tIns="0" rIns="0" rtlCol="0">
          <a:prstTxWarp prst="textNoShape">
            <a:avLst/>
          </a:prstTxWarp>
        </a:bodyPr>
        <a:lstStyle xmlns:a="http://schemas.openxmlformats.org/drawingml/2006/main"/>
        <a:p xmlns:a="http://schemas.openxmlformats.org/drawingml/2006/main">
          <a:pPr algn="ctr" eaLnBrk="0" hangingPunct="0"/>
          <a:r>
            <a:rPr lang="en-US" sz="1400" dirty="0" smtClean="0">
              <a:ea typeface="Times New Roman" charset="0"/>
              <a:cs typeface="Times New Roman" charset="0"/>
            </a:rPr>
            <a:t>We</a:t>
          </a:r>
          <a:r>
            <a:rPr lang="en-US" sz="1400" i="0" dirty="0" smtClean="0">
              <a:solidFill>
                <a:sysClr val="windowText" lastClr="000000"/>
              </a:solidFill>
              <a:latin typeface="+mn-lt"/>
              <a:ea typeface="Times New Roman" charset="0"/>
              <a:cs typeface="Times New Roman" charset="0"/>
            </a:rPr>
            <a:t>st North Central</a:t>
          </a:r>
        </a:p>
      </cdr:txBody>
    </cdr:sp>
  </cdr:relSizeAnchor>
  <cdr:relSizeAnchor xmlns:cdr="http://schemas.openxmlformats.org/drawingml/2006/chartDrawing">
    <cdr:from>
      <cdr:x>0.4801</cdr:x>
      <cdr:y>0.84461</cdr:y>
    </cdr:from>
    <cdr:to>
      <cdr:x>0.56327</cdr:x>
      <cdr:y>1</cdr:y>
    </cdr:to>
    <cdr:sp macro="" textlink="">
      <cdr:nvSpPr>
        <cdr:cNvPr id="8" name="TextBox 7"/>
        <cdr:cNvSpPr txBox="1"/>
      </cdr:nvSpPr>
      <cdr:spPr bwMode="auto">
        <a:xfrm xmlns:a="http://schemas.openxmlformats.org/drawingml/2006/main">
          <a:off x="5405181" y="4105261"/>
          <a:ext cx="936373" cy="755279"/>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0" tIns="0" rIns="0" rtlCol="0">
          <a:prstTxWarp prst="textNoShape">
            <a:avLst/>
          </a:prstTxWarp>
        </a:bodyPr>
        <a:lstStyle xmlns:a="http://schemas.openxmlformats.org/drawingml/2006/main"/>
        <a:p xmlns:a="http://schemas.openxmlformats.org/drawingml/2006/main">
          <a:pPr algn="ctr" eaLnBrk="0" hangingPunct="0"/>
          <a:r>
            <a:rPr lang="en-US" sz="1400" i="0" dirty="0" smtClean="0">
              <a:solidFill>
                <a:sysClr val="windowText" lastClr="000000"/>
              </a:solidFill>
              <a:latin typeface="+mn-lt"/>
              <a:ea typeface="Times New Roman" charset="0"/>
              <a:cs typeface="Times New Roman" charset="0"/>
            </a:rPr>
            <a:t>East North Central</a:t>
          </a:r>
        </a:p>
      </cdr:txBody>
    </cdr:sp>
  </cdr:relSizeAnchor>
  <cdr:relSizeAnchor xmlns:cdr="http://schemas.openxmlformats.org/drawingml/2006/chartDrawing">
    <cdr:from>
      <cdr:x>0.78117</cdr:x>
      <cdr:y>0.84756</cdr:y>
    </cdr:from>
    <cdr:to>
      <cdr:x>0.87132</cdr:x>
      <cdr:y>0.90025</cdr:y>
    </cdr:to>
    <cdr:sp macro="" textlink="">
      <cdr:nvSpPr>
        <cdr:cNvPr id="9" name="TextBox 8"/>
        <cdr:cNvSpPr txBox="1"/>
      </cdr:nvSpPr>
      <cdr:spPr bwMode="auto">
        <a:xfrm xmlns:a="http://schemas.openxmlformats.org/drawingml/2006/main">
          <a:off x="8794799" y="4119595"/>
          <a:ext cx="1014958" cy="256102"/>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0" tIns="0" rIns="0" rtlCol="0">
          <a:prstTxWarp prst="textNoShape">
            <a:avLst/>
          </a:prstTxWarp>
        </a:bodyPr>
        <a:lstStyle xmlns:a="http://schemas.openxmlformats.org/drawingml/2006/main"/>
        <a:p xmlns:a="http://schemas.openxmlformats.org/drawingml/2006/main">
          <a:pPr algn="ctr" eaLnBrk="0" hangingPunct="0"/>
          <a:r>
            <a:rPr lang="en-US" sz="1400" i="0" dirty="0" smtClean="0">
              <a:solidFill>
                <a:sysClr val="windowText" lastClr="000000"/>
              </a:solidFill>
              <a:latin typeface="+mn-lt"/>
              <a:ea typeface="Times New Roman" charset="0"/>
              <a:cs typeface="Times New Roman" charset="0"/>
            </a:rPr>
            <a:t>Mid-Atlantic</a:t>
          </a:r>
        </a:p>
      </cdr:txBody>
    </cdr:sp>
  </cdr:relSizeAnchor>
  <cdr:relSizeAnchor xmlns:cdr="http://schemas.openxmlformats.org/drawingml/2006/chartDrawing">
    <cdr:from>
      <cdr:x>0.90143</cdr:x>
      <cdr:y>0.84459</cdr:y>
    </cdr:from>
    <cdr:to>
      <cdr:x>0.96972</cdr:x>
      <cdr:y>0.95324</cdr:y>
    </cdr:to>
    <cdr:sp macro="" textlink="">
      <cdr:nvSpPr>
        <cdr:cNvPr id="10" name="TextBox 9"/>
        <cdr:cNvSpPr txBox="1"/>
      </cdr:nvSpPr>
      <cdr:spPr bwMode="auto">
        <a:xfrm xmlns:a="http://schemas.openxmlformats.org/drawingml/2006/main">
          <a:off x="10148809" y="4105187"/>
          <a:ext cx="768847" cy="528098"/>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0" tIns="0" rIns="0" rtlCol="0">
          <a:prstTxWarp prst="textNoShape">
            <a:avLst/>
          </a:prstTxWarp>
        </a:bodyPr>
        <a:lstStyle xmlns:a="http://schemas.openxmlformats.org/drawingml/2006/main"/>
        <a:p xmlns:a="http://schemas.openxmlformats.org/drawingml/2006/main">
          <a:pPr algn="ctr" eaLnBrk="0" hangingPunct="0"/>
          <a:r>
            <a:rPr lang="en-US" sz="1400" i="0" dirty="0" smtClean="0">
              <a:solidFill>
                <a:sysClr val="windowText" lastClr="000000"/>
              </a:solidFill>
              <a:latin typeface="+mn-lt"/>
              <a:ea typeface="Times New Roman" charset="0"/>
              <a:cs typeface="Times New Roman" charset="0"/>
            </a:rPr>
            <a:t>New England</a:t>
          </a:r>
        </a:p>
      </cdr:txBody>
    </cdr:sp>
  </cdr:relSizeAnchor>
  <cdr:relSizeAnchor xmlns:cdr="http://schemas.openxmlformats.org/drawingml/2006/chartDrawing">
    <cdr:from>
      <cdr:x>0.18458</cdr:x>
      <cdr:y>0.83997</cdr:y>
    </cdr:from>
    <cdr:to>
      <cdr:x>0.27117</cdr:x>
      <cdr:y>0.94889</cdr:y>
    </cdr:to>
    <cdr:sp macro="" textlink="">
      <cdr:nvSpPr>
        <cdr:cNvPr id="11" name="TextBox 10"/>
        <cdr:cNvSpPr txBox="1"/>
      </cdr:nvSpPr>
      <cdr:spPr bwMode="auto">
        <a:xfrm xmlns:a="http://schemas.openxmlformats.org/drawingml/2006/main">
          <a:off x="2078125" y="4082711"/>
          <a:ext cx="974877" cy="529410"/>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0" tIns="0" rIns="0" rtlCol="0">
          <a:prstTxWarp prst="textNoShape">
            <a:avLst/>
          </a:prstTxWarp>
        </a:bodyPr>
        <a:lstStyle xmlns:a="http://schemas.openxmlformats.org/drawingml/2006/main"/>
        <a:p xmlns:a="http://schemas.openxmlformats.org/drawingml/2006/main">
          <a:pPr eaLnBrk="0" hangingPunct="0"/>
          <a:r>
            <a:rPr lang="en-US" sz="1400" i="0" dirty="0" smtClean="0">
              <a:solidFill>
                <a:sysClr val="windowText" lastClr="000000"/>
              </a:solidFill>
              <a:latin typeface="+mn-lt"/>
              <a:ea typeface="Times New Roman" charset="0"/>
              <a:cs typeface="Times New Roman" charset="0"/>
            </a:rPr>
            <a:t>Mountain</a:t>
          </a:r>
        </a:p>
      </cdr:txBody>
    </cdr:sp>
  </cdr:relSizeAnchor>
  <cdr:relSizeAnchor xmlns:cdr="http://schemas.openxmlformats.org/drawingml/2006/chartDrawing">
    <cdr:from>
      <cdr:x>0.48797</cdr:x>
      <cdr:y>0.37803</cdr:y>
    </cdr:from>
    <cdr:to>
      <cdr:x>0.62601</cdr:x>
      <cdr:y>0.43219</cdr:y>
    </cdr:to>
    <cdr:sp macro="" textlink="">
      <cdr:nvSpPr>
        <cdr:cNvPr id="12" name="TextBox 1"/>
        <cdr:cNvSpPr txBox="1"/>
      </cdr:nvSpPr>
      <cdr:spPr bwMode="auto">
        <a:xfrm xmlns:a="http://schemas.openxmlformats.org/drawingml/2006/main">
          <a:off x="5493829" y="1837449"/>
          <a:ext cx="1554131" cy="263247"/>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0" tIns="0" rIns="0" rtlCol="0">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r>
            <a:rPr lang="en-US" sz="1400" b="1" i="0" dirty="0" smtClean="0">
              <a:solidFill>
                <a:sysClr val="windowText" lastClr="000000"/>
              </a:solidFill>
              <a:latin typeface="+mn-lt"/>
              <a:ea typeface="Times New Roman" charset="0"/>
              <a:cs typeface="Times New Roman" charset="0"/>
            </a:rPr>
            <a:t>2019  2050</a:t>
          </a:r>
        </a:p>
      </cdr:txBody>
    </cdr:sp>
  </cdr:relSizeAnchor>
  <cdr:relSizeAnchor xmlns:cdr="http://schemas.openxmlformats.org/drawingml/2006/chartDrawing">
    <cdr:from>
      <cdr:x>0.76844</cdr:x>
      <cdr:y>0.22033</cdr:y>
    </cdr:from>
    <cdr:to>
      <cdr:x>0.93923</cdr:x>
      <cdr:y>0.55872</cdr:y>
    </cdr:to>
    <cdr:sp macro="" textlink="">
      <cdr:nvSpPr>
        <cdr:cNvPr id="13" name="TextBox 1"/>
        <cdr:cNvSpPr txBox="1"/>
      </cdr:nvSpPr>
      <cdr:spPr bwMode="auto">
        <a:xfrm xmlns:a="http://schemas.openxmlformats.org/drawingml/2006/main">
          <a:off x="8651478" y="1070907"/>
          <a:ext cx="1922848" cy="1644759"/>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0" tIns="0" rIns="0" rtlCol="0">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r>
            <a:rPr lang="en-US" sz="1400" b="1" dirty="0">
              <a:solidFill>
                <a:schemeClr val="accent3"/>
              </a:solidFill>
              <a:ea typeface="Times New Roman" charset="0"/>
              <a:cs typeface="Times New Roman" charset="0"/>
            </a:rPr>
            <a:t>m</a:t>
          </a:r>
          <a:r>
            <a:rPr lang="en-US" sz="1400" b="1" i="0" dirty="0" smtClean="0">
              <a:solidFill>
                <a:schemeClr val="accent3"/>
              </a:solidFill>
              <a:latin typeface="+mn-lt"/>
              <a:ea typeface="Times New Roman" charset="0"/>
              <a:cs typeface="Times New Roman" charset="0"/>
            </a:rPr>
            <a:t>obile</a:t>
          </a:r>
        </a:p>
        <a:p xmlns:a="http://schemas.openxmlformats.org/drawingml/2006/main">
          <a:pPr eaLnBrk="0" hangingPunct="0"/>
          <a:endParaRPr lang="en-US" sz="1400" b="1" dirty="0">
            <a:solidFill>
              <a:schemeClr val="accent3"/>
            </a:solidFill>
            <a:ea typeface="Times New Roman" charset="0"/>
            <a:cs typeface="Times New Roman" charset="0"/>
          </a:endParaRPr>
        </a:p>
        <a:p xmlns:a="http://schemas.openxmlformats.org/drawingml/2006/main">
          <a:pPr eaLnBrk="0" hangingPunct="0"/>
          <a:r>
            <a:rPr lang="en-US" sz="1400" b="1" i="0" dirty="0" smtClean="0">
              <a:solidFill>
                <a:schemeClr val="accent2"/>
              </a:solidFill>
              <a:latin typeface="+mn-lt"/>
              <a:ea typeface="Times New Roman" charset="0"/>
              <a:cs typeface="Times New Roman" charset="0"/>
            </a:rPr>
            <a:t>multifamily</a:t>
          </a:r>
        </a:p>
        <a:p xmlns:a="http://schemas.openxmlformats.org/drawingml/2006/main">
          <a:pPr eaLnBrk="0" hangingPunct="0"/>
          <a:endParaRPr lang="en-US" sz="1400" b="1" i="0" dirty="0" smtClean="0">
            <a:solidFill>
              <a:sysClr val="windowText" lastClr="000000"/>
            </a:solidFill>
            <a:latin typeface="+mn-lt"/>
            <a:ea typeface="Times New Roman" charset="0"/>
            <a:cs typeface="Times New Roman" charset="0"/>
          </a:endParaRPr>
        </a:p>
        <a:p xmlns:a="http://schemas.openxmlformats.org/drawingml/2006/main">
          <a:pPr eaLnBrk="0" hangingPunct="0"/>
          <a:endParaRPr lang="en-US" sz="1400" b="1" i="0" dirty="0" smtClean="0">
            <a:solidFill>
              <a:sysClr val="windowText" lastClr="000000"/>
            </a:solidFill>
            <a:latin typeface="+mn-lt"/>
            <a:ea typeface="Times New Roman" charset="0"/>
            <a:cs typeface="Times New Roman" charset="0"/>
          </a:endParaRPr>
        </a:p>
        <a:p xmlns:a="http://schemas.openxmlformats.org/drawingml/2006/main">
          <a:pPr eaLnBrk="0" hangingPunct="0"/>
          <a:r>
            <a:rPr lang="en-US" sz="1400" b="1" i="0" dirty="0" smtClean="0">
              <a:solidFill>
                <a:schemeClr val="accent1"/>
              </a:solidFill>
              <a:latin typeface="+mn-lt"/>
              <a:ea typeface="Times New Roman" charset="0"/>
              <a:cs typeface="Times New Roman" charset="0"/>
            </a:rPr>
            <a:t>single-family</a:t>
          </a:r>
        </a:p>
      </cdr:txBody>
    </cdr:sp>
  </cdr:relSizeAnchor>
  <cdr:relSizeAnchor xmlns:cdr="http://schemas.openxmlformats.org/drawingml/2006/chartDrawing">
    <cdr:from>
      <cdr:x>0.00119</cdr:x>
      <cdr:y>0.00931</cdr:y>
    </cdr:from>
    <cdr:to>
      <cdr:x>1</cdr:x>
      <cdr:y>0.09411</cdr:y>
    </cdr:to>
    <cdr:sp macro="" textlink="">
      <cdr:nvSpPr>
        <cdr:cNvPr id="14" name="TextBox 1"/>
        <cdr:cNvSpPr txBox="1"/>
      </cdr:nvSpPr>
      <cdr:spPr bwMode="auto">
        <a:xfrm xmlns:a="http://schemas.openxmlformats.org/drawingml/2006/main">
          <a:off x="11196" y="45252"/>
          <a:ext cx="9397187" cy="412173"/>
        </a:xfrm>
        <a:prstGeom xmlns:a="http://schemas.openxmlformats.org/drawingml/2006/main" prst="rect">
          <a:avLst/>
        </a:prstGeom>
        <a:solidFill xmlns:a="http://schemas.openxmlformats.org/drawingml/2006/main">
          <a:schemeClr val="bg1"/>
        </a:solidFill>
        <a:ln xmlns:a="http://schemas.openxmlformats.org/drawingml/2006/main" w="9525">
          <a:noFill/>
          <a:miter lim="800000"/>
          <a:headEnd/>
          <a:tailEnd/>
        </a:ln>
      </cdr:spPr>
      <cdr:txBody>
        <a:bodyPr xmlns:a="http://schemas.openxmlformats.org/drawingml/2006/main" wrap="square" lIns="27432" tIns="27432" rIns="27432" bIns="27432" rtlCol="0">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r>
            <a:rPr lang="en-US" sz="1400" b="1" i="0" baseline="0" dirty="0">
              <a:solidFill>
                <a:sysClr val="windowText" lastClr="000000"/>
              </a:solidFill>
              <a:latin typeface="+mn-lt"/>
              <a:ea typeface="Times New Roman" charset="0"/>
              <a:cs typeface="Times New Roman" charset="0"/>
            </a:rPr>
            <a:t>Residential housing </a:t>
          </a:r>
          <a:r>
            <a:rPr lang="en-US" sz="1400" b="1" i="0" baseline="0" dirty="0" smtClean="0">
              <a:solidFill>
                <a:sysClr val="windowText" lastClr="000000"/>
              </a:solidFill>
              <a:latin typeface="+mn-lt"/>
              <a:ea typeface="Times New Roman" charset="0"/>
              <a:cs typeface="Times New Roman" charset="0"/>
            </a:rPr>
            <a:t>units in 2019</a:t>
          </a:r>
          <a:r>
            <a:rPr lang="en-US" sz="1400" b="1" i="0" dirty="0" smtClean="0">
              <a:solidFill>
                <a:sysClr val="windowText" lastClr="000000"/>
              </a:solidFill>
              <a:latin typeface="+mn-lt"/>
              <a:ea typeface="Times New Roman" charset="0"/>
              <a:cs typeface="Times New Roman" charset="0"/>
            </a:rPr>
            <a:t> and 2050</a:t>
          </a:r>
          <a:r>
            <a:rPr lang="en-US" sz="1400" b="1" i="0" baseline="0" dirty="0" smtClean="0">
              <a:solidFill>
                <a:sysClr val="windowText" lastClr="000000"/>
              </a:solidFill>
              <a:latin typeface="+mn-lt"/>
              <a:ea typeface="Times New Roman" charset="0"/>
              <a:cs typeface="Times New Roman" charset="0"/>
            </a:rPr>
            <a:t> (AEO</a:t>
          </a:r>
          <a:r>
            <a:rPr lang="en-US" sz="1400" b="1" dirty="0" smtClean="0">
              <a:ea typeface="Times New Roman" charset="0"/>
              <a:cs typeface="Times New Roman" charset="0"/>
            </a:rPr>
            <a:t>2020 </a:t>
          </a:r>
          <a:r>
            <a:rPr lang="en-US" sz="1400" b="1" i="0" baseline="0" dirty="0" smtClean="0">
              <a:solidFill>
                <a:sysClr val="windowText" lastClr="000000"/>
              </a:solidFill>
              <a:latin typeface="+mn-lt"/>
              <a:ea typeface="Times New Roman" charset="0"/>
              <a:cs typeface="Times New Roman" charset="0"/>
            </a:rPr>
            <a:t>Reference case)</a:t>
          </a:r>
          <a:endParaRPr lang="en-US" sz="1400" b="1" i="0" baseline="0" dirty="0">
            <a:solidFill>
              <a:srgbClr val="FF0000"/>
            </a:solidFill>
            <a:latin typeface="+mn-lt"/>
            <a:ea typeface="Times New Roman" charset="0"/>
            <a:cs typeface="Times New Roman" charset="0"/>
          </a:endParaRPr>
        </a:p>
        <a:p xmlns:a="http://schemas.openxmlformats.org/drawingml/2006/main">
          <a:pPr eaLnBrk="0" hangingPunct="0"/>
          <a:r>
            <a:rPr lang="en-US" sz="1400" i="0" baseline="0" dirty="0">
              <a:solidFill>
                <a:sysClr val="windowText" lastClr="000000"/>
              </a:solidFill>
              <a:latin typeface="+mn-lt"/>
              <a:ea typeface="Times New Roman" charset="0"/>
              <a:cs typeface="Times New Roman" charset="0"/>
            </a:rPr>
            <a:t>millions</a:t>
          </a:r>
          <a:endParaRPr lang="en-US" sz="1400" i="0" dirty="0">
            <a:solidFill>
              <a:sysClr val="windowText" lastClr="000000"/>
            </a:solidFill>
            <a:latin typeface="+mn-lt"/>
            <a:ea typeface="Times New Roman" charset="0"/>
            <a:cs typeface="Times New Roman" charset="0"/>
          </a:endParaRPr>
        </a:p>
      </cdr:txBody>
    </cdr:sp>
  </cdr:relSizeAnchor>
  <cdr:relSizeAnchor xmlns:cdr="http://schemas.openxmlformats.org/drawingml/2006/chartDrawing">
    <cdr:from>
      <cdr:x>0</cdr:x>
      <cdr:y>0.00499</cdr:y>
    </cdr:from>
    <cdr:to>
      <cdr:x>0.99881</cdr:x>
      <cdr:y>0.08979</cdr:y>
    </cdr:to>
    <cdr:sp macro="" textlink="">
      <cdr:nvSpPr>
        <cdr:cNvPr id="15" name="TextBox 1"/>
        <cdr:cNvSpPr txBox="1"/>
      </cdr:nvSpPr>
      <cdr:spPr bwMode="auto">
        <a:xfrm xmlns:a="http://schemas.openxmlformats.org/drawingml/2006/main">
          <a:off x="-445517" y="24256"/>
          <a:ext cx="11245152" cy="412174"/>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27432" tIns="27432" rIns="27432" bIns="27432" rtlCol="0">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eaLnBrk="0" hangingPunct="0"/>
          <a:r>
            <a:rPr lang="en-US" sz="1400" b="1" i="0" baseline="0" dirty="0" smtClean="0">
              <a:solidFill>
                <a:sysClr val="windowText" lastClr="000000"/>
              </a:solidFill>
              <a:latin typeface="+mn-lt"/>
              <a:ea typeface="Times New Roman" charset="0"/>
              <a:cs typeface="Times New Roman" charset="0"/>
            </a:rPr>
            <a:t>U.S. </a:t>
          </a:r>
          <a:r>
            <a:rPr lang="en-US" sz="1400" b="1" dirty="0" smtClean="0">
              <a:ea typeface="Times New Roman" charset="0"/>
              <a:cs typeface="Times New Roman" charset="0"/>
            </a:rPr>
            <a:t>population</a:t>
          </a:r>
          <a:r>
            <a:rPr lang="en-US" sz="1400" b="1" i="0" baseline="0" dirty="0" smtClean="0">
              <a:solidFill>
                <a:sysClr val="windowText" lastClr="000000"/>
              </a:solidFill>
              <a:latin typeface="+mn-lt"/>
              <a:ea typeface="Times New Roman" charset="0"/>
              <a:cs typeface="Times New Roman" charset="0"/>
            </a:rPr>
            <a:t> (AEO2020 Reference case)</a:t>
          </a:r>
          <a:endParaRPr lang="en-US" sz="1400" b="1" i="0" baseline="0" dirty="0">
            <a:solidFill>
              <a:srgbClr val="FF0000"/>
            </a:solidFill>
            <a:latin typeface="+mn-lt"/>
            <a:ea typeface="Times New Roman" charset="0"/>
            <a:cs typeface="Times New Roman" charset="0"/>
          </a:endParaRPr>
        </a:p>
        <a:p xmlns:a="http://schemas.openxmlformats.org/drawingml/2006/main">
          <a:pPr algn="r" eaLnBrk="0" hangingPunct="0"/>
          <a:r>
            <a:rPr lang="en-US" sz="1400" i="0" baseline="0" dirty="0">
              <a:solidFill>
                <a:sysClr val="windowText" lastClr="000000"/>
              </a:solidFill>
              <a:latin typeface="+mn-lt"/>
              <a:ea typeface="Times New Roman" charset="0"/>
              <a:cs typeface="Times New Roman" charset="0"/>
            </a:rPr>
            <a:t>millions</a:t>
          </a:r>
          <a:endParaRPr lang="en-US" sz="1400" i="0" dirty="0">
            <a:solidFill>
              <a:sysClr val="windowText" lastClr="000000"/>
            </a:solidFill>
            <a:latin typeface="+mn-lt"/>
            <a:ea typeface="Times New Roman" charset="0"/>
            <a:cs typeface="Times New Roman" charset="0"/>
          </a:endParaRPr>
        </a:p>
      </cdr:txBody>
    </cdr:sp>
  </cdr:relSizeAnchor>
  <cdr:relSizeAnchor xmlns:cdr="http://schemas.openxmlformats.org/drawingml/2006/chartDrawing">
    <cdr:from>
      <cdr:x>0.65773</cdr:x>
      <cdr:y>0.01944</cdr:y>
    </cdr:from>
    <cdr:to>
      <cdr:x>0.67259</cdr:x>
      <cdr:y>0.05385</cdr:y>
    </cdr:to>
    <cdr:sp macro="" textlink="">
      <cdr:nvSpPr>
        <cdr:cNvPr id="3" name="Diamond 2"/>
        <cdr:cNvSpPr/>
      </cdr:nvSpPr>
      <cdr:spPr>
        <a:xfrm xmlns:a="http://schemas.openxmlformats.org/drawingml/2006/main">
          <a:off x="7405104" y="94499"/>
          <a:ext cx="167302" cy="167251"/>
        </a:xfrm>
        <a:prstGeom xmlns:a="http://schemas.openxmlformats.org/drawingml/2006/main" prst="diamond">
          <a:avLst/>
        </a:prstGeom>
        <a:solidFill xmlns:a="http://schemas.openxmlformats.org/drawingml/2006/main">
          <a:schemeClr val="accent4"/>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4.xml><?xml version="1.0" encoding="utf-8"?>
<c:userShapes xmlns:c="http://schemas.openxmlformats.org/drawingml/2006/chart">
  <cdr:relSizeAnchor xmlns:cdr="http://schemas.openxmlformats.org/drawingml/2006/chartDrawing">
    <cdr:from>
      <cdr:x>0.5</cdr:x>
      <cdr:y>0.0624</cdr:y>
    </cdr:from>
    <cdr:to>
      <cdr:x>0.63804</cdr:x>
      <cdr:y>0.25563</cdr:y>
    </cdr:to>
    <cdr:sp macro="" textlink="">
      <cdr:nvSpPr>
        <cdr:cNvPr id="12" name="TextBox 1"/>
        <cdr:cNvSpPr txBox="1"/>
      </cdr:nvSpPr>
      <cdr:spPr bwMode="auto">
        <a:xfrm xmlns:a="http://schemas.openxmlformats.org/drawingml/2006/main" rot="10800000">
          <a:off x="2809778" y="296585"/>
          <a:ext cx="775723" cy="918417"/>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vert" wrap="square" lIns="0" tIns="0" rIns="0" rtlCol="0">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r>
            <a:rPr lang="en-US" sz="1400" b="1" dirty="0">
              <a:solidFill>
                <a:schemeClr val="accent5"/>
              </a:solidFill>
              <a:ea typeface="Times New Roman" charset="0"/>
              <a:cs typeface="Times New Roman" charset="0"/>
            </a:rPr>
            <a:t>2019</a:t>
          </a:r>
        </a:p>
        <a:p xmlns:a="http://schemas.openxmlformats.org/drawingml/2006/main">
          <a:pPr eaLnBrk="0" hangingPunct="0"/>
          <a:r>
            <a:rPr lang="en-US" sz="1400" b="1" i="0" dirty="0" smtClean="0">
              <a:solidFill>
                <a:schemeClr val="accent5">
                  <a:lumMod val="40000"/>
                  <a:lumOff val="60000"/>
                </a:schemeClr>
              </a:solidFill>
              <a:latin typeface="+mn-lt"/>
              <a:ea typeface="Times New Roman" charset="0"/>
              <a:cs typeface="Times New Roman" charset="0"/>
            </a:rPr>
            <a:t>2050</a:t>
          </a:r>
          <a:endParaRPr lang="en-US" sz="1400" b="1" i="0" dirty="0" smtClean="0">
            <a:solidFill>
              <a:schemeClr val="accent5"/>
            </a:solidFill>
            <a:latin typeface="+mn-lt"/>
            <a:ea typeface="Times New Roman" charset="0"/>
            <a:cs typeface="Times New Roman" charset="0"/>
          </a:endParaRPr>
        </a:p>
      </cdr:txBody>
    </cdr:sp>
  </cdr:relSizeAnchor>
  <cdr:relSizeAnchor xmlns:cdr="http://schemas.openxmlformats.org/drawingml/2006/chartDrawing">
    <cdr:from>
      <cdr:x>0.00119</cdr:x>
      <cdr:y>0.00931</cdr:y>
    </cdr:from>
    <cdr:to>
      <cdr:x>1</cdr:x>
      <cdr:y>0.09411</cdr:y>
    </cdr:to>
    <cdr:sp macro="" textlink="">
      <cdr:nvSpPr>
        <cdr:cNvPr id="14" name="TextBox 1"/>
        <cdr:cNvSpPr txBox="1"/>
      </cdr:nvSpPr>
      <cdr:spPr bwMode="auto">
        <a:xfrm xmlns:a="http://schemas.openxmlformats.org/drawingml/2006/main">
          <a:off x="6687" y="44250"/>
          <a:ext cx="5612869" cy="403052"/>
        </a:xfrm>
        <a:prstGeom xmlns:a="http://schemas.openxmlformats.org/drawingml/2006/main" prst="rect">
          <a:avLst/>
        </a:prstGeom>
        <a:solidFill xmlns:a="http://schemas.openxmlformats.org/drawingml/2006/main">
          <a:schemeClr val="bg1"/>
        </a:solidFill>
        <a:ln xmlns:a="http://schemas.openxmlformats.org/drawingml/2006/main" w="9525">
          <a:noFill/>
          <a:miter lim="800000"/>
          <a:headEnd/>
          <a:tailEnd/>
        </a:ln>
      </cdr:spPr>
      <cdr:txBody>
        <a:bodyPr xmlns:a="http://schemas.openxmlformats.org/drawingml/2006/main" wrap="square" lIns="27432" tIns="27432" rIns="27432" bIns="27432" rtlCol="0">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r>
            <a:rPr lang="en-US" sz="1400" b="1" dirty="0" smtClean="0">
              <a:solidFill>
                <a:schemeClr val="tx1"/>
              </a:solidFill>
              <a:ea typeface="Times New Roman" charset="0"/>
              <a:cs typeface="Times New Roman" charset="0"/>
            </a:rPr>
            <a:t>Population-weighted </a:t>
          </a:r>
          <a:r>
            <a:rPr lang="en-US" sz="1400" b="1" dirty="0">
              <a:ea typeface="Times New Roman" charset="0"/>
              <a:cs typeface="Times New Roman" charset="0"/>
            </a:rPr>
            <a:t>h</a:t>
          </a:r>
          <a:r>
            <a:rPr lang="en-US" sz="1400" b="1" i="0" baseline="0" dirty="0" smtClean="0">
              <a:solidFill>
                <a:sysClr val="windowText" lastClr="000000"/>
              </a:solidFill>
              <a:latin typeface="+mn-lt"/>
              <a:ea typeface="Times New Roman" charset="0"/>
              <a:cs typeface="Times New Roman" charset="0"/>
            </a:rPr>
            <a:t>eating degree days by census division (</a:t>
          </a:r>
          <a:r>
            <a:rPr lang="en-US" sz="1400" b="1" i="0" baseline="0" dirty="0" smtClean="0">
              <a:solidFill>
                <a:schemeClr val="tx1"/>
              </a:solidFill>
              <a:latin typeface="+mn-lt"/>
              <a:ea typeface="Times New Roman" charset="0"/>
              <a:cs typeface="Times New Roman" charset="0"/>
            </a:rPr>
            <a:t>AEO2020</a:t>
          </a:r>
          <a:r>
            <a:rPr lang="en-US" sz="1400" b="1" i="0" baseline="0" dirty="0" smtClean="0">
              <a:solidFill>
                <a:sysClr val="windowText" lastClr="000000"/>
              </a:solidFill>
              <a:latin typeface="+mn-lt"/>
              <a:ea typeface="Times New Roman" charset="0"/>
              <a:cs typeface="Times New Roman" charset="0"/>
            </a:rPr>
            <a:t> Reference case)</a:t>
          </a:r>
        </a:p>
        <a:p xmlns:a="http://schemas.openxmlformats.org/drawingml/2006/main">
          <a:pPr eaLnBrk="0" hangingPunct="0"/>
          <a:r>
            <a:rPr lang="en-US" sz="1400" dirty="0">
              <a:solidFill>
                <a:schemeClr val="tx1"/>
              </a:solidFill>
              <a:ea typeface="Times New Roman" charset="0"/>
              <a:cs typeface="Times New Roman" charset="0"/>
            </a:rPr>
            <a:t>t</a:t>
          </a:r>
          <a:r>
            <a:rPr lang="en-US" sz="1400" dirty="0" smtClean="0">
              <a:solidFill>
                <a:schemeClr val="tx1"/>
              </a:solidFill>
              <a:ea typeface="Times New Roman" charset="0"/>
              <a:cs typeface="Times New Roman" charset="0"/>
            </a:rPr>
            <a:t>housands of degree days</a:t>
          </a:r>
          <a:endParaRPr lang="en-US" sz="1400" i="0" dirty="0">
            <a:solidFill>
              <a:schemeClr val="tx1"/>
            </a:solidFill>
            <a:ea typeface="Times New Roman" charset="0"/>
            <a:cs typeface="Times New Roman" charset="0"/>
          </a:endParaRPr>
        </a:p>
      </cdr:txBody>
    </cdr:sp>
  </cdr:relSizeAnchor>
  <cdr:relSizeAnchor xmlns:cdr="http://schemas.openxmlformats.org/drawingml/2006/chartDrawing">
    <cdr:from>
      <cdr:x>0.1263</cdr:x>
      <cdr:y>0.76651</cdr:y>
    </cdr:from>
    <cdr:to>
      <cdr:x>0.16129</cdr:x>
      <cdr:y>0.96492</cdr:y>
    </cdr:to>
    <cdr:sp macro="" textlink="">
      <cdr:nvSpPr>
        <cdr:cNvPr id="13" name="TextBox 1"/>
        <cdr:cNvSpPr txBox="1"/>
      </cdr:nvSpPr>
      <cdr:spPr bwMode="auto">
        <a:xfrm xmlns:a="http://schemas.openxmlformats.org/drawingml/2006/main" rot="10800000">
          <a:off x="709767" y="3643181"/>
          <a:ext cx="196607" cy="943037"/>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vert" wrap="square" lIns="0" tIns="0" rIns="0" rtlCol="0" anchor="b">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r>
            <a:rPr lang="en-US" sz="1300" i="0" dirty="0" smtClean="0">
              <a:solidFill>
                <a:sysClr val="windowText" lastClr="000000"/>
              </a:solidFill>
              <a:latin typeface="+mn-lt"/>
              <a:ea typeface="Times New Roman" charset="0"/>
              <a:cs typeface="Times New Roman" charset="0"/>
            </a:rPr>
            <a:t>Pacific</a:t>
          </a:r>
        </a:p>
      </cdr:txBody>
    </cdr:sp>
  </cdr:relSizeAnchor>
  <cdr:relSizeAnchor xmlns:cdr="http://schemas.openxmlformats.org/drawingml/2006/chartDrawing">
    <cdr:from>
      <cdr:x>0.4023</cdr:x>
      <cdr:y>0.76163</cdr:y>
    </cdr:from>
    <cdr:to>
      <cdr:x>0.47388</cdr:x>
      <cdr:y>0.96005</cdr:y>
    </cdr:to>
    <cdr:sp macro="" textlink="">
      <cdr:nvSpPr>
        <cdr:cNvPr id="15" name="TextBox 2"/>
        <cdr:cNvSpPr txBox="1"/>
      </cdr:nvSpPr>
      <cdr:spPr bwMode="auto">
        <a:xfrm xmlns:a="http://schemas.openxmlformats.org/drawingml/2006/main" rot="10800000">
          <a:off x="2260775" y="3620032"/>
          <a:ext cx="402219" cy="943038"/>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vert" wrap="square" lIns="0" tIns="0" rIns="0" rtlCol="0" anchor="b">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r>
            <a:rPr lang="en-US" sz="1300" i="0" dirty="0" smtClean="0">
              <a:solidFill>
                <a:sysClr val="windowText" lastClr="000000"/>
              </a:solidFill>
              <a:latin typeface="+mn-lt"/>
              <a:ea typeface="Times New Roman" charset="0"/>
              <a:cs typeface="Times New Roman" charset="0"/>
            </a:rPr>
            <a:t>West South Central</a:t>
          </a:r>
        </a:p>
      </cdr:txBody>
    </cdr:sp>
  </cdr:relSizeAnchor>
  <cdr:relSizeAnchor xmlns:cdr="http://schemas.openxmlformats.org/drawingml/2006/chartDrawing">
    <cdr:from>
      <cdr:x>0.29933</cdr:x>
      <cdr:y>0.76163</cdr:y>
    </cdr:from>
    <cdr:to>
      <cdr:x>0.36795</cdr:x>
      <cdr:y>0.96005</cdr:y>
    </cdr:to>
    <cdr:sp macro="" textlink="">
      <cdr:nvSpPr>
        <cdr:cNvPr id="16" name="TextBox 3"/>
        <cdr:cNvSpPr txBox="1"/>
      </cdr:nvSpPr>
      <cdr:spPr bwMode="auto">
        <a:xfrm xmlns:a="http://schemas.openxmlformats.org/drawingml/2006/main" rot="10800000">
          <a:off x="1682092" y="3620032"/>
          <a:ext cx="385621" cy="943038"/>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vert" wrap="square" lIns="0" tIns="0" rIns="0" rtlCol="0" anchor="b">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r>
            <a:rPr lang="en-US" sz="1300" i="0" dirty="0" smtClean="0">
              <a:solidFill>
                <a:sysClr val="windowText" lastClr="000000"/>
              </a:solidFill>
              <a:latin typeface="+mn-lt"/>
              <a:ea typeface="Times New Roman" charset="0"/>
              <a:cs typeface="Times New Roman" charset="0"/>
            </a:rPr>
            <a:t>West North Central</a:t>
          </a:r>
        </a:p>
      </cdr:txBody>
    </cdr:sp>
  </cdr:relSizeAnchor>
  <cdr:relSizeAnchor xmlns:cdr="http://schemas.openxmlformats.org/drawingml/2006/chartDrawing">
    <cdr:from>
      <cdr:x>0.51018</cdr:x>
      <cdr:y>0.76163</cdr:y>
    </cdr:from>
    <cdr:to>
      <cdr:x>0.61447</cdr:x>
      <cdr:y>0.96004</cdr:y>
    </cdr:to>
    <cdr:sp macro="" textlink="">
      <cdr:nvSpPr>
        <cdr:cNvPr id="17" name="TextBox 4"/>
        <cdr:cNvSpPr txBox="1"/>
      </cdr:nvSpPr>
      <cdr:spPr bwMode="auto">
        <a:xfrm xmlns:a="http://schemas.openxmlformats.org/drawingml/2006/main" rot="10800000">
          <a:off x="2867000" y="3620025"/>
          <a:ext cx="586058" cy="943037"/>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vert" wrap="square" lIns="0" tIns="0" rIns="0" rtlCol="0" anchor="b">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r>
            <a:rPr lang="en-US" sz="1300" i="0" dirty="0" smtClean="0">
              <a:solidFill>
                <a:sysClr val="windowText" lastClr="000000"/>
              </a:solidFill>
              <a:latin typeface="+mn-lt"/>
              <a:ea typeface="Times New Roman" charset="0"/>
              <a:cs typeface="Times New Roman" charset="0"/>
            </a:rPr>
            <a:t>East North Central	</a:t>
          </a:r>
        </a:p>
      </cdr:txBody>
    </cdr:sp>
  </cdr:relSizeAnchor>
  <cdr:relSizeAnchor xmlns:cdr="http://schemas.openxmlformats.org/drawingml/2006/chartDrawing">
    <cdr:from>
      <cdr:x>0.60754</cdr:x>
      <cdr:y>0.76163</cdr:y>
    </cdr:from>
    <cdr:to>
      <cdr:x>0.673</cdr:x>
      <cdr:y>0.96005</cdr:y>
    </cdr:to>
    <cdr:sp macro="" textlink="">
      <cdr:nvSpPr>
        <cdr:cNvPr id="18" name="TextBox 5"/>
        <cdr:cNvSpPr txBox="1"/>
      </cdr:nvSpPr>
      <cdr:spPr bwMode="auto">
        <a:xfrm xmlns:a="http://schemas.openxmlformats.org/drawingml/2006/main" rot="10800000">
          <a:off x="3414087" y="3620032"/>
          <a:ext cx="367879" cy="943038"/>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vert" wrap="square" lIns="0" tIns="0" rIns="0" rtlCol="0" anchor="b">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r>
            <a:rPr lang="en-US" sz="1300" i="0" dirty="0" smtClean="0">
              <a:solidFill>
                <a:sysClr val="windowText" lastClr="000000"/>
              </a:solidFill>
              <a:latin typeface="+mn-lt"/>
              <a:ea typeface="Times New Roman" charset="0"/>
              <a:cs typeface="Times New Roman" charset="0"/>
            </a:rPr>
            <a:t>East South Central</a:t>
          </a:r>
        </a:p>
      </cdr:txBody>
    </cdr:sp>
  </cdr:relSizeAnchor>
  <cdr:relSizeAnchor xmlns:cdr="http://schemas.openxmlformats.org/drawingml/2006/chartDrawing">
    <cdr:from>
      <cdr:x>0.69684</cdr:x>
      <cdr:y>0.76163</cdr:y>
    </cdr:from>
    <cdr:to>
      <cdr:x>0.76803</cdr:x>
      <cdr:y>0.96005</cdr:y>
    </cdr:to>
    <cdr:sp macro="" textlink="">
      <cdr:nvSpPr>
        <cdr:cNvPr id="19" name="TextBox 6"/>
        <cdr:cNvSpPr txBox="1"/>
      </cdr:nvSpPr>
      <cdr:spPr bwMode="auto">
        <a:xfrm xmlns:a="http://schemas.openxmlformats.org/drawingml/2006/main" rot="10800000">
          <a:off x="3915954" y="3620032"/>
          <a:ext cx="400047" cy="943038"/>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vert" wrap="square" lIns="0" tIns="0" rIns="0" rtlCol="0" anchor="b">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r>
            <a:rPr lang="en-US" sz="1300" i="0" dirty="0" smtClean="0">
              <a:solidFill>
                <a:sysClr val="windowText" lastClr="000000"/>
              </a:solidFill>
              <a:latin typeface="+mn-lt"/>
              <a:ea typeface="Times New Roman" charset="0"/>
              <a:cs typeface="Times New Roman" charset="0"/>
            </a:rPr>
            <a:t>South Atlantic</a:t>
          </a:r>
        </a:p>
      </cdr:txBody>
    </cdr:sp>
  </cdr:relSizeAnchor>
  <cdr:relSizeAnchor xmlns:cdr="http://schemas.openxmlformats.org/drawingml/2006/chartDrawing">
    <cdr:from>
      <cdr:x>0.79571</cdr:x>
      <cdr:y>0.7805</cdr:y>
    </cdr:from>
    <cdr:to>
      <cdr:x>0.86463</cdr:x>
      <cdr:y>0.96248</cdr:y>
    </cdr:to>
    <cdr:sp macro="" textlink="">
      <cdr:nvSpPr>
        <cdr:cNvPr id="20" name="TextBox 7"/>
        <cdr:cNvSpPr txBox="1"/>
      </cdr:nvSpPr>
      <cdr:spPr bwMode="auto">
        <a:xfrm xmlns:a="http://schemas.openxmlformats.org/drawingml/2006/main" rot="10800000">
          <a:off x="4471540" y="3709699"/>
          <a:ext cx="387302" cy="864946"/>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vert" wrap="square" lIns="0" tIns="0" rIns="0" rtlCol="0" anchor="b">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r>
            <a:rPr lang="en-US" sz="1300" i="0" dirty="0" smtClean="0">
              <a:solidFill>
                <a:sysClr val="windowText" lastClr="000000"/>
              </a:solidFill>
              <a:latin typeface="+mn-lt"/>
              <a:ea typeface="Times New Roman" charset="0"/>
              <a:cs typeface="Times New Roman" charset="0"/>
            </a:rPr>
            <a:t>Middle Atlantic</a:t>
          </a:r>
        </a:p>
      </cdr:txBody>
    </cdr:sp>
  </cdr:relSizeAnchor>
  <cdr:relSizeAnchor xmlns:cdr="http://schemas.openxmlformats.org/drawingml/2006/chartDrawing">
    <cdr:from>
      <cdr:x>0.89252</cdr:x>
      <cdr:y>0.76115</cdr:y>
    </cdr:from>
    <cdr:to>
      <cdr:x>0.96228</cdr:x>
      <cdr:y>0.96004</cdr:y>
    </cdr:to>
    <cdr:sp macro="" textlink="">
      <cdr:nvSpPr>
        <cdr:cNvPr id="21" name="TextBox 8"/>
        <cdr:cNvSpPr txBox="1"/>
      </cdr:nvSpPr>
      <cdr:spPr bwMode="auto">
        <a:xfrm xmlns:a="http://schemas.openxmlformats.org/drawingml/2006/main" rot="10800000">
          <a:off x="5015549" y="3617750"/>
          <a:ext cx="392042" cy="945319"/>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vert" wrap="square" lIns="0" tIns="0" rIns="0" rtlCol="0" anchor="b">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r>
            <a:rPr lang="en-US" sz="1300" i="0" dirty="0" smtClean="0">
              <a:solidFill>
                <a:sysClr val="windowText" lastClr="000000"/>
              </a:solidFill>
              <a:latin typeface="+mn-lt"/>
              <a:ea typeface="Times New Roman" charset="0"/>
              <a:cs typeface="Times New Roman" charset="0"/>
            </a:rPr>
            <a:t>New England</a:t>
          </a:r>
        </a:p>
      </cdr:txBody>
    </cdr:sp>
  </cdr:relSizeAnchor>
  <cdr:relSizeAnchor xmlns:cdr="http://schemas.openxmlformats.org/drawingml/2006/chartDrawing">
    <cdr:from>
      <cdr:x>0.21487</cdr:x>
      <cdr:y>0.76651</cdr:y>
    </cdr:from>
    <cdr:to>
      <cdr:x>0.24939</cdr:x>
      <cdr:y>0.96492</cdr:y>
    </cdr:to>
    <cdr:sp macro="" textlink="">
      <cdr:nvSpPr>
        <cdr:cNvPr id="22" name="TextBox 9"/>
        <cdr:cNvSpPr txBox="1"/>
      </cdr:nvSpPr>
      <cdr:spPr bwMode="auto">
        <a:xfrm xmlns:a="http://schemas.openxmlformats.org/drawingml/2006/main" rot="10800000">
          <a:off x="1207479" y="3643182"/>
          <a:ext cx="194006" cy="943037"/>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vert" wrap="square" lIns="0" tIns="0" rIns="0" rtlCol="0" anchor="b">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r>
            <a:rPr lang="en-US" sz="1300" i="0" dirty="0" smtClean="0">
              <a:solidFill>
                <a:sysClr val="windowText" lastClr="000000"/>
              </a:solidFill>
              <a:latin typeface="+mn-lt"/>
              <a:ea typeface="Times New Roman" charset="0"/>
              <a:cs typeface="Times New Roman" charset="0"/>
            </a:rPr>
            <a:t>Mountain</a:t>
          </a:r>
        </a:p>
      </cdr:txBody>
    </cdr:sp>
  </cdr:relSizeAnchor>
</c:userShapes>
</file>

<file path=ppt/drawings/drawing5.xml><?xml version="1.0" encoding="utf-8"?>
<c:userShapes xmlns:c="http://schemas.openxmlformats.org/drawingml/2006/chart">
  <cdr:relSizeAnchor xmlns:cdr="http://schemas.openxmlformats.org/drawingml/2006/chartDrawing">
    <cdr:from>
      <cdr:x>0.39729</cdr:x>
      <cdr:y>0.25019</cdr:y>
    </cdr:from>
    <cdr:to>
      <cdr:x>0.53533</cdr:x>
      <cdr:y>0.44342</cdr:y>
    </cdr:to>
    <cdr:sp macro="" textlink="">
      <cdr:nvSpPr>
        <cdr:cNvPr id="12" name="TextBox 1"/>
        <cdr:cNvSpPr txBox="1"/>
      </cdr:nvSpPr>
      <cdr:spPr bwMode="auto">
        <a:xfrm xmlns:a="http://schemas.openxmlformats.org/drawingml/2006/main" rot="10800000">
          <a:off x="2232594" y="1189158"/>
          <a:ext cx="775724" cy="918418"/>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vert" wrap="square" lIns="0" tIns="0" rIns="0" rtlCol="0">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r>
            <a:rPr lang="en-US" sz="1400" b="1" i="0" dirty="0" smtClean="0">
              <a:solidFill>
                <a:schemeClr val="accent1"/>
              </a:solidFill>
              <a:latin typeface="+mn-lt"/>
              <a:ea typeface="Times New Roman" charset="0"/>
              <a:cs typeface="Times New Roman" charset="0"/>
            </a:rPr>
            <a:t>2019</a:t>
          </a:r>
        </a:p>
        <a:p xmlns:a="http://schemas.openxmlformats.org/drawingml/2006/main">
          <a:pPr eaLnBrk="0" hangingPunct="0"/>
          <a:r>
            <a:rPr lang="en-US" sz="1400" b="1" dirty="0" smtClean="0">
              <a:solidFill>
                <a:schemeClr val="accent1">
                  <a:lumMod val="40000"/>
                  <a:lumOff val="60000"/>
                </a:schemeClr>
              </a:solidFill>
              <a:ea typeface="Times New Roman" charset="0"/>
              <a:cs typeface="Times New Roman" charset="0"/>
            </a:rPr>
            <a:t>2050</a:t>
          </a:r>
          <a:endParaRPr lang="en-US" sz="1400" b="1" i="0" dirty="0" smtClean="0">
            <a:solidFill>
              <a:schemeClr val="accent1"/>
            </a:solidFill>
            <a:latin typeface="+mn-lt"/>
            <a:ea typeface="Times New Roman" charset="0"/>
            <a:cs typeface="Times New Roman" charset="0"/>
          </a:endParaRPr>
        </a:p>
      </cdr:txBody>
    </cdr:sp>
  </cdr:relSizeAnchor>
  <cdr:relSizeAnchor xmlns:cdr="http://schemas.openxmlformats.org/drawingml/2006/chartDrawing">
    <cdr:from>
      <cdr:x>0.00119</cdr:x>
      <cdr:y>0.00931</cdr:y>
    </cdr:from>
    <cdr:to>
      <cdr:x>1</cdr:x>
      <cdr:y>0.09411</cdr:y>
    </cdr:to>
    <cdr:sp macro="" textlink="">
      <cdr:nvSpPr>
        <cdr:cNvPr id="14" name="TextBox 1"/>
        <cdr:cNvSpPr txBox="1"/>
      </cdr:nvSpPr>
      <cdr:spPr bwMode="auto">
        <a:xfrm xmlns:a="http://schemas.openxmlformats.org/drawingml/2006/main">
          <a:off x="6687" y="44250"/>
          <a:ext cx="5612869" cy="403052"/>
        </a:xfrm>
        <a:prstGeom xmlns:a="http://schemas.openxmlformats.org/drawingml/2006/main" prst="rect">
          <a:avLst/>
        </a:prstGeom>
        <a:solidFill xmlns:a="http://schemas.openxmlformats.org/drawingml/2006/main">
          <a:schemeClr val="bg1"/>
        </a:solidFill>
        <a:ln xmlns:a="http://schemas.openxmlformats.org/drawingml/2006/main" w="9525">
          <a:noFill/>
          <a:miter lim="800000"/>
          <a:headEnd/>
          <a:tailEnd/>
        </a:ln>
      </cdr:spPr>
      <cdr:txBody>
        <a:bodyPr xmlns:a="http://schemas.openxmlformats.org/drawingml/2006/main" wrap="square" lIns="27432" tIns="27432" rIns="27432" bIns="27432" rtlCol="0">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r>
            <a:rPr lang="en-US" sz="1400" b="1" i="0" baseline="0" dirty="0" smtClean="0">
              <a:solidFill>
                <a:schemeClr val="tx1"/>
              </a:solidFill>
              <a:latin typeface="+mn-lt"/>
              <a:ea typeface="Times New Roman" charset="0"/>
              <a:cs typeface="Times New Roman" charset="0"/>
            </a:rPr>
            <a:t>Population-weighted </a:t>
          </a:r>
          <a:r>
            <a:rPr lang="en-US" sz="1400" b="1" dirty="0">
              <a:ea typeface="Times New Roman" charset="0"/>
              <a:cs typeface="Times New Roman" charset="0"/>
            </a:rPr>
            <a:t>c</a:t>
          </a:r>
          <a:r>
            <a:rPr lang="en-US" sz="1400" b="1" i="0" baseline="0" dirty="0" smtClean="0">
              <a:solidFill>
                <a:sysClr val="windowText" lastClr="000000"/>
              </a:solidFill>
              <a:latin typeface="+mn-lt"/>
              <a:ea typeface="Times New Roman" charset="0"/>
              <a:cs typeface="Times New Roman" charset="0"/>
            </a:rPr>
            <a:t>ooling degree days by census division (AEO2020 Reference case)</a:t>
          </a:r>
        </a:p>
        <a:p xmlns:a="http://schemas.openxmlformats.org/drawingml/2006/main">
          <a:pPr eaLnBrk="0" hangingPunct="0"/>
          <a:r>
            <a:rPr lang="en-US" sz="1400" dirty="0">
              <a:solidFill>
                <a:schemeClr val="tx1"/>
              </a:solidFill>
              <a:ea typeface="Times New Roman" charset="0"/>
              <a:cs typeface="Times New Roman" charset="0"/>
            </a:rPr>
            <a:t>t</a:t>
          </a:r>
          <a:r>
            <a:rPr lang="en-US" sz="1400" dirty="0" smtClean="0">
              <a:solidFill>
                <a:schemeClr val="tx1"/>
              </a:solidFill>
              <a:ea typeface="Times New Roman" charset="0"/>
              <a:cs typeface="Times New Roman" charset="0"/>
            </a:rPr>
            <a:t>housands of degree days</a:t>
          </a:r>
          <a:endParaRPr lang="en-US" sz="1400" i="0" dirty="0">
            <a:solidFill>
              <a:schemeClr val="tx1"/>
            </a:solidFill>
            <a:ea typeface="Times New Roman" charset="0"/>
            <a:cs typeface="Times New Roman" charset="0"/>
          </a:endParaRPr>
        </a:p>
      </cdr:txBody>
    </cdr:sp>
  </cdr:relSizeAnchor>
  <cdr:relSizeAnchor xmlns:cdr="http://schemas.openxmlformats.org/drawingml/2006/chartDrawing">
    <cdr:from>
      <cdr:x>0.11263</cdr:x>
      <cdr:y>0.76302</cdr:y>
    </cdr:from>
    <cdr:to>
      <cdr:x>0.2161</cdr:x>
      <cdr:y>0.96143</cdr:y>
    </cdr:to>
    <cdr:sp macro="" textlink="">
      <cdr:nvSpPr>
        <cdr:cNvPr id="13" name="TextBox 1"/>
        <cdr:cNvSpPr txBox="1"/>
      </cdr:nvSpPr>
      <cdr:spPr bwMode="auto">
        <a:xfrm xmlns:a="http://schemas.openxmlformats.org/drawingml/2006/main" rot="10800000">
          <a:off x="632940" y="3626637"/>
          <a:ext cx="581456" cy="943037"/>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vert" wrap="square" lIns="0" tIns="0" rIns="0" rtlCol="0">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r>
            <a:rPr lang="en-US" sz="1300" i="0" dirty="0" smtClean="0">
              <a:solidFill>
                <a:sysClr val="windowText" lastClr="000000"/>
              </a:solidFill>
              <a:latin typeface="+mn-lt"/>
              <a:ea typeface="Times New Roman" charset="0"/>
              <a:cs typeface="Times New Roman" charset="0"/>
            </a:rPr>
            <a:t>Pacific</a:t>
          </a:r>
        </a:p>
      </cdr:txBody>
    </cdr:sp>
  </cdr:relSizeAnchor>
  <cdr:relSizeAnchor xmlns:cdr="http://schemas.openxmlformats.org/drawingml/2006/chartDrawing">
    <cdr:from>
      <cdr:x>0.29825</cdr:x>
      <cdr:y>0.76904</cdr:y>
    </cdr:from>
    <cdr:to>
      <cdr:x>0.42807</cdr:x>
      <cdr:y>0.96745</cdr:y>
    </cdr:to>
    <cdr:sp macro="" textlink="">
      <cdr:nvSpPr>
        <cdr:cNvPr id="15" name="TextBox 2"/>
        <cdr:cNvSpPr txBox="1"/>
      </cdr:nvSpPr>
      <cdr:spPr bwMode="auto">
        <a:xfrm xmlns:a="http://schemas.openxmlformats.org/drawingml/2006/main" rot="10800000">
          <a:off x="1676053" y="3655211"/>
          <a:ext cx="729531" cy="943038"/>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vert" wrap="square" lIns="0" tIns="0" rIns="0" rtlCol="0">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r>
            <a:rPr lang="en-US" sz="1300" i="0" dirty="0" smtClean="0">
              <a:solidFill>
                <a:sysClr val="windowText" lastClr="000000"/>
              </a:solidFill>
              <a:latin typeface="+mn-lt"/>
              <a:ea typeface="Times New Roman" charset="0"/>
              <a:cs typeface="Times New Roman" charset="0"/>
            </a:rPr>
            <a:t>West </a:t>
          </a:r>
          <a:r>
            <a:rPr lang="en-US" sz="1300" dirty="0" smtClean="0">
              <a:ea typeface="Times New Roman" charset="0"/>
              <a:cs typeface="Times New Roman" charset="0"/>
            </a:rPr>
            <a:t>North</a:t>
          </a:r>
          <a:r>
            <a:rPr lang="en-US" sz="1300" i="0" dirty="0" smtClean="0">
              <a:solidFill>
                <a:sysClr val="windowText" lastClr="000000"/>
              </a:solidFill>
              <a:latin typeface="+mn-lt"/>
              <a:ea typeface="Times New Roman" charset="0"/>
              <a:cs typeface="Times New Roman" charset="0"/>
            </a:rPr>
            <a:t> Central</a:t>
          </a:r>
        </a:p>
      </cdr:txBody>
    </cdr:sp>
  </cdr:relSizeAnchor>
  <cdr:relSizeAnchor xmlns:cdr="http://schemas.openxmlformats.org/drawingml/2006/chartDrawing">
    <cdr:from>
      <cdr:x>0.40191</cdr:x>
      <cdr:y>0.76837</cdr:y>
    </cdr:from>
    <cdr:to>
      <cdr:x>0.5</cdr:x>
      <cdr:y>0.96678</cdr:y>
    </cdr:to>
    <cdr:sp macro="" textlink="">
      <cdr:nvSpPr>
        <cdr:cNvPr id="16" name="TextBox 3"/>
        <cdr:cNvSpPr txBox="1"/>
      </cdr:nvSpPr>
      <cdr:spPr bwMode="auto">
        <a:xfrm xmlns:a="http://schemas.openxmlformats.org/drawingml/2006/main" rot="10800000">
          <a:off x="2258556" y="3652036"/>
          <a:ext cx="551222" cy="943038"/>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vert" wrap="square" lIns="0" tIns="0" rIns="0" rtlCol="0">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r>
            <a:rPr lang="en-US" sz="1300" i="0" dirty="0" smtClean="0">
              <a:solidFill>
                <a:sysClr val="windowText" lastClr="000000"/>
              </a:solidFill>
              <a:latin typeface="+mn-lt"/>
              <a:ea typeface="Times New Roman" charset="0"/>
              <a:cs typeface="Times New Roman" charset="0"/>
            </a:rPr>
            <a:t>West </a:t>
          </a:r>
          <a:r>
            <a:rPr lang="en-US" sz="1300" dirty="0" smtClean="0">
              <a:ea typeface="Times New Roman" charset="0"/>
              <a:cs typeface="Times New Roman" charset="0"/>
            </a:rPr>
            <a:t>South</a:t>
          </a:r>
          <a:r>
            <a:rPr lang="en-US" sz="1300" i="0" dirty="0" smtClean="0">
              <a:solidFill>
                <a:sysClr val="windowText" lastClr="000000"/>
              </a:solidFill>
              <a:latin typeface="+mn-lt"/>
              <a:ea typeface="Times New Roman" charset="0"/>
              <a:cs typeface="Times New Roman" charset="0"/>
            </a:rPr>
            <a:t> Central</a:t>
          </a:r>
        </a:p>
      </cdr:txBody>
    </cdr:sp>
  </cdr:relSizeAnchor>
  <cdr:relSizeAnchor xmlns:cdr="http://schemas.openxmlformats.org/drawingml/2006/chartDrawing">
    <cdr:from>
      <cdr:x>0.5</cdr:x>
      <cdr:y>0.76503</cdr:y>
    </cdr:from>
    <cdr:to>
      <cdr:x>0.59811</cdr:x>
      <cdr:y>0.96344</cdr:y>
    </cdr:to>
    <cdr:sp macro="" textlink="">
      <cdr:nvSpPr>
        <cdr:cNvPr id="17" name="TextBox 4"/>
        <cdr:cNvSpPr txBox="1"/>
      </cdr:nvSpPr>
      <cdr:spPr bwMode="auto">
        <a:xfrm xmlns:a="http://schemas.openxmlformats.org/drawingml/2006/main" rot="10800000">
          <a:off x="2809778" y="3636161"/>
          <a:ext cx="551335" cy="943038"/>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vert" wrap="square" lIns="0" tIns="0" rIns="0" rtlCol="0">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r>
            <a:rPr lang="en-US" sz="1300" i="0" dirty="0" smtClean="0">
              <a:solidFill>
                <a:sysClr val="windowText" lastClr="000000"/>
              </a:solidFill>
              <a:latin typeface="+mn-lt"/>
              <a:ea typeface="Times New Roman" charset="0"/>
              <a:cs typeface="Times New Roman" charset="0"/>
            </a:rPr>
            <a:t>East North Central	</a:t>
          </a:r>
        </a:p>
      </cdr:txBody>
    </cdr:sp>
  </cdr:relSizeAnchor>
  <cdr:relSizeAnchor xmlns:cdr="http://schemas.openxmlformats.org/drawingml/2006/chartDrawing">
    <cdr:from>
      <cdr:x>0.58959</cdr:x>
      <cdr:y>0.76503</cdr:y>
    </cdr:from>
    <cdr:to>
      <cdr:x>0.68527</cdr:x>
      <cdr:y>0.96344</cdr:y>
    </cdr:to>
    <cdr:sp macro="" textlink="">
      <cdr:nvSpPr>
        <cdr:cNvPr id="18" name="TextBox 5"/>
        <cdr:cNvSpPr txBox="1"/>
      </cdr:nvSpPr>
      <cdr:spPr bwMode="auto">
        <a:xfrm xmlns:a="http://schemas.openxmlformats.org/drawingml/2006/main" rot="10800000">
          <a:off x="3313253" y="3636161"/>
          <a:ext cx="537679" cy="943038"/>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vert" wrap="square" lIns="0" tIns="0" rIns="0" rtlCol="0">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r>
            <a:rPr lang="en-US" sz="1300" i="0" dirty="0" smtClean="0">
              <a:solidFill>
                <a:sysClr val="windowText" lastClr="000000"/>
              </a:solidFill>
              <a:latin typeface="+mn-lt"/>
              <a:ea typeface="Times New Roman" charset="0"/>
              <a:cs typeface="Times New Roman" charset="0"/>
            </a:rPr>
            <a:t>East South Central</a:t>
          </a:r>
        </a:p>
      </cdr:txBody>
    </cdr:sp>
  </cdr:relSizeAnchor>
  <cdr:relSizeAnchor xmlns:cdr="http://schemas.openxmlformats.org/drawingml/2006/chartDrawing">
    <cdr:from>
      <cdr:x>0.69279</cdr:x>
      <cdr:y>0.76436</cdr:y>
    </cdr:from>
    <cdr:to>
      <cdr:x>0.80888</cdr:x>
      <cdr:y>0.96277</cdr:y>
    </cdr:to>
    <cdr:sp macro="" textlink="">
      <cdr:nvSpPr>
        <cdr:cNvPr id="19" name="TextBox 6"/>
        <cdr:cNvSpPr txBox="1"/>
      </cdr:nvSpPr>
      <cdr:spPr bwMode="auto">
        <a:xfrm xmlns:a="http://schemas.openxmlformats.org/drawingml/2006/main" rot="10800000">
          <a:off x="3893184" y="3632986"/>
          <a:ext cx="652374" cy="943038"/>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vert" wrap="square" lIns="0" tIns="0" rIns="0" rtlCol="0">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r>
            <a:rPr lang="en-US" sz="1300" i="0" dirty="0" smtClean="0">
              <a:solidFill>
                <a:sysClr val="windowText" lastClr="000000"/>
              </a:solidFill>
              <a:latin typeface="+mn-lt"/>
              <a:ea typeface="Times New Roman" charset="0"/>
              <a:cs typeface="Times New Roman" charset="0"/>
            </a:rPr>
            <a:t>South Atlantic</a:t>
          </a:r>
        </a:p>
      </cdr:txBody>
    </cdr:sp>
  </cdr:relSizeAnchor>
  <cdr:relSizeAnchor xmlns:cdr="http://schemas.openxmlformats.org/drawingml/2006/chartDrawing">
    <cdr:from>
      <cdr:x>0.79603</cdr:x>
      <cdr:y>0.78213</cdr:y>
    </cdr:from>
    <cdr:to>
      <cdr:x>0.89815</cdr:x>
      <cdr:y>0.96411</cdr:y>
    </cdr:to>
    <cdr:sp macro="" textlink="">
      <cdr:nvSpPr>
        <cdr:cNvPr id="20" name="TextBox 7"/>
        <cdr:cNvSpPr txBox="1"/>
      </cdr:nvSpPr>
      <cdr:spPr bwMode="auto">
        <a:xfrm xmlns:a="http://schemas.openxmlformats.org/drawingml/2006/main" rot="10800000">
          <a:off x="4473319" y="3717427"/>
          <a:ext cx="573869" cy="864947"/>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vert" wrap="square" lIns="0" tIns="0" rIns="0" rtlCol="0">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r>
            <a:rPr lang="en-US" sz="1300" i="0" dirty="0" smtClean="0">
              <a:solidFill>
                <a:sysClr val="windowText" lastClr="000000"/>
              </a:solidFill>
              <a:latin typeface="+mn-lt"/>
              <a:ea typeface="Times New Roman" charset="0"/>
              <a:cs typeface="Times New Roman" charset="0"/>
            </a:rPr>
            <a:t>Middle Atlantic</a:t>
          </a:r>
        </a:p>
      </cdr:txBody>
    </cdr:sp>
  </cdr:relSizeAnchor>
  <cdr:relSizeAnchor xmlns:cdr="http://schemas.openxmlformats.org/drawingml/2006/chartDrawing">
    <cdr:from>
      <cdr:x>0.89585</cdr:x>
      <cdr:y>0.76503</cdr:y>
    </cdr:from>
    <cdr:to>
      <cdr:x>0.97321</cdr:x>
      <cdr:y>0.96344</cdr:y>
    </cdr:to>
    <cdr:sp macro="" textlink="">
      <cdr:nvSpPr>
        <cdr:cNvPr id="21" name="TextBox 8"/>
        <cdr:cNvSpPr txBox="1"/>
      </cdr:nvSpPr>
      <cdr:spPr bwMode="auto">
        <a:xfrm xmlns:a="http://schemas.openxmlformats.org/drawingml/2006/main" rot="10800000">
          <a:off x="5034259" y="3636161"/>
          <a:ext cx="434729" cy="943038"/>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vert" wrap="square" lIns="0" tIns="0" rIns="0" rtlCol="0">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r>
            <a:rPr lang="en-US" sz="1300" i="0" dirty="0" smtClean="0">
              <a:solidFill>
                <a:sysClr val="windowText" lastClr="000000"/>
              </a:solidFill>
              <a:latin typeface="+mn-lt"/>
              <a:ea typeface="Times New Roman" charset="0"/>
              <a:cs typeface="Times New Roman" charset="0"/>
            </a:rPr>
            <a:t>New England</a:t>
          </a:r>
        </a:p>
      </cdr:txBody>
    </cdr:sp>
  </cdr:relSizeAnchor>
  <cdr:relSizeAnchor xmlns:cdr="http://schemas.openxmlformats.org/drawingml/2006/chartDrawing">
    <cdr:from>
      <cdr:x>0.21359</cdr:x>
      <cdr:y>0.7657</cdr:y>
    </cdr:from>
    <cdr:to>
      <cdr:x>0.31168</cdr:x>
      <cdr:y>0.96411</cdr:y>
    </cdr:to>
    <cdr:sp macro="" textlink="">
      <cdr:nvSpPr>
        <cdr:cNvPr id="22" name="TextBox 9"/>
        <cdr:cNvSpPr txBox="1"/>
      </cdr:nvSpPr>
      <cdr:spPr bwMode="auto">
        <a:xfrm xmlns:a="http://schemas.openxmlformats.org/drawingml/2006/main" rot="10800000">
          <a:off x="1200290" y="3639336"/>
          <a:ext cx="551223" cy="943038"/>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vert" wrap="square" lIns="0" tIns="0" rIns="0" rtlCol="0">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r>
            <a:rPr lang="en-US" sz="1300" i="0" dirty="0" smtClean="0">
              <a:solidFill>
                <a:sysClr val="windowText" lastClr="000000"/>
              </a:solidFill>
              <a:latin typeface="+mn-lt"/>
              <a:ea typeface="Times New Roman" charset="0"/>
              <a:cs typeface="Times New Roman" charset="0"/>
            </a:rPr>
            <a:t>Mountain</a:t>
          </a:r>
        </a:p>
      </cdr:txBody>
    </cdr:sp>
  </cdr:relSizeAnchor>
</c:userShapes>
</file>

<file path=ppt/drawings/drawing6.xml><?xml version="1.0" encoding="utf-8"?>
<c:userShapes xmlns:c="http://schemas.openxmlformats.org/drawingml/2006/chart">
  <cdr:relSizeAnchor xmlns:cdr="http://schemas.openxmlformats.org/drawingml/2006/chartDrawing">
    <cdr:from>
      <cdr:x>0.54937</cdr:x>
      <cdr:y>0.19225</cdr:y>
    </cdr:from>
    <cdr:to>
      <cdr:x>0.94358</cdr:x>
      <cdr:y>0.61891</cdr:y>
    </cdr:to>
    <cdr:sp macro="" textlink="">
      <cdr:nvSpPr>
        <cdr:cNvPr id="2" name="TextBox 1"/>
        <cdr:cNvSpPr txBox="1"/>
      </cdr:nvSpPr>
      <cdr:spPr bwMode="auto">
        <a:xfrm xmlns:a="http://schemas.openxmlformats.org/drawingml/2006/main">
          <a:off x="2726959" y="930946"/>
          <a:ext cx="1956761" cy="2066023"/>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none" lIns="0" tIns="0" rIns="0" rtlCol="0">
          <a:prstTxWarp prst="textNoShape">
            <a:avLst/>
          </a:prstTxWarp>
        </a:bodyPr>
        <a:lstStyle xmlns:a="http://schemas.openxmlformats.org/drawingml/2006/main"/>
        <a:p xmlns:a="http://schemas.openxmlformats.org/drawingml/2006/main">
          <a:pPr eaLnBrk="0" hangingPunct="0"/>
          <a:endParaRPr lang="en-US" sz="1400" b="1" dirty="0" smtClean="0">
            <a:solidFill>
              <a:schemeClr val="accent6"/>
            </a:solidFill>
            <a:ea typeface="Times New Roman" charset="0"/>
            <a:cs typeface="Times New Roman" charset="0"/>
          </a:endParaRPr>
        </a:p>
        <a:p xmlns:a="http://schemas.openxmlformats.org/drawingml/2006/main">
          <a:pPr eaLnBrk="0" hangingPunct="0"/>
          <a:endParaRPr lang="en-US" sz="1400" b="1" dirty="0">
            <a:solidFill>
              <a:schemeClr val="accent6"/>
            </a:solidFill>
            <a:ea typeface="Times New Roman" charset="0"/>
            <a:cs typeface="Times New Roman" charset="0"/>
          </a:endParaRPr>
        </a:p>
        <a:p xmlns:a="http://schemas.openxmlformats.org/drawingml/2006/main">
          <a:pPr eaLnBrk="0" hangingPunct="0"/>
          <a:r>
            <a:rPr lang="en-US" sz="1400" b="1" dirty="0" smtClean="0">
              <a:solidFill>
                <a:schemeClr val="accent6"/>
              </a:solidFill>
              <a:ea typeface="Times New Roman" charset="0"/>
              <a:cs typeface="Times New Roman" charset="0"/>
            </a:rPr>
            <a:t>e</a:t>
          </a:r>
          <a:r>
            <a:rPr lang="en-US" sz="1400" b="1" i="0" dirty="0" smtClean="0">
              <a:solidFill>
                <a:schemeClr val="accent6"/>
              </a:solidFill>
              <a:latin typeface="+mn-lt"/>
              <a:ea typeface="Times New Roman" charset="0"/>
              <a:cs typeface="Times New Roman" charset="0"/>
            </a:rPr>
            <a:t>lectricity</a:t>
          </a:r>
        </a:p>
        <a:p xmlns:a="http://schemas.openxmlformats.org/drawingml/2006/main">
          <a:pPr eaLnBrk="0" hangingPunct="0"/>
          <a:endParaRPr lang="en-US" sz="500" b="1" i="0" dirty="0" smtClean="0">
            <a:solidFill>
              <a:schemeClr val="tx2"/>
            </a:solidFill>
            <a:latin typeface="+mn-lt"/>
            <a:ea typeface="Times New Roman" charset="0"/>
            <a:cs typeface="Times New Roman" charset="0"/>
          </a:endParaRPr>
        </a:p>
        <a:p xmlns:a="http://schemas.openxmlformats.org/drawingml/2006/main">
          <a:pPr eaLnBrk="0" hangingPunct="0"/>
          <a:r>
            <a:rPr lang="en-US" sz="1400" b="1" dirty="0">
              <a:solidFill>
                <a:schemeClr val="tx2"/>
              </a:solidFill>
              <a:ea typeface="Times New Roman" charset="0"/>
              <a:cs typeface="Times New Roman" charset="0"/>
            </a:rPr>
            <a:t>t</a:t>
          </a:r>
          <a:r>
            <a:rPr lang="en-US" sz="1400" b="1" i="0" dirty="0" smtClean="0">
              <a:solidFill>
                <a:schemeClr val="tx2"/>
              </a:solidFill>
              <a:latin typeface="+mn-lt"/>
              <a:ea typeface="Times New Roman" charset="0"/>
              <a:cs typeface="Times New Roman" charset="0"/>
            </a:rPr>
            <a:t>otal delivered</a:t>
          </a:r>
          <a:r>
            <a:rPr lang="en-US" sz="1400" b="1" i="0" baseline="0" dirty="0" smtClean="0">
              <a:solidFill>
                <a:schemeClr val="tx2"/>
              </a:solidFill>
              <a:latin typeface="+mn-lt"/>
              <a:ea typeface="Times New Roman" charset="0"/>
              <a:cs typeface="Times New Roman" charset="0"/>
            </a:rPr>
            <a:t> energy</a:t>
          </a:r>
        </a:p>
        <a:p xmlns:a="http://schemas.openxmlformats.org/drawingml/2006/main">
          <a:pPr eaLnBrk="0" hangingPunct="0"/>
          <a:endParaRPr lang="en-US" sz="1400" b="1" i="0" baseline="0" dirty="0" smtClean="0">
            <a:solidFill>
              <a:schemeClr val="accent1"/>
            </a:solidFill>
            <a:latin typeface="+mn-lt"/>
            <a:ea typeface="Times New Roman" charset="0"/>
            <a:cs typeface="Times New Roman" charset="0"/>
          </a:endParaRPr>
        </a:p>
        <a:p xmlns:a="http://schemas.openxmlformats.org/drawingml/2006/main">
          <a:pPr eaLnBrk="0" hangingPunct="0"/>
          <a:r>
            <a:rPr lang="en-US" sz="1400" b="1" dirty="0">
              <a:solidFill>
                <a:schemeClr val="accent1"/>
              </a:solidFill>
              <a:ea typeface="Times New Roman" charset="0"/>
              <a:cs typeface="Times New Roman" charset="0"/>
            </a:rPr>
            <a:t>n</a:t>
          </a:r>
          <a:r>
            <a:rPr lang="en-US" sz="1400" b="1" i="0" dirty="0" smtClean="0">
              <a:solidFill>
                <a:schemeClr val="accent1"/>
              </a:solidFill>
              <a:latin typeface="+mn-lt"/>
              <a:ea typeface="Times New Roman" charset="0"/>
              <a:cs typeface="Times New Roman" charset="0"/>
            </a:rPr>
            <a:t>atural</a:t>
          </a:r>
          <a:r>
            <a:rPr lang="en-US" sz="1400" b="1" i="0" baseline="0" dirty="0" smtClean="0">
              <a:solidFill>
                <a:schemeClr val="accent1"/>
              </a:solidFill>
              <a:latin typeface="+mn-lt"/>
              <a:ea typeface="Times New Roman" charset="0"/>
              <a:cs typeface="Times New Roman" charset="0"/>
            </a:rPr>
            <a:t> gas</a:t>
          </a:r>
          <a:endParaRPr lang="en-US" sz="1400" b="1" i="0" dirty="0" smtClean="0">
            <a:solidFill>
              <a:schemeClr val="accent1"/>
            </a:solidFill>
            <a:latin typeface="+mn-lt"/>
            <a:ea typeface="Times New Roman" charset="0"/>
            <a:cs typeface="Times New Roman" charset="0"/>
          </a:endParaRPr>
        </a:p>
      </cdr:txBody>
    </cdr:sp>
  </cdr:relSizeAnchor>
  <cdr:relSizeAnchor xmlns:cdr="http://schemas.openxmlformats.org/drawingml/2006/chartDrawing">
    <cdr:from>
      <cdr:x>0</cdr:x>
      <cdr:y>0</cdr:y>
    </cdr:from>
    <cdr:to>
      <cdr:x>1</cdr:x>
      <cdr:y>0.15254</cdr:y>
    </cdr:to>
    <cdr:sp macro="" textlink="">
      <cdr:nvSpPr>
        <cdr:cNvPr id="7" name="Rectangle 6"/>
        <cdr:cNvSpPr/>
      </cdr:nvSpPr>
      <cdr:spPr>
        <a:xfrm xmlns:a="http://schemas.openxmlformats.org/drawingml/2006/main">
          <a:off x="0" y="0"/>
          <a:ext cx="4963752" cy="738664"/>
        </a:xfrm>
        <a:prstGeom xmlns:a="http://schemas.openxmlformats.org/drawingml/2006/main" prst="rect">
          <a:avLst/>
        </a:prstGeom>
      </cdr:spPr>
      <cdr:txBody>
        <a:bodyPr xmlns:a="http://schemas.openxmlformats.org/drawingml/2006/main">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defRPr sz="1400" b="0" i="0" u="none" strike="noStrike" kern="1200" spc="0" baseline="0">
              <a:solidFill>
                <a:srgbClr val="000000">
                  <a:lumMod val="65000"/>
                  <a:lumOff val="35000"/>
                </a:srgbClr>
              </a:solidFill>
              <a:latin typeface="+mn-lt"/>
              <a:ea typeface="+mn-ea"/>
              <a:cs typeface="+mn-cs"/>
            </a:defRPr>
          </a:pPr>
          <a:r>
            <a:rPr lang="en-US" b="1" dirty="0">
              <a:solidFill>
                <a:srgbClr val="000000"/>
              </a:solidFill>
              <a:ea typeface="Times New Roman" panose="02020603050405020304" pitchFamily="18" charset="0"/>
              <a:cs typeface="Times New Roman" panose="02020603050405020304" pitchFamily="18" charset="0"/>
            </a:rPr>
            <a:t>Residential delivered energy intensity </a:t>
          </a:r>
          <a:r>
            <a:rPr lang="en-US" b="1" dirty="0" smtClean="0">
              <a:solidFill>
                <a:srgbClr val="000000"/>
              </a:solidFill>
              <a:ea typeface="Times New Roman" panose="02020603050405020304" pitchFamily="18" charset="0"/>
              <a:cs typeface="Times New Roman" panose="02020603050405020304" pitchFamily="18" charset="0"/>
            </a:rPr>
            <a:t>index </a:t>
          </a:r>
        </a:p>
        <a:p xmlns:a="http://schemas.openxmlformats.org/drawingml/2006/main">
          <a:pPr>
            <a:defRPr sz="1400" b="0" i="0" u="none" strike="noStrike" kern="1200" spc="0" baseline="0">
              <a:solidFill>
                <a:srgbClr val="000000">
                  <a:lumMod val="65000"/>
                  <a:lumOff val="35000"/>
                </a:srgbClr>
              </a:solidFill>
              <a:latin typeface="+mn-lt"/>
              <a:ea typeface="+mn-ea"/>
              <a:cs typeface="+mn-cs"/>
            </a:defRPr>
          </a:pPr>
          <a:r>
            <a:rPr lang="en-US" b="1" dirty="0" smtClean="0">
              <a:solidFill>
                <a:srgbClr val="000000"/>
              </a:solidFill>
              <a:cs typeface="Times New Roman" panose="02020603050405020304" pitchFamily="18" charset="0"/>
            </a:rPr>
            <a:t>(</a:t>
          </a:r>
          <a:r>
            <a:rPr lang="en-US" sz="1400" b="1" dirty="0">
              <a:solidFill>
                <a:srgbClr val="000000"/>
              </a:solidFill>
              <a:cs typeface="Times New Roman" panose="02020603050405020304" pitchFamily="18" charset="0"/>
            </a:rPr>
            <a:t>AEO2020 </a:t>
          </a:r>
          <a:r>
            <a:rPr lang="en-US" b="1" dirty="0" smtClean="0">
              <a:solidFill>
                <a:srgbClr val="000000"/>
              </a:solidFill>
              <a:cs typeface="Times New Roman" panose="02020603050405020304" pitchFamily="18" charset="0"/>
            </a:rPr>
            <a:t>Reference case)</a:t>
          </a:r>
          <a:endParaRPr lang="en-US" dirty="0"/>
        </a:p>
        <a:p xmlns:a="http://schemas.openxmlformats.org/drawingml/2006/main">
          <a:pPr>
            <a:defRPr sz="1400" b="0" i="0" u="none" strike="noStrike" kern="1200" spc="0" baseline="0">
              <a:solidFill>
                <a:srgbClr val="000000">
                  <a:lumMod val="65000"/>
                  <a:lumOff val="35000"/>
                </a:srgbClr>
              </a:solidFill>
              <a:latin typeface="+mn-lt"/>
              <a:ea typeface="+mn-ea"/>
              <a:cs typeface="+mn-cs"/>
            </a:defRPr>
          </a:pPr>
          <a:r>
            <a:rPr lang="en-US" dirty="0">
              <a:ea typeface="Times New Roman" panose="02020603050405020304" pitchFamily="18" charset="0"/>
              <a:cs typeface="Times New Roman" panose="02020603050405020304" pitchFamily="18" charset="0"/>
            </a:rPr>
            <a:t>i</a:t>
          </a:r>
          <a:r>
            <a:rPr lang="en-US" dirty="0" smtClean="0">
              <a:ea typeface="Times New Roman" panose="02020603050405020304" pitchFamily="18" charset="0"/>
              <a:cs typeface="Times New Roman" panose="02020603050405020304" pitchFamily="18" charset="0"/>
            </a:rPr>
            <a:t>ndexed annual energy use per household, 2019 = 1.0</a:t>
          </a:r>
          <a:endParaRPr lang="en-US" dirty="0"/>
        </a:p>
      </cdr:txBody>
    </cdr:sp>
  </cdr:relSizeAnchor>
</c:userShapes>
</file>

<file path=ppt/drawings/drawing7.xml><?xml version="1.0" encoding="utf-8"?>
<c:userShapes xmlns:c="http://schemas.openxmlformats.org/drawingml/2006/chart">
  <cdr:relSizeAnchor xmlns:cdr="http://schemas.openxmlformats.org/drawingml/2006/chartDrawing">
    <cdr:from>
      <cdr:x>0</cdr:x>
      <cdr:y>2.06513E-7</cdr:y>
    </cdr:from>
    <cdr:to>
      <cdr:x>0.94277</cdr:x>
      <cdr:y>0.1216</cdr:y>
    </cdr:to>
    <cdr:sp macro="" textlink="">
      <cdr:nvSpPr>
        <cdr:cNvPr id="2" name="TextBox 1"/>
        <cdr:cNvSpPr txBox="1"/>
      </cdr:nvSpPr>
      <cdr:spPr bwMode="auto">
        <a:xfrm xmlns:a="http://schemas.openxmlformats.org/drawingml/2006/main">
          <a:off x="0" y="1"/>
          <a:ext cx="4173057" cy="588825"/>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none" lIns="27432" tIns="27432" rIns="27432" bIns="27432" rtlCol="0">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r>
            <a:rPr lang="en-US" sz="1400" b="1" dirty="0" smtClean="0">
              <a:ea typeface="Times New Roman" charset="0"/>
              <a:cs typeface="Times New Roman" charset="0"/>
            </a:rPr>
            <a:t>Residential p</a:t>
          </a:r>
          <a:r>
            <a:rPr lang="en-US" sz="1400" b="1" i="0" baseline="0" dirty="0" smtClean="0">
              <a:solidFill>
                <a:sysClr val="windowText" lastClr="000000"/>
              </a:solidFill>
              <a:latin typeface="+mn-lt"/>
              <a:ea typeface="Times New Roman" charset="0"/>
              <a:cs typeface="Times New Roman" charset="0"/>
            </a:rPr>
            <a:t>urchased electricity intensity</a:t>
          </a:r>
          <a:endParaRPr lang="en-US" sz="1400" i="0" baseline="0" dirty="0" smtClean="0">
            <a:solidFill>
              <a:sysClr val="windowText" lastClr="000000"/>
            </a:solidFill>
            <a:latin typeface="+mn-lt"/>
            <a:ea typeface="Times New Roman" charset="0"/>
            <a:cs typeface="Times New Roman" charset="0"/>
          </a:endParaRPr>
        </a:p>
        <a:p xmlns:a="http://schemas.openxmlformats.org/drawingml/2006/main">
          <a:pPr eaLnBrk="0" hangingPunct="0"/>
          <a:r>
            <a:rPr lang="en-US" sz="1400" b="1" i="0" baseline="0" dirty="0" smtClean="0">
              <a:solidFill>
                <a:sysClr val="windowText" lastClr="000000"/>
              </a:solidFill>
              <a:latin typeface="+mn-lt"/>
              <a:ea typeface="Times New Roman" charset="0"/>
              <a:cs typeface="Times New Roman" charset="0"/>
            </a:rPr>
            <a:t>(</a:t>
          </a:r>
          <a:r>
            <a:rPr lang="en-US" sz="1400" b="1" dirty="0">
              <a:ea typeface="Times New Roman" charset="0"/>
              <a:cs typeface="Times New Roman" charset="0"/>
            </a:rPr>
            <a:t>AEO2020 </a:t>
          </a:r>
          <a:r>
            <a:rPr lang="en-US" sz="1400" b="1" i="0" baseline="0" dirty="0" smtClean="0">
              <a:solidFill>
                <a:sysClr val="windowText" lastClr="000000"/>
              </a:solidFill>
              <a:latin typeface="+mn-lt"/>
              <a:ea typeface="Times New Roman" charset="0"/>
              <a:cs typeface="Times New Roman" charset="0"/>
            </a:rPr>
            <a:t>Reference case)</a:t>
          </a:r>
        </a:p>
        <a:p xmlns:a="http://schemas.openxmlformats.org/drawingml/2006/main">
          <a:pPr eaLnBrk="0" hangingPunct="0"/>
          <a:r>
            <a:rPr lang="en-US" sz="1400" dirty="0">
              <a:ea typeface="Times New Roman" charset="0"/>
              <a:cs typeface="Times New Roman" charset="0"/>
            </a:rPr>
            <a:t>t</a:t>
          </a:r>
          <a:r>
            <a:rPr lang="en-US" sz="1400" i="0" baseline="0" dirty="0" smtClean="0">
              <a:solidFill>
                <a:sysClr val="windowText" lastClr="000000"/>
              </a:solidFill>
              <a:latin typeface="+mn-lt"/>
              <a:ea typeface="Times New Roman" charset="0"/>
              <a:cs typeface="Times New Roman" charset="0"/>
            </a:rPr>
            <a:t>housand kilowatthours per household</a:t>
          </a:r>
          <a:endParaRPr lang="en-US" sz="1400" i="0" dirty="0" smtClean="0">
            <a:solidFill>
              <a:sysClr val="windowText" lastClr="000000"/>
            </a:solidFill>
            <a:latin typeface="+mn-lt"/>
            <a:ea typeface="Times New Roman" charset="0"/>
            <a:cs typeface="Times New Roman" charset="0"/>
          </a:endParaRPr>
        </a:p>
      </cdr:txBody>
    </cdr:sp>
  </cdr:relSizeAnchor>
  <cdr:relSizeAnchor xmlns:cdr="http://schemas.openxmlformats.org/drawingml/2006/chartDrawing">
    <cdr:from>
      <cdr:x>0.69917</cdr:x>
      <cdr:y>0.28298</cdr:y>
    </cdr:from>
    <cdr:to>
      <cdr:x>0.78019</cdr:x>
      <cdr:y>0.42766</cdr:y>
    </cdr:to>
    <cdr:sp macro="" textlink="">
      <cdr:nvSpPr>
        <cdr:cNvPr id="3" name="TextBox 1"/>
        <cdr:cNvSpPr txBox="1"/>
      </cdr:nvSpPr>
      <cdr:spPr bwMode="auto">
        <a:xfrm xmlns:a="http://schemas.openxmlformats.org/drawingml/2006/main">
          <a:off x="3567003" y="1370277"/>
          <a:ext cx="413348" cy="700587"/>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none" lIns="27432" tIns="27432" rIns="27432" bIns="27432" rtlCol="0">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r>
            <a:rPr lang="en-US" sz="1400" b="1" i="0" dirty="0" smtClean="0">
              <a:solidFill>
                <a:schemeClr val="accent6"/>
              </a:solidFill>
              <a:latin typeface="+mn-lt"/>
              <a:ea typeface="Times New Roman" charset="0"/>
              <a:cs typeface="Times New Roman" charset="0"/>
            </a:rPr>
            <a:t>2019</a:t>
          </a:r>
        </a:p>
        <a:p xmlns:a="http://schemas.openxmlformats.org/drawingml/2006/main">
          <a:pPr eaLnBrk="0" hangingPunct="0"/>
          <a:r>
            <a:rPr lang="en-US" sz="1400" b="1" i="0" dirty="0" smtClean="0">
              <a:solidFill>
                <a:schemeClr val="accent6">
                  <a:lumMod val="60000"/>
                  <a:lumOff val="40000"/>
                </a:schemeClr>
              </a:solidFill>
              <a:latin typeface="+mn-lt"/>
              <a:ea typeface="Times New Roman" charset="0"/>
              <a:cs typeface="Times New Roman" charset="0"/>
            </a:rPr>
            <a:t>2050</a:t>
          </a:r>
          <a:endParaRPr lang="en-US" sz="1400" i="0" dirty="0" smtClean="0">
            <a:solidFill>
              <a:schemeClr val="accent6">
                <a:lumMod val="60000"/>
                <a:lumOff val="40000"/>
              </a:schemeClr>
            </a:solidFill>
            <a:latin typeface="+mn-lt"/>
            <a:ea typeface="Times New Roman" charset="0"/>
            <a:cs typeface="Times New Roman" charset="0"/>
          </a:endParaRPr>
        </a:p>
      </cdr:txBody>
    </cdr:sp>
  </cdr:relSizeAnchor>
</c:userShapes>
</file>

<file path=ppt/drawings/drawing8.xml><?xml version="1.0" encoding="utf-8"?>
<c:userShapes xmlns:c="http://schemas.openxmlformats.org/drawingml/2006/chart">
  <cdr:relSizeAnchor xmlns:cdr="http://schemas.openxmlformats.org/drawingml/2006/chartDrawing">
    <cdr:from>
      <cdr:x>0</cdr:x>
      <cdr:y>0</cdr:y>
    </cdr:from>
    <cdr:to>
      <cdr:x>0.48264</cdr:x>
      <cdr:y>0.17361</cdr:y>
    </cdr:to>
    <cdr:sp macro="" textlink="">
      <cdr:nvSpPr>
        <cdr:cNvPr id="2" name="TextBox 1"/>
        <cdr:cNvSpPr txBox="1"/>
      </cdr:nvSpPr>
      <cdr:spPr bwMode="auto">
        <a:xfrm xmlns:a="http://schemas.openxmlformats.org/drawingml/2006/main">
          <a:off x="0" y="0"/>
          <a:ext cx="2647950" cy="476250"/>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none" lIns="27432" tIns="27432" rIns="27432" bIns="27432" rtlCol="0">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r>
            <a:rPr lang="en-US" sz="1400" b="1" i="0" baseline="0" dirty="0" smtClean="0">
              <a:solidFill>
                <a:sysClr val="windowText" lastClr="000000"/>
              </a:solidFill>
              <a:latin typeface="+mn-lt"/>
              <a:ea typeface="Times New Roman" charset="0"/>
              <a:cs typeface="Times New Roman" charset="0"/>
            </a:rPr>
            <a:t>Commercial </a:t>
          </a:r>
          <a:r>
            <a:rPr lang="en-US" sz="1400" b="1" i="0" baseline="0" dirty="0" err="1" smtClean="0">
              <a:solidFill>
                <a:sysClr val="windowText" lastClr="000000"/>
              </a:solidFill>
              <a:latin typeface="+mn-lt"/>
              <a:ea typeface="Times New Roman" charset="0"/>
              <a:cs typeface="Times New Roman" charset="0"/>
            </a:rPr>
            <a:t>floorspace</a:t>
          </a:r>
          <a:r>
            <a:rPr lang="en-US" sz="1400" b="1" i="0" baseline="0" dirty="0" smtClean="0">
              <a:solidFill>
                <a:sysClr val="windowText" lastClr="000000"/>
              </a:solidFill>
              <a:latin typeface="+mn-lt"/>
              <a:ea typeface="Times New Roman" charset="0"/>
              <a:cs typeface="Times New Roman" charset="0"/>
            </a:rPr>
            <a:t> growth</a:t>
          </a:r>
        </a:p>
        <a:p xmlns:a="http://schemas.openxmlformats.org/drawingml/2006/main">
          <a:pPr eaLnBrk="0" hangingPunct="0"/>
          <a:r>
            <a:rPr lang="en-US" sz="1400" b="1" dirty="0" smtClean="0">
              <a:ea typeface="Times New Roman" charset="0"/>
              <a:cs typeface="Times New Roman" charset="0"/>
            </a:rPr>
            <a:t>(</a:t>
          </a:r>
          <a:r>
            <a:rPr lang="en-US" sz="1400" b="1" dirty="0">
              <a:ea typeface="Times New Roman" charset="0"/>
              <a:cs typeface="Times New Roman" charset="0"/>
            </a:rPr>
            <a:t>AEO2020 </a:t>
          </a:r>
          <a:r>
            <a:rPr lang="en-US" sz="1400" b="1" dirty="0" smtClean="0">
              <a:ea typeface="Times New Roman" charset="0"/>
              <a:cs typeface="Times New Roman" charset="0"/>
            </a:rPr>
            <a:t>Reference case)</a:t>
          </a:r>
          <a:endParaRPr lang="en-US" sz="1400" b="1" i="0" baseline="0" dirty="0" smtClean="0">
            <a:solidFill>
              <a:sysClr val="windowText" lastClr="000000"/>
            </a:solidFill>
            <a:latin typeface="+mn-lt"/>
            <a:ea typeface="Times New Roman" charset="0"/>
            <a:cs typeface="Times New Roman" charset="0"/>
          </a:endParaRPr>
        </a:p>
        <a:p xmlns:a="http://schemas.openxmlformats.org/drawingml/2006/main">
          <a:pPr eaLnBrk="0" hangingPunct="0"/>
          <a:r>
            <a:rPr lang="en-US" sz="1400" b="0" i="0" baseline="0" dirty="0" smtClean="0">
              <a:solidFill>
                <a:sysClr val="windowText" lastClr="000000"/>
              </a:solidFill>
              <a:latin typeface="+mn-lt"/>
              <a:ea typeface="Times New Roman" charset="0"/>
              <a:cs typeface="Times New Roman" charset="0"/>
            </a:rPr>
            <a:t>percent compound annual growth rate</a:t>
          </a:r>
        </a:p>
      </cdr:txBody>
    </cdr:sp>
  </cdr:relSizeAnchor>
</c:userShapes>
</file>

<file path=ppt/drawings/drawing9.xml><?xml version="1.0" encoding="utf-8"?>
<c:userShapes xmlns:c="http://schemas.openxmlformats.org/drawingml/2006/chart">
  <cdr:relSizeAnchor xmlns:cdr="http://schemas.openxmlformats.org/drawingml/2006/chartDrawing">
    <cdr:from>
      <cdr:x>0</cdr:x>
      <cdr:y>0</cdr:y>
    </cdr:from>
    <cdr:to>
      <cdr:x>0.48264</cdr:x>
      <cdr:y>0.17361</cdr:y>
    </cdr:to>
    <cdr:sp macro="" textlink="">
      <cdr:nvSpPr>
        <cdr:cNvPr id="2" name="TextBox 1"/>
        <cdr:cNvSpPr txBox="1"/>
      </cdr:nvSpPr>
      <cdr:spPr bwMode="auto">
        <a:xfrm xmlns:a="http://schemas.openxmlformats.org/drawingml/2006/main">
          <a:off x="0" y="0"/>
          <a:ext cx="2647950" cy="476250"/>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none" lIns="27432" tIns="27432" rIns="27432" bIns="27432" rtlCol="0">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r>
            <a:rPr lang="en-US" sz="1400" b="1" i="0" baseline="0" dirty="0" smtClean="0">
              <a:solidFill>
                <a:sysClr val="windowText" lastClr="000000"/>
              </a:solidFill>
              <a:latin typeface="+mn-lt"/>
              <a:ea typeface="Times New Roman" charset="0"/>
              <a:cs typeface="Times New Roman" charset="0"/>
            </a:rPr>
            <a:t>Commercial purchased electricity intensity</a:t>
          </a:r>
        </a:p>
        <a:p xmlns:a="http://schemas.openxmlformats.org/drawingml/2006/main">
          <a:pPr eaLnBrk="0" hangingPunct="0"/>
          <a:r>
            <a:rPr lang="en-US" sz="1400" b="1" dirty="0" smtClean="0">
              <a:ea typeface="Times New Roman" charset="0"/>
              <a:cs typeface="Times New Roman" charset="0"/>
            </a:rPr>
            <a:t>(</a:t>
          </a:r>
          <a:r>
            <a:rPr lang="en-US" sz="1400" b="1" dirty="0">
              <a:ea typeface="Times New Roman" charset="0"/>
              <a:cs typeface="Times New Roman" charset="0"/>
            </a:rPr>
            <a:t>AEO2020 Reference </a:t>
          </a:r>
          <a:r>
            <a:rPr lang="en-US" sz="1400" b="1" dirty="0" smtClean="0">
              <a:ea typeface="Times New Roman" charset="0"/>
              <a:cs typeface="Times New Roman" charset="0"/>
            </a:rPr>
            <a:t>case)</a:t>
          </a:r>
          <a:endParaRPr lang="en-US" sz="1400" b="1" i="0" baseline="0" dirty="0" smtClean="0">
            <a:solidFill>
              <a:sysClr val="windowText" lastClr="000000"/>
            </a:solidFill>
            <a:latin typeface="+mn-lt"/>
            <a:ea typeface="Times New Roman" charset="0"/>
            <a:cs typeface="Times New Roman" charset="0"/>
          </a:endParaRPr>
        </a:p>
        <a:p xmlns:a="http://schemas.openxmlformats.org/drawingml/2006/main">
          <a:pPr eaLnBrk="0" hangingPunct="0"/>
          <a:r>
            <a:rPr lang="en-US" sz="1400" i="0" baseline="0" dirty="0" smtClean="0">
              <a:solidFill>
                <a:sysClr val="windowText" lastClr="000000"/>
              </a:solidFill>
              <a:latin typeface="+mn-lt"/>
              <a:ea typeface="Times New Roman" charset="0"/>
              <a:cs typeface="Times New Roman" charset="0"/>
            </a:rPr>
            <a:t>kilowatthours per square foot</a:t>
          </a:r>
          <a:endParaRPr lang="en-US" sz="1400" i="0" dirty="0" smtClean="0">
            <a:solidFill>
              <a:sysClr val="windowText" lastClr="000000"/>
            </a:solidFill>
            <a:latin typeface="+mn-lt"/>
            <a:ea typeface="Times New Roman" charset="0"/>
            <a:cs typeface="Times New Roman" charset="0"/>
          </a:endParaRPr>
        </a:p>
      </cdr:txBody>
    </cdr:sp>
  </cdr:relSizeAnchor>
  <cdr:relSizeAnchor xmlns:cdr="http://schemas.openxmlformats.org/drawingml/2006/chartDrawing">
    <cdr:from>
      <cdr:x>0.72148</cdr:x>
      <cdr:y>0.39611</cdr:y>
    </cdr:from>
    <cdr:to>
      <cdr:x>0.93339</cdr:x>
      <cdr:y>0.58229</cdr:y>
    </cdr:to>
    <cdr:sp macro="" textlink="">
      <cdr:nvSpPr>
        <cdr:cNvPr id="4" name="TextBox 3"/>
        <cdr:cNvSpPr txBox="1"/>
      </cdr:nvSpPr>
      <cdr:spPr bwMode="auto">
        <a:xfrm xmlns:a="http://schemas.openxmlformats.org/drawingml/2006/main">
          <a:off x="2929576" y="1108624"/>
          <a:ext cx="860460" cy="521073"/>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none" lIns="0" tIns="0" rIns="0" rtlCol="0">
          <a:prstTxWarp prst="textNoShape">
            <a:avLst/>
          </a:prstTxWarp>
        </a:bodyPr>
        <a:lstStyle xmlns:a="http://schemas.openxmlformats.org/drawingml/2006/main"/>
        <a:p xmlns:a="http://schemas.openxmlformats.org/drawingml/2006/main">
          <a:pPr marL="0" marR="0" lvl="0" indent="0" defTabSz="914400" eaLnBrk="0" fontAlgn="auto" latinLnBrk="0" hangingPunct="0">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srgbClr val="0096D7">
                  <a:lumMod val="50000"/>
                </a:srgbClr>
              </a:solidFill>
              <a:effectLst/>
              <a:uLnTx/>
              <a:uFillTx/>
              <a:latin typeface="+mn-lt"/>
              <a:ea typeface="Times New Roman" charset="0"/>
              <a:cs typeface="Times New Roman" charset="0"/>
            </a:rPr>
            <a:t>2019</a:t>
          </a:r>
        </a:p>
        <a:p xmlns:a="http://schemas.openxmlformats.org/drawingml/2006/main">
          <a:pPr marL="0" marR="0" lvl="0" indent="0" defTabSz="914400" eaLnBrk="0" fontAlgn="auto" latinLnBrk="0" hangingPunct="0">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schemeClr val="accent1">
                  <a:lumMod val="40000"/>
                  <a:lumOff val="60000"/>
                </a:schemeClr>
              </a:solidFill>
              <a:effectLst/>
              <a:uLnTx/>
              <a:uFillTx/>
              <a:latin typeface="+mn-lt"/>
              <a:ea typeface="Times New Roman" charset="0"/>
              <a:cs typeface="Times New Roman" charset="0"/>
            </a:rPr>
            <a:t>2050</a:t>
          </a:r>
          <a:endParaRPr kumimoji="0" lang="en-US" sz="1200" b="0" i="0" u="none" strike="noStrike" kern="0" cap="none" spc="0" normalizeH="0" baseline="0" noProof="0" dirty="0" smtClean="0">
            <a:ln>
              <a:noFill/>
            </a:ln>
            <a:solidFill>
              <a:schemeClr val="accent1">
                <a:lumMod val="40000"/>
                <a:lumOff val="60000"/>
              </a:schemeClr>
            </a:solidFill>
            <a:effectLst/>
            <a:uLnTx/>
            <a:uFillTx/>
            <a:latin typeface="+mn-lt"/>
            <a:ea typeface="Times New Roman" charset="0"/>
            <a:cs typeface="Times New Roman" charset="0"/>
          </a:endParaRPr>
        </a:p>
        <a:p xmlns:a="http://schemas.openxmlformats.org/drawingml/2006/main">
          <a:pPr eaLnBrk="0" hangingPunct="0"/>
          <a:endParaRPr lang="en-US" sz="1200" i="1" dirty="0" smtClean="0">
            <a:solidFill>
              <a:srgbClr val="333333"/>
            </a:solidFill>
            <a:latin typeface="Times New Roman" charset="0"/>
            <a:ea typeface="Times New Roman" charset="0"/>
            <a:cs typeface="Times New Roman"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8475" cy="465138"/>
          </a:xfrm>
          <a:prstGeom prst="rect">
            <a:avLst/>
          </a:prstGeom>
        </p:spPr>
        <p:txBody>
          <a:bodyPr vert="horz" lIns="91414" tIns="45707" rIns="91414" bIns="45707" rtlCol="0"/>
          <a:lstStyle>
            <a:lvl1pPr algn="l">
              <a:defRPr sz="1200"/>
            </a:lvl1pPr>
          </a:lstStyle>
          <a:p>
            <a:endParaRPr lang="en-US" dirty="0"/>
          </a:p>
        </p:txBody>
      </p:sp>
      <p:sp>
        <p:nvSpPr>
          <p:cNvPr id="3" name="Date Placeholder 2"/>
          <p:cNvSpPr>
            <a:spLocks noGrp="1"/>
          </p:cNvSpPr>
          <p:nvPr>
            <p:ph type="dt" sz="quarter" idx="1"/>
          </p:nvPr>
        </p:nvSpPr>
        <p:spPr>
          <a:xfrm>
            <a:off x="3970339" y="0"/>
            <a:ext cx="3038475" cy="465138"/>
          </a:xfrm>
          <a:prstGeom prst="rect">
            <a:avLst/>
          </a:prstGeom>
        </p:spPr>
        <p:txBody>
          <a:bodyPr vert="horz" lIns="91414" tIns="45707" rIns="91414" bIns="45707" rtlCol="0"/>
          <a:lstStyle>
            <a:lvl1pPr algn="r">
              <a:defRPr sz="1200"/>
            </a:lvl1pPr>
          </a:lstStyle>
          <a:p>
            <a:fld id="{7DE4794C-F5EF-4B2D-93D1-44697B2BA528}" type="datetimeFigureOut">
              <a:rPr lang="en-US" smtClean="0"/>
              <a:pPr/>
              <a:t>1/29/2020</a:t>
            </a:fld>
            <a:endParaRPr lang="en-US" dirty="0"/>
          </a:p>
        </p:txBody>
      </p:sp>
      <p:sp>
        <p:nvSpPr>
          <p:cNvPr id="4" name="Footer Placeholder 3"/>
          <p:cNvSpPr>
            <a:spLocks noGrp="1"/>
          </p:cNvSpPr>
          <p:nvPr>
            <p:ph type="ftr" sz="quarter" idx="2"/>
          </p:nvPr>
        </p:nvSpPr>
        <p:spPr>
          <a:xfrm>
            <a:off x="2" y="8829675"/>
            <a:ext cx="3038475" cy="465138"/>
          </a:xfrm>
          <a:prstGeom prst="rect">
            <a:avLst/>
          </a:prstGeom>
        </p:spPr>
        <p:txBody>
          <a:bodyPr vert="horz" lIns="91414" tIns="45707" rIns="91414" bIns="45707"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9" y="8829675"/>
            <a:ext cx="3038475" cy="465138"/>
          </a:xfrm>
          <a:prstGeom prst="rect">
            <a:avLst/>
          </a:prstGeom>
        </p:spPr>
        <p:txBody>
          <a:bodyPr vert="horz" lIns="91414" tIns="45707" rIns="91414" bIns="45707" rtlCol="0" anchor="b"/>
          <a:lstStyle>
            <a:lvl1pPr algn="r">
              <a:defRPr sz="1200"/>
            </a:lvl1pPr>
          </a:lstStyle>
          <a:p>
            <a:fld id="{E45553FA-E54B-48B3-908E-BDE094C1A45E}" type="slidenum">
              <a:rPr lang="en-US" smtClean="0"/>
              <a:pPr/>
              <a:t>‹#›</a:t>
            </a:fld>
            <a:endParaRPr lang="en-US" dirty="0"/>
          </a:p>
        </p:txBody>
      </p:sp>
    </p:spTree>
    <p:extLst>
      <p:ext uri="{BB962C8B-B14F-4D97-AF65-F5344CB8AC3E}">
        <p14:creationId xmlns:p14="http://schemas.microsoft.com/office/powerpoint/2010/main" val="11766895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7840" cy="464820"/>
          </a:xfrm>
          <a:prstGeom prst="rect">
            <a:avLst/>
          </a:prstGeom>
        </p:spPr>
        <p:txBody>
          <a:bodyPr vert="horz" lIns="93146" tIns="46574" rIns="93146" bIns="46574" rtlCol="0"/>
          <a:lstStyle>
            <a:lvl1pPr algn="l">
              <a:defRPr sz="1200"/>
            </a:lvl1pPr>
          </a:lstStyle>
          <a:p>
            <a:endParaRPr lang="en-US" dirty="0"/>
          </a:p>
        </p:txBody>
      </p:sp>
      <p:sp>
        <p:nvSpPr>
          <p:cNvPr id="3" name="Date Placeholder 2"/>
          <p:cNvSpPr>
            <a:spLocks noGrp="1"/>
          </p:cNvSpPr>
          <p:nvPr>
            <p:ph type="dt" idx="1"/>
          </p:nvPr>
        </p:nvSpPr>
        <p:spPr>
          <a:xfrm>
            <a:off x="3970938" y="1"/>
            <a:ext cx="3037840" cy="464820"/>
          </a:xfrm>
          <a:prstGeom prst="rect">
            <a:avLst/>
          </a:prstGeom>
        </p:spPr>
        <p:txBody>
          <a:bodyPr vert="horz" lIns="93146" tIns="46574" rIns="93146" bIns="46574" rtlCol="0"/>
          <a:lstStyle>
            <a:lvl1pPr algn="r">
              <a:defRPr sz="1200"/>
            </a:lvl1pPr>
          </a:lstStyle>
          <a:p>
            <a:fld id="{76206BF8-075B-43A5-9410-434F7CD3D58A}" type="datetimeFigureOut">
              <a:rPr lang="en-US" smtClean="0"/>
              <a:pPr/>
              <a:t>1/29/2020</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46" tIns="46574" rIns="93146" bIns="46574"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46" tIns="46574" rIns="93146" bIns="4657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8"/>
            <a:ext cx="3037840" cy="464820"/>
          </a:xfrm>
          <a:prstGeom prst="rect">
            <a:avLst/>
          </a:prstGeom>
        </p:spPr>
        <p:txBody>
          <a:bodyPr vert="horz" lIns="93146" tIns="46574" rIns="93146" bIns="4657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8"/>
            <a:ext cx="3037840" cy="464820"/>
          </a:xfrm>
          <a:prstGeom prst="rect">
            <a:avLst/>
          </a:prstGeom>
        </p:spPr>
        <p:txBody>
          <a:bodyPr vert="horz" lIns="93146" tIns="46574" rIns="93146" bIns="46574" rtlCol="0" anchor="b"/>
          <a:lstStyle>
            <a:lvl1pPr algn="r">
              <a:defRPr sz="1200"/>
            </a:lvl1pPr>
          </a:lstStyle>
          <a:p>
            <a:fld id="{0EBA4C88-B6CE-4DF6-AC5C-0E11A83F5D76}" type="slidenum">
              <a:rPr lang="en-US" smtClean="0"/>
              <a:pPr/>
              <a:t>‹#›</a:t>
            </a:fld>
            <a:endParaRPr lang="en-US" dirty="0"/>
          </a:p>
        </p:txBody>
      </p:sp>
    </p:spTree>
    <p:extLst>
      <p:ext uri="{BB962C8B-B14F-4D97-AF65-F5344CB8AC3E}">
        <p14:creationId xmlns:p14="http://schemas.microsoft.com/office/powerpoint/2010/main" val="2821818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BA4C88-B6CE-4DF6-AC5C-0E11A83F5D76}" type="slidenum">
              <a:rPr lang="en-US" smtClean="0"/>
              <a:pPr/>
              <a:t>2</a:t>
            </a:fld>
            <a:endParaRPr lang="en-US" dirty="0"/>
          </a:p>
        </p:txBody>
      </p:sp>
    </p:spTree>
    <p:extLst>
      <p:ext uri="{BB962C8B-B14F-4D97-AF65-F5344CB8AC3E}">
        <p14:creationId xmlns:p14="http://schemas.microsoft.com/office/powerpoint/2010/main" val="18694351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BA4C88-B6CE-4DF6-AC5C-0E11A83F5D76}" type="slidenum">
              <a:rPr lang="en-US" smtClean="0"/>
              <a:pPr/>
              <a:t>15</a:t>
            </a:fld>
            <a:endParaRPr lang="en-US" dirty="0"/>
          </a:p>
        </p:txBody>
      </p:sp>
    </p:spTree>
    <p:extLst>
      <p:ext uri="{BB962C8B-B14F-4D97-AF65-F5344CB8AC3E}">
        <p14:creationId xmlns:p14="http://schemas.microsoft.com/office/powerpoint/2010/main" val="9735488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D3DD74-8945-4710-AF00-F3087A2ACECF}" type="slidenum">
              <a:rPr lang="en-US" smtClean="0"/>
              <a:t>17</a:t>
            </a:fld>
            <a:endParaRPr lang="en-US"/>
          </a:p>
        </p:txBody>
      </p:sp>
    </p:spTree>
    <p:extLst>
      <p:ext uri="{BB962C8B-B14F-4D97-AF65-F5344CB8AC3E}">
        <p14:creationId xmlns:p14="http://schemas.microsoft.com/office/powerpoint/2010/main" val="32595383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BA4C88-B6CE-4DF6-AC5C-0E11A83F5D76}" type="slidenum">
              <a:rPr lang="en-US" smtClean="0"/>
              <a:pPr/>
              <a:t>18</a:t>
            </a:fld>
            <a:endParaRPr lang="en-US" dirty="0"/>
          </a:p>
        </p:txBody>
      </p:sp>
    </p:spTree>
    <p:extLst>
      <p:ext uri="{BB962C8B-B14F-4D97-AF65-F5344CB8AC3E}">
        <p14:creationId xmlns:p14="http://schemas.microsoft.com/office/powerpoint/2010/main" val="859871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D3DD74-8945-4710-AF00-F3087A2ACECF}" type="slidenum">
              <a:rPr lang="en-US" smtClean="0"/>
              <a:t>4</a:t>
            </a:fld>
            <a:endParaRPr lang="en-US"/>
          </a:p>
        </p:txBody>
      </p:sp>
    </p:spTree>
    <p:extLst>
      <p:ext uri="{BB962C8B-B14F-4D97-AF65-F5344CB8AC3E}">
        <p14:creationId xmlns:p14="http://schemas.microsoft.com/office/powerpoint/2010/main" val="27949077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BA4C88-B6CE-4DF6-AC5C-0E11A83F5D76}" type="slidenum">
              <a:rPr lang="en-US" smtClean="0"/>
              <a:pPr/>
              <a:t>5</a:t>
            </a:fld>
            <a:endParaRPr lang="en-US" dirty="0"/>
          </a:p>
        </p:txBody>
      </p:sp>
    </p:spTree>
    <p:extLst>
      <p:ext uri="{BB962C8B-B14F-4D97-AF65-F5344CB8AC3E}">
        <p14:creationId xmlns:p14="http://schemas.microsoft.com/office/powerpoint/2010/main" val="31720742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BA4C88-B6CE-4DF6-AC5C-0E11A83F5D76}" type="slidenum">
              <a:rPr lang="en-US" smtClean="0"/>
              <a:pPr/>
              <a:t>6</a:t>
            </a:fld>
            <a:endParaRPr lang="en-US" dirty="0"/>
          </a:p>
        </p:txBody>
      </p:sp>
    </p:spTree>
    <p:extLst>
      <p:ext uri="{BB962C8B-B14F-4D97-AF65-F5344CB8AC3E}">
        <p14:creationId xmlns:p14="http://schemas.microsoft.com/office/powerpoint/2010/main" val="22447772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BA4C88-B6CE-4DF6-AC5C-0E11A83F5D76}" type="slidenum">
              <a:rPr lang="en-US" smtClean="0"/>
              <a:pPr/>
              <a:t>8</a:t>
            </a:fld>
            <a:endParaRPr lang="en-US" dirty="0"/>
          </a:p>
        </p:txBody>
      </p:sp>
    </p:spTree>
    <p:extLst>
      <p:ext uri="{BB962C8B-B14F-4D97-AF65-F5344CB8AC3E}">
        <p14:creationId xmlns:p14="http://schemas.microsoft.com/office/powerpoint/2010/main" val="7184506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BA4C88-B6CE-4DF6-AC5C-0E11A83F5D76}" type="slidenum">
              <a:rPr lang="en-US" smtClean="0"/>
              <a:pPr/>
              <a:t>9</a:t>
            </a:fld>
            <a:endParaRPr lang="en-US" dirty="0"/>
          </a:p>
        </p:txBody>
      </p:sp>
    </p:spTree>
    <p:extLst>
      <p:ext uri="{BB962C8B-B14F-4D97-AF65-F5344CB8AC3E}">
        <p14:creationId xmlns:p14="http://schemas.microsoft.com/office/powerpoint/2010/main" val="42756738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D3DD74-8945-4710-AF00-F3087A2ACECF}" type="slidenum">
              <a:rPr lang="en-US" smtClean="0"/>
              <a:t>11</a:t>
            </a:fld>
            <a:endParaRPr lang="en-US"/>
          </a:p>
        </p:txBody>
      </p:sp>
    </p:spTree>
    <p:extLst>
      <p:ext uri="{BB962C8B-B14F-4D97-AF65-F5344CB8AC3E}">
        <p14:creationId xmlns:p14="http://schemas.microsoft.com/office/powerpoint/2010/main" val="28222449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BA4C88-B6CE-4DF6-AC5C-0E11A83F5D76}" type="slidenum">
              <a:rPr lang="en-US" smtClean="0"/>
              <a:pPr/>
              <a:t>12</a:t>
            </a:fld>
            <a:endParaRPr lang="en-US" dirty="0"/>
          </a:p>
        </p:txBody>
      </p:sp>
    </p:spTree>
    <p:extLst>
      <p:ext uri="{BB962C8B-B14F-4D97-AF65-F5344CB8AC3E}">
        <p14:creationId xmlns:p14="http://schemas.microsoft.com/office/powerpoint/2010/main" val="9243029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D3DD74-8945-4710-AF00-F3087A2ACECF}" type="slidenum">
              <a:rPr lang="en-US" smtClean="0"/>
              <a:t>13</a:t>
            </a:fld>
            <a:endParaRPr lang="en-US"/>
          </a:p>
        </p:txBody>
      </p:sp>
    </p:spTree>
    <p:extLst>
      <p:ext uri="{BB962C8B-B14F-4D97-AF65-F5344CB8AC3E}">
        <p14:creationId xmlns:p14="http://schemas.microsoft.com/office/powerpoint/2010/main" val="432534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long title and text">
    <p:spTree>
      <p:nvGrpSpPr>
        <p:cNvPr id="1" name=""/>
        <p:cNvGrpSpPr/>
        <p:nvPr/>
      </p:nvGrpSpPr>
      <p:grpSpPr>
        <a:xfrm>
          <a:off x="0" y="0"/>
          <a:ext cx="0" cy="0"/>
          <a:chOff x="0" y="0"/>
          <a:chExt cx="0" cy="0"/>
        </a:xfrm>
      </p:grpSpPr>
      <p:sp>
        <p:nvSpPr>
          <p:cNvPr id="10" name="Text Placeholder 8"/>
          <p:cNvSpPr>
            <a:spLocks noGrp="1"/>
          </p:cNvSpPr>
          <p:nvPr>
            <p:ph type="body" sz="quarter" idx="12"/>
          </p:nvPr>
        </p:nvSpPr>
        <p:spPr>
          <a:xfrm>
            <a:off x="309095" y="1429265"/>
            <a:ext cx="11590985" cy="4747702"/>
          </a:xfrm>
          <a:prstGeom prst="rect">
            <a:avLst/>
          </a:prstGeom>
        </p:spPr>
        <p:txBody>
          <a:bodyPr/>
          <a:lstStyle>
            <a:lvl1pPr marL="237744" indent="-237744">
              <a:lnSpc>
                <a:spcPct val="125000"/>
              </a:lnSpc>
              <a:spcBef>
                <a:spcPts val="1600"/>
              </a:spcBef>
              <a:spcAft>
                <a:spcPts val="600"/>
              </a:spcAft>
              <a:defRPr sz="1400"/>
            </a:lvl1pPr>
            <a:lvl2pPr marL="694944" indent="-237744">
              <a:lnSpc>
                <a:spcPct val="125000"/>
              </a:lnSpc>
              <a:spcAft>
                <a:spcPts val="400"/>
              </a:spcAft>
              <a:defRPr sz="1400"/>
            </a:lvl2pPr>
            <a:lvl3pPr marL="1088136" indent="-173736">
              <a:lnSpc>
                <a:spcPct val="125000"/>
              </a:lnSpc>
              <a:spcAft>
                <a:spcPts val="400"/>
              </a:spcAft>
              <a:defRPr sz="1400"/>
            </a:lvl3pPr>
            <a:lvl4pPr marL="1609344" indent="-237744">
              <a:lnSpc>
                <a:spcPct val="125000"/>
              </a:lnSpc>
              <a:spcAft>
                <a:spcPts val="400"/>
              </a:spcAft>
              <a:defRPr sz="1400"/>
            </a:lvl4pPr>
            <a:lvl5pPr marL="2002536" indent="-173736">
              <a:lnSpc>
                <a:spcPct val="125000"/>
              </a:lnSpc>
              <a:spcAft>
                <a:spcPts val="400"/>
              </a:spcAft>
              <a:buFont typeface="Arial" pitchFamily="34" charset="0"/>
              <a:buChar char="•"/>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1"/>
          <p:cNvSpPr>
            <a:spLocks noGrp="1"/>
          </p:cNvSpPr>
          <p:nvPr>
            <p:ph type="title" hasCustomPrompt="1"/>
          </p:nvPr>
        </p:nvSpPr>
        <p:spPr>
          <a:xfrm>
            <a:off x="309094" y="538336"/>
            <a:ext cx="11599572" cy="755794"/>
          </a:xfrm>
          <a:prstGeom prst="rect">
            <a:avLst/>
          </a:prstGeom>
        </p:spPr>
        <p:txBody>
          <a:bodyPr anchor="b" anchorCtr="0"/>
          <a:lstStyle>
            <a:lvl1pPr algn="l">
              <a:defRPr sz="2400">
                <a:solidFill>
                  <a:schemeClr val="accent1"/>
                </a:solidFill>
              </a:defRPr>
            </a:lvl1pPr>
          </a:lstStyle>
          <a:p>
            <a:r>
              <a:rPr lang="en-US" dirty="0" smtClean="0"/>
              <a:t>Click to edit Master title style. You can have up to two lines of text.</a:t>
            </a:r>
            <a:endParaRPr lang="en-US" dirty="0"/>
          </a:p>
        </p:txBody>
      </p:sp>
      <p:sp>
        <p:nvSpPr>
          <p:cNvPr id="16" name="Slide Number Placeholder 5"/>
          <p:cNvSpPr>
            <a:spLocks noGrp="1"/>
          </p:cNvSpPr>
          <p:nvPr>
            <p:ph type="sldNum" sz="quarter" idx="4"/>
          </p:nvPr>
        </p:nvSpPr>
        <p:spPr>
          <a:xfrm>
            <a:off x="11460485" y="6422050"/>
            <a:ext cx="523707" cy="365125"/>
          </a:xfrm>
          <a:prstGeom prst="rect">
            <a:avLst/>
          </a:prstGeom>
        </p:spPr>
        <p:txBody>
          <a:bodyPr vert="horz" lIns="91440" tIns="45720" rIns="91440" bIns="45720" rtlCol="0" anchor="ctr"/>
          <a:lstStyle>
            <a:lvl1pPr algn="ctr">
              <a:defRPr sz="1200">
                <a:solidFill>
                  <a:schemeClr val="tx1"/>
                </a:solidFill>
                <a:latin typeface="+mj-lt"/>
              </a:defRPr>
            </a:lvl1pPr>
          </a:lstStyle>
          <a:p>
            <a:fld id="{2D80C5C9-96E0-47EC-B500-37C5FE284639}" type="slidenum">
              <a:rPr lang="en-US" smtClean="0"/>
              <a:pPr/>
              <a:t>‹#›</a:t>
            </a:fld>
            <a:endParaRPr lang="en-US" dirty="0"/>
          </a:p>
        </p:txBody>
      </p:sp>
    </p:spTree>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full-screen image/char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1 column">
    <p:spTree>
      <p:nvGrpSpPr>
        <p:cNvPr id="1" name=""/>
        <p:cNvGrpSpPr/>
        <p:nvPr/>
      </p:nvGrpSpPr>
      <p:grpSpPr>
        <a:xfrm>
          <a:off x="0" y="0"/>
          <a:ext cx="0" cy="0"/>
          <a:chOff x="0" y="0"/>
          <a:chExt cx="0" cy="0"/>
        </a:xfrm>
      </p:grpSpPr>
      <p:sp>
        <p:nvSpPr>
          <p:cNvPr id="11" name="Content Placeholder 10"/>
          <p:cNvSpPr>
            <a:spLocks noGrp="1"/>
          </p:cNvSpPr>
          <p:nvPr>
            <p:ph sz="quarter" idx="12"/>
          </p:nvPr>
        </p:nvSpPr>
        <p:spPr>
          <a:xfrm>
            <a:off x="309095" y="1427430"/>
            <a:ext cx="11599572" cy="4753241"/>
          </a:xfrm>
          <a:prstGeom prst="rect">
            <a:avLst/>
          </a:prstGeom>
        </p:spPr>
        <p:txBody>
          <a:bodyPr/>
          <a:lstStyle>
            <a:lvl1pPr marL="237744" indent="-237744">
              <a:lnSpc>
                <a:spcPct val="125000"/>
              </a:lnSpc>
              <a:spcBef>
                <a:spcPts val="1600"/>
              </a:spcBef>
              <a:spcAft>
                <a:spcPts val="600"/>
              </a:spcAft>
              <a:defRPr sz="1400"/>
            </a:lvl1pPr>
            <a:lvl2pPr>
              <a:lnSpc>
                <a:spcPct val="125000"/>
              </a:lnSpc>
              <a:spcAft>
                <a:spcPts val="400"/>
              </a:spcAft>
              <a:defRPr sz="1400"/>
            </a:lvl2pPr>
            <a:lvl3pPr>
              <a:lnSpc>
                <a:spcPct val="125000"/>
              </a:lnSpc>
              <a:spcAft>
                <a:spcPts val="400"/>
              </a:spcAft>
              <a:defRPr sz="1400"/>
            </a:lvl3pPr>
            <a:lvl4pPr>
              <a:lnSpc>
                <a:spcPct val="125000"/>
              </a:lnSpc>
              <a:spcAft>
                <a:spcPts val="400"/>
              </a:spcAft>
              <a:defRPr sz="1400"/>
            </a:lvl4pPr>
            <a:lvl5pPr>
              <a:lnSpc>
                <a:spcPct val="125000"/>
              </a:lnSpc>
              <a:spcAft>
                <a:spcPts val="400"/>
              </a:spcAft>
              <a:buFont typeface="Arial" pitchFamily="34" charset="0"/>
              <a:buChar char="•"/>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1"/>
          <p:cNvSpPr>
            <a:spLocks noGrp="1"/>
          </p:cNvSpPr>
          <p:nvPr>
            <p:ph type="title" hasCustomPrompt="1"/>
          </p:nvPr>
        </p:nvSpPr>
        <p:spPr>
          <a:xfrm>
            <a:off x="309094" y="538336"/>
            <a:ext cx="11599572" cy="755794"/>
          </a:xfrm>
          <a:prstGeom prst="rect">
            <a:avLst/>
          </a:prstGeom>
        </p:spPr>
        <p:txBody>
          <a:bodyPr anchor="b" anchorCtr="0"/>
          <a:lstStyle>
            <a:lvl1pPr algn="l">
              <a:defRPr sz="2400">
                <a:solidFill>
                  <a:schemeClr val="accent1"/>
                </a:solidFill>
              </a:defRPr>
            </a:lvl1pPr>
          </a:lstStyle>
          <a:p>
            <a:r>
              <a:rPr lang="en-US" dirty="0" smtClean="0"/>
              <a:t>Click to edit Master title style. You can have up to two lines of text.</a:t>
            </a:r>
            <a:endParaRPr lang="en-US" dirty="0"/>
          </a:p>
        </p:txBody>
      </p:sp>
      <p:sp>
        <p:nvSpPr>
          <p:cNvPr id="6" name="Slide Number Placeholder 5"/>
          <p:cNvSpPr>
            <a:spLocks noGrp="1"/>
          </p:cNvSpPr>
          <p:nvPr>
            <p:ph type="sldNum" sz="quarter" idx="4"/>
          </p:nvPr>
        </p:nvSpPr>
        <p:spPr>
          <a:xfrm>
            <a:off x="11460485" y="6422050"/>
            <a:ext cx="523707" cy="365125"/>
          </a:xfrm>
          <a:prstGeom prst="rect">
            <a:avLst/>
          </a:prstGeom>
        </p:spPr>
        <p:txBody>
          <a:bodyPr vert="horz" lIns="91440" tIns="45720" rIns="91440" bIns="45720" rtlCol="0" anchor="ctr"/>
          <a:lstStyle>
            <a:lvl1pPr algn="ctr">
              <a:defRPr sz="1200">
                <a:solidFill>
                  <a:schemeClr val="tx1"/>
                </a:solidFill>
                <a:latin typeface="+mj-lt"/>
              </a:defRPr>
            </a:lvl1pPr>
          </a:lstStyle>
          <a:p>
            <a:fld id="{2D80C5C9-96E0-47EC-B500-37C5FE284639}" type="slidenum">
              <a:rPr lang="en-US" smtClean="0"/>
              <a:pPr/>
              <a:t>‹#›</a:t>
            </a:fld>
            <a:endParaRPr lang="en-US" dirty="0"/>
          </a:p>
        </p:txBody>
      </p:sp>
    </p:spTree>
    <p:extLst>
      <p:ext uri="{BB962C8B-B14F-4D97-AF65-F5344CB8AC3E}">
        <p14:creationId xmlns:p14="http://schemas.microsoft.com/office/powerpoint/2010/main" val="1290967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2 columns">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309094" y="538336"/>
            <a:ext cx="11599572" cy="755794"/>
          </a:xfrm>
          <a:prstGeom prst="rect">
            <a:avLst/>
          </a:prstGeom>
        </p:spPr>
        <p:txBody>
          <a:bodyPr anchor="b" anchorCtr="0"/>
          <a:lstStyle>
            <a:lvl1pPr algn="l">
              <a:defRPr sz="2400">
                <a:solidFill>
                  <a:schemeClr val="accent1"/>
                </a:solidFill>
              </a:defRPr>
            </a:lvl1pPr>
          </a:lstStyle>
          <a:p>
            <a:r>
              <a:rPr lang="en-US" dirty="0" smtClean="0"/>
              <a:t>Click to edit Master title style. You can have up to two lines of text.</a:t>
            </a:r>
            <a:endParaRPr lang="en-US" dirty="0"/>
          </a:p>
        </p:txBody>
      </p:sp>
      <p:sp>
        <p:nvSpPr>
          <p:cNvPr id="12" name="Content Placeholder 10"/>
          <p:cNvSpPr>
            <a:spLocks noGrp="1"/>
          </p:cNvSpPr>
          <p:nvPr>
            <p:ph sz="quarter" idx="12"/>
          </p:nvPr>
        </p:nvSpPr>
        <p:spPr>
          <a:xfrm>
            <a:off x="309095" y="1427430"/>
            <a:ext cx="5660190" cy="4753241"/>
          </a:xfrm>
          <a:prstGeom prst="rect">
            <a:avLst/>
          </a:prstGeom>
        </p:spPr>
        <p:txBody>
          <a:bodyPr/>
          <a:lstStyle>
            <a:lvl1pPr marL="237744" indent="-237744">
              <a:lnSpc>
                <a:spcPct val="125000"/>
              </a:lnSpc>
              <a:spcBef>
                <a:spcPts val="1600"/>
              </a:spcBef>
              <a:spcAft>
                <a:spcPts val="600"/>
              </a:spcAft>
              <a:defRPr sz="1400"/>
            </a:lvl1pPr>
            <a:lvl2pPr>
              <a:lnSpc>
                <a:spcPct val="125000"/>
              </a:lnSpc>
              <a:spcAft>
                <a:spcPts val="400"/>
              </a:spcAft>
              <a:defRPr sz="1400"/>
            </a:lvl2pPr>
            <a:lvl3pPr>
              <a:lnSpc>
                <a:spcPct val="125000"/>
              </a:lnSpc>
              <a:spcAft>
                <a:spcPts val="400"/>
              </a:spcAft>
              <a:defRPr sz="1400"/>
            </a:lvl3pPr>
            <a:lvl4pPr>
              <a:lnSpc>
                <a:spcPct val="125000"/>
              </a:lnSpc>
              <a:spcAft>
                <a:spcPts val="400"/>
              </a:spcAft>
              <a:defRPr sz="1400"/>
            </a:lvl4pPr>
            <a:lvl5pPr>
              <a:lnSpc>
                <a:spcPct val="125000"/>
              </a:lnSpc>
              <a:spcAft>
                <a:spcPts val="400"/>
              </a:spcAft>
              <a:buFont typeface="Arial" pitchFamily="34" charset="0"/>
              <a:buChar char="•"/>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10"/>
          <p:cNvSpPr>
            <a:spLocks noGrp="1"/>
          </p:cNvSpPr>
          <p:nvPr>
            <p:ph sz="quarter" idx="13"/>
          </p:nvPr>
        </p:nvSpPr>
        <p:spPr>
          <a:xfrm>
            <a:off x="6174769" y="1427430"/>
            <a:ext cx="5743254" cy="4753241"/>
          </a:xfrm>
          <a:prstGeom prst="rect">
            <a:avLst/>
          </a:prstGeom>
        </p:spPr>
        <p:txBody>
          <a:bodyPr/>
          <a:lstStyle>
            <a:lvl1pPr marL="237744" indent="-237744">
              <a:lnSpc>
                <a:spcPct val="125000"/>
              </a:lnSpc>
              <a:spcBef>
                <a:spcPts val="1600"/>
              </a:spcBef>
              <a:spcAft>
                <a:spcPts val="600"/>
              </a:spcAft>
              <a:defRPr sz="1400"/>
            </a:lvl1pPr>
            <a:lvl2pPr>
              <a:lnSpc>
                <a:spcPct val="125000"/>
              </a:lnSpc>
              <a:spcAft>
                <a:spcPts val="400"/>
              </a:spcAft>
              <a:defRPr sz="1400"/>
            </a:lvl2pPr>
            <a:lvl3pPr>
              <a:lnSpc>
                <a:spcPct val="125000"/>
              </a:lnSpc>
              <a:spcAft>
                <a:spcPts val="400"/>
              </a:spcAft>
              <a:defRPr sz="1400"/>
            </a:lvl3pPr>
            <a:lvl4pPr>
              <a:lnSpc>
                <a:spcPct val="125000"/>
              </a:lnSpc>
              <a:spcAft>
                <a:spcPts val="400"/>
              </a:spcAft>
              <a:defRPr sz="1400"/>
            </a:lvl4pPr>
            <a:lvl5pPr>
              <a:lnSpc>
                <a:spcPct val="125000"/>
              </a:lnSpc>
              <a:spcAft>
                <a:spcPts val="400"/>
              </a:spcAft>
              <a:buFont typeface="Arial" pitchFamily="34" charset="0"/>
              <a:buChar char="•"/>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11460485" y="6422050"/>
            <a:ext cx="523707" cy="365125"/>
          </a:xfrm>
          <a:prstGeom prst="rect">
            <a:avLst/>
          </a:prstGeom>
        </p:spPr>
        <p:txBody>
          <a:bodyPr vert="horz" lIns="91440" tIns="45720" rIns="91440" bIns="45720" rtlCol="0" anchor="ctr"/>
          <a:lstStyle>
            <a:lvl1pPr algn="ctr">
              <a:defRPr sz="1200">
                <a:solidFill>
                  <a:schemeClr val="tx1"/>
                </a:solidFill>
                <a:latin typeface="+mj-lt"/>
              </a:defRPr>
            </a:lvl1pPr>
          </a:lstStyle>
          <a:p>
            <a:fld id="{2D80C5C9-96E0-47EC-B500-37C5FE284639}"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3 columns">
    <p:spTree>
      <p:nvGrpSpPr>
        <p:cNvPr id="1" name=""/>
        <p:cNvGrpSpPr/>
        <p:nvPr/>
      </p:nvGrpSpPr>
      <p:grpSpPr>
        <a:xfrm>
          <a:off x="0" y="0"/>
          <a:ext cx="0" cy="0"/>
          <a:chOff x="0" y="0"/>
          <a:chExt cx="0" cy="0"/>
        </a:xfrm>
      </p:grpSpPr>
      <p:sp>
        <p:nvSpPr>
          <p:cNvPr id="11" name="Content Placeholder 10"/>
          <p:cNvSpPr>
            <a:spLocks noGrp="1"/>
          </p:cNvSpPr>
          <p:nvPr>
            <p:ph sz="quarter" idx="12"/>
          </p:nvPr>
        </p:nvSpPr>
        <p:spPr>
          <a:xfrm>
            <a:off x="307631" y="1427431"/>
            <a:ext cx="3657600" cy="4753240"/>
          </a:xfrm>
          <a:prstGeom prst="rect">
            <a:avLst/>
          </a:prstGeom>
        </p:spPr>
        <p:txBody>
          <a:bodyPr/>
          <a:lstStyle>
            <a:lvl1pPr marL="237744" indent="-237744">
              <a:lnSpc>
                <a:spcPct val="125000"/>
              </a:lnSpc>
              <a:spcBef>
                <a:spcPts val="1600"/>
              </a:spcBef>
              <a:spcAft>
                <a:spcPts val="600"/>
              </a:spcAft>
              <a:defRPr sz="1400"/>
            </a:lvl1pPr>
            <a:lvl2pPr>
              <a:lnSpc>
                <a:spcPct val="125000"/>
              </a:lnSpc>
              <a:spcAft>
                <a:spcPts val="400"/>
              </a:spcAft>
              <a:defRPr sz="1400"/>
            </a:lvl2pPr>
            <a:lvl3pPr>
              <a:lnSpc>
                <a:spcPct val="125000"/>
              </a:lnSpc>
              <a:spcAft>
                <a:spcPts val="400"/>
              </a:spcAft>
              <a:defRPr sz="1400"/>
            </a:lvl3pPr>
            <a:lvl4pPr>
              <a:lnSpc>
                <a:spcPct val="125000"/>
              </a:lnSpc>
              <a:spcAft>
                <a:spcPts val="400"/>
              </a:spcAft>
              <a:defRPr sz="1400"/>
            </a:lvl4pPr>
            <a:lvl5pPr>
              <a:lnSpc>
                <a:spcPct val="125000"/>
              </a:lnSpc>
              <a:spcAft>
                <a:spcPts val="400"/>
              </a:spcAft>
              <a:buFont typeface="Arial" pitchFamily="34" charset="0"/>
              <a:buChar char="•"/>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Content Placeholder 10"/>
          <p:cNvSpPr>
            <a:spLocks noGrp="1"/>
          </p:cNvSpPr>
          <p:nvPr>
            <p:ph sz="quarter" idx="13"/>
          </p:nvPr>
        </p:nvSpPr>
        <p:spPr>
          <a:xfrm>
            <a:off x="4290573" y="1427431"/>
            <a:ext cx="3657600" cy="4753240"/>
          </a:xfrm>
          <a:prstGeom prst="rect">
            <a:avLst/>
          </a:prstGeom>
        </p:spPr>
        <p:txBody>
          <a:bodyPr/>
          <a:lstStyle>
            <a:lvl1pPr marL="237744" indent="-237744">
              <a:lnSpc>
                <a:spcPct val="125000"/>
              </a:lnSpc>
              <a:spcBef>
                <a:spcPts val="1600"/>
              </a:spcBef>
              <a:spcAft>
                <a:spcPts val="600"/>
              </a:spcAft>
              <a:defRPr sz="1400"/>
            </a:lvl1pPr>
            <a:lvl2pPr>
              <a:lnSpc>
                <a:spcPct val="125000"/>
              </a:lnSpc>
              <a:spcAft>
                <a:spcPts val="400"/>
              </a:spcAft>
              <a:defRPr sz="1400"/>
            </a:lvl2pPr>
            <a:lvl3pPr>
              <a:lnSpc>
                <a:spcPct val="125000"/>
              </a:lnSpc>
              <a:spcAft>
                <a:spcPts val="400"/>
              </a:spcAft>
              <a:defRPr sz="1400"/>
            </a:lvl3pPr>
            <a:lvl4pPr>
              <a:lnSpc>
                <a:spcPct val="125000"/>
              </a:lnSpc>
              <a:spcAft>
                <a:spcPts val="400"/>
              </a:spcAft>
              <a:defRPr sz="1400"/>
            </a:lvl4pPr>
            <a:lvl5pPr>
              <a:lnSpc>
                <a:spcPct val="125000"/>
              </a:lnSpc>
              <a:spcAft>
                <a:spcPts val="400"/>
              </a:spcAft>
              <a:buFont typeface="Arial" pitchFamily="34" charset="0"/>
              <a:buChar char="•"/>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Content Placeholder 10"/>
          <p:cNvSpPr>
            <a:spLocks noGrp="1"/>
          </p:cNvSpPr>
          <p:nvPr>
            <p:ph sz="quarter" idx="14"/>
          </p:nvPr>
        </p:nvSpPr>
        <p:spPr>
          <a:xfrm>
            <a:off x="8263467" y="1427431"/>
            <a:ext cx="3657600" cy="4753240"/>
          </a:xfrm>
          <a:prstGeom prst="rect">
            <a:avLst/>
          </a:prstGeom>
        </p:spPr>
        <p:txBody>
          <a:bodyPr/>
          <a:lstStyle>
            <a:lvl1pPr marL="237744" indent="-237744">
              <a:lnSpc>
                <a:spcPct val="125000"/>
              </a:lnSpc>
              <a:spcBef>
                <a:spcPts val="1600"/>
              </a:spcBef>
              <a:spcAft>
                <a:spcPts val="600"/>
              </a:spcAft>
              <a:defRPr sz="1400"/>
            </a:lvl1pPr>
            <a:lvl2pPr>
              <a:lnSpc>
                <a:spcPct val="125000"/>
              </a:lnSpc>
              <a:spcAft>
                <a:spcPts val="400"/>
              </a:spcAft>
              <a:defRPr sz="1400"/>
            </a:lvl2pPr>
            <a:lvl3pPr>
              <a:lnSpc>
                <a:spcPct val="125000"/>
              </a:lnSpc>
              <a:spcAft>
                <a:spcPts val="400"/>
              </a:spcAft>
              <a:defRPr sz="1400"/>
            </a:lvl3pPr>
            <a:lvl4pPr>
              <a:lnSpc>
                <a:spcPct val="125000"/>
              </a:lnSpc>
              <a:spcAft>
                <a:spcPts val="400"/>
              </a:spcAft>
              <a:defRPr sz="1400"/>
            </a:lvl4pPr>
            <a:lvl5pPr>
              <a:lnSpc>
                <a:spcPct val="125000"/>
              </a:lnSpc>
              <a:spcAft>
                <a:spcPts val="400"/>
              </a:spcAft>
              <a:buFont typeface="Arial" pitchFamily="34" charset="0"/>
              <a:buChar char="•"/>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itle 1"/>
          <p:cNvSpPr>
            <a:spLocks noGrp="1"/>
          </p:cNvSpPr>
          <p:nvPr>
            <p:ph type="title" hasCustomPrompt="1"/>
          </p:nvPr>
        </p:nvSpPr>
        <p:spPr>
          <a:xfrm>
            <a:off x="309094" y="538336"/>
            <a:ext cx="11599572" cy="755794"/>
          </a:xfrm>
          <a:prstGeom prst="rect">
            <a:avLst/>
          </a:prstGeom>
        </p:spPr>
        <p:txBody>
          <a:bodyPr anchor="b" anchorCtr="0"/>
          <a:lstStyle>
            <a:lvl1pPr algn="l">
              <a:defRPr sz="2400">
                <a:solidFill>
                  <a:schemeClr val="accent1"/>
                </a:solidFill>
              </a:defRPr>
            </a:lvl1pPr>
          </a:lstStyle>
          <a:p>
            <a:r>
              <a:rPr lang="en-US" dirty="0" smtClean="0"/>
              <a:t>Click to edit Master title style. You can have up to two lines of text.</a:t>
            </a:r>
            <a:endParaRPr lang="en-US" dirty="0"/>
          </a:p>
        </p:txBody>
      </p:sp>
      <p:sp>
        <p:nvSpPr>
          <p:cNvPr id="7" name="Slide Number Placeholder 5"/>
          <p:cNvSpPr>
            <a:spLocks noGrp="1"/>
          </p:cNvSpPr>
          <p:nvPr>
            <p:ph type="sldNum" sz="quarter" idx="4"/>
          </p:nvPr>
        </p:nvSpPr>
        <p:spPr>
          <a:xfrm>
            <a:off x="11460485" y="6422050"/>
            <a:ext cx="523707" cy="365125"/>
          </a:xfrm>
          <a:prstGeom prst="rect">
            <a:avLst/>
          </a:prstGeom>
        </p:spPr>
        <p:txBody>
          <a:bodyPr vert="horz" lIns="91440" tIns="45720" rIns="91440" bIns="45720" rtlCol="0" anchor="ctr"/>
          <a:lstStyle>
            <a:lvl1pPr algn="ctr">
              <a:defRPr sz="1200">
                <a:solidFill>
                  <a:schemeClr val="tx1"/>
                </a:solidFill>
                <a:latin typeface="+mj-lt"/>
              </a:defRPr>
            </a:lvl1pPr>
          </a:lstStyle>
          <a:p>
            <a:fld id="{2D80C5C9-96E0-47EC-B500-37C5FE284639}" type="slidenum">
              <a:rPr lang="en-US" smtClean="0"/>
              <a:pPr/>
              <a:t>‹#›</a:t>
            </a:fld>
            <a:endParaRPr lang="en-US" dirty="0"/>
          </a:p>
        </p:txBody>
      </p:sp>
    </p:spTree>
    <p:extLst>
      <p:ext uri="{BB962C8B-B14F-4D97-AF65-F5344CB8AC3E}">
        <p14:creationId xmlns:p14="http://schemas.microsoft.com/office/powerpoint/2010/main" val="3522932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ine or bar graph">
    <p:spTree>
      <p:nvGrpSpPr>
        <p:cNvPr id="1" name=""/>
        <p:cNvGrpSpPr/>
        <p:nvPr/>
      </p:nvGrpSpPr>
      <p:grpSpPr>
        <a:xfrm>
          <a:off x="0" y="0"/>
          <a:ext cx="0" cy="0"/>
          <a:chOff x="0" y="0"/>
          <a:chExt cx="0" cy="0"/>
        </a:xfrm>
      </p:grpSpPr>
      <p:sp>
        <p:nvSpPr>
          <p:cNvPr id="12" name="Text Placeholder 11"/>
          <p:cNvSpPr>
            <a:spLocks noGrp="1"/>
          </p:cNvSpPr>
          <p:nvPr>
            <p:ph type="body" sz="quarter" idx="13" hasCustomPrompt="1"/>
          </p:nvPr>
        </p:nvSpPr>
        <p:spPr>
          <a:xfrm>
            <a:off x="309094" y="1428068"/>
            <a:ext cx="5581451" cy="548640"/>
          </a:xfrm>
          <a:prstGeom prst="rect">
            <a:avLst/>
          </a:prstGeom>
        </p:spPr>
        <p:txBody>
          <a:bodyPr anchor="b" anchorCtr="0"/>
          <a:lstStyle>
            <a:lvl1pPr marL="342900" marR="0" indent="-342900" algn="l" defTabSz="914400" rtl="0" eaLnBrk="1" fontAlgn="base" latinLnBrk="0" hangingPunct="1">
              <a:lnSpc>
                <a:spcPct val="100000"/>
              </a:lnSpc>
              <a:spcBef>
                <a:spcPct val="20000"/>
              </a:spcBef>
              <a:spcAft>
                <a:spcPct val="0"/>
              </a:spcAft>
              <a:buClrTx/>
              <a:buSzTx/>
              <a:buFontTx/>
              <a:buNone/>
              <a:tabLst/>
              <a:defRPr sz="1400"/>
            </a:lvl1pPr>
            <a:lvl2pPr>
              <a:defRPr sz="1400"/>
            </a:lvl2pPr>
            <a:lvl3pPr>
              <a:defRPr sz="1400"/>
            </a:lvl3pPr>
            <a:lvl4pPr>
              <a:defRPr sz="1400"/>
            </a:lvl4pPr>
            <a:lvl5pPr>
              <a:defRPr sz="1400"/>
            </a:lvl5pPr>
          </a:lstStyle>
          <a:p>
            <a:pPr lvl="0"/>
            <a:r>
              <a:rPr lang="en-US" dirty="0" smtClean="0"/>
              <a:t>y-axis title here</a:t>
            </a:r>
          </a:p>
          <a:p>
            <a:pPr lvl="0"/>
            <a:r>
              <a:rPr lang="en-US" dirty="0" smtClean="0"/>
              <a:t>y-axis units here</a:t>
            </a:r>
          </a:p>
        </p:txBody>
      </p:sp>
      <p:sp>
        <p:nvSpPr>
          <p:cNvPr id="14" name="Text Placeholder 13"/>
          <p:cNvSpPr>
            <a:spLocks noGrp="1"/>
          </p:cNvSpPr>
          <p:nvPr>
            <p:ph type="body" sz="quarter" idx="14" hasCustomPrompt="1"/>
          </p:nvPr>
        </p:nvSpPr>
        <p:spPr>
          <a:xfrm>
            <a:off x="6278880" y="1428068"/>
            <a:ext cx="5608320" cy="548640"/>
          </a:xfrm>
          <a:prstGeom prst="rect">
            <a:avLst/>
          </a:prstGeom>
        </p:spPr>
        <p:txBody>
          <a:bodyPr anchor="b" anchorCtr="0"/>
          <a:lstStyle>
            <a:lvl1pPr marL="342900" marR="0" indent="-342900" algn="r" defTabSz="914400" rtl="0" eaLnBrk="1" fontAlgn="base" latinLnBrk="0" hangingPunct="1">
              <a:lnSpc>
                <a:spcPct val="100000"/>
              </a:lnSpc>
              <a:spcBef>
                <a:spcPct val="20000"/>
              </a:spcBef>
              <a:spcAft>
                <a:spcPct val="0"/>
              </a:spcAft>
              <a:buClrTx/>
              <a:buSzTx/>
              <a:buFontTx/>
              <a:buNone/>
              <a:tabLst/>
              <a:defRPr sz="1400"/>
            </a:lvl1pPr>
            <a:lvl2pPr>
              <a:defRPr sz="1400"/>
            </a:lvl2pPr>
            <a:lvl3pPr>
              <a:defRPr sz="1400"/>
            </a:lvl3pPr>
            <a:lvl4pPr>
              <a:defRPr sz="1400"/>
            </a:lvl4pPr>
            <a:lvl5pPr>
              <a:defRPr sz="1400"/>
            </a:lvl5pPr>
          </a:lstStyle>
          <a:p>
            <a:pPr lvl="0"/>
            <a:r>
              <a:rPr lang="en-US" dirty="0" smtClean="0"/>
              <a:t>secondary y-axis title here</a:t>
            </a:r>
          </a:p>
          <a:p>
            <a:pPr lvl="0"/>
            <a:r>
              <a:rPr lang="en-US" dirty="0" smtClean="0"/>
              <a:t>secondary y-axis units here</a:t>
            </a:r>
          </a:p>
        </p:txBody>
      </p:sp>
      <p:sp>
        <p:nvSpPr>
          <p:cNvPr id="11" name="Chart Placeholder 8"/>
          <p:cNvSpPr>
            <a:spLocks noGrp="1"/>
          </p:cNvSpPr>
          <p:nvPr>
            <p:ph type="chart" sz="quarter" idx="12"/>
          </p:nvPr>
        </p:nvSpPr>
        <p:spPr>
          <a:xfrm>
            <a:off x="309094" y="2022869"/>
            <a:ext cx="11578108" cy="3925755"/>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200"/>
            </a:lvl1pPr>
          </a:lstStyle>
          <a:p>
            <a:r>
              <a:rPr lang="en-US" smtClean="0"/>
              <a:t>Click icon to add chart</a:t>
            </a:r>
            <a:endParaRPr lang="en-US" dirty="0" smtClean="0"/>
          </a:p>
        </p:txBody>
      </p:sp>
      <p:sp>
        <p:nvSpPr>
          <p:cNvPr id="13" name="Title 1"/>
          <p:cNvSpPr>
            <a:spLocks noGrp="1"/>
          </p:cNvSpPr>
          <p:nvPr>
            <p:ph type="title" hasCustomPrompt="1"/>
          </p:nvPr>
        </p:nvSpPr>
        <p:spPr>
          <a:xfrm>
            <a:off x="309094" y="538336"/>
            <a:ext cx="11599572" cy="755794"/>
          </a:xfrm>
          <a:prstGeom prst="rect">
            <a:avLst/>
          </a:prstGeom>
        </p:spPr>
        <p:txBody>
          <a:bodyPr anchor="b" anchorCtr="0"/>
          <a:lstStyle>
            <a:lvl1pPr algn="l">
              <a:defRPr sz="2400">
                <a:solidFill>
                  <a:schemeClr val="accent1"/>
                </a:solidFill>
              </a:defRPr>
            </a:lvl1pPr>
          </a:lstStyle>
          <a:p>
            <a:r>
              <a:rPr lang="en-US" dirty="0" smtClean="0"/>
              <a:t>Click to edit Master title style. You can have up to two lines of text.</a:t>
            </a:r>
            <a:endParaRPr lang="en-US" dirty="0"/>
          </a:p>
        </p:txBody>
      </p:sp>
      <p:sp>
        <p:nvSpPr>
          <p:cNvPr id="16" name="Text Placeholder 15"/>
          <p:cNvSpPr>
            <a:spLocks noGrp="1"/>
          </p:cNvSpPr>
          <p:nvPr>
            <p:ph type="body" sz="quarter" idx="15" hasCustomPrompt="1"/>
          </p:nvPr>
        </p:nvSpPr>
        <p:spPr>
          <a:xfrm>
            <a:off x="307327" y="6020678"/>
            <a:ext cx="11593188" cy="255154"/>
          </a:xfrm>
          <a:prstGeom prst="rect">
            <a:avLst/>
          </a:prstGeom>
        </p:spPr>
        <p:txBody>
          <a:bodyPr anchor="b" anchorCtr="0"/>
          <a:lstStyle>
            <a:lvl1pPr>
              <a:buNone/>
              <a:defRPr sz="1200" i="1"/>
            </a:lvl1pPr>
            <a:lvl2pPr>
              <a:buNone/>
              <a:defRPr sz="1200" i="1"/>
            </a:lvl2pPr>
            <a:lvl3pPr>
              <a:buNone/>
              <a:defRPr sz="1200" i="1"/>
            </a:lvl3pPr>
            <a:lvl4pPr>
              <a:buNone/>
              <a:defRPr sz="1200" i="1"/>
            </a:lvl4pPr>
            <a:lvl5pPr>
              <a:buNone/>
              <a:defRPr sz="1200" i="1"/>
            </a:lvl5pPr>
          </a:lstStyle>
          <a:p>
            <a:pPr lvl="0"/>
            <a:r>
              <a:rPr lang="en-US" dirty="0" smtClean="0"/>
              <a:t>Source: Click to edit text</a:t>
            </a:r>
          </a:p>
        </p:txBody>
      </p:sp>
      <p:sp>
        <p:nvSpPr>
          <p:cNvPr id="8" name="Slide Number Placeholder 5"/>
          <p:cNvSpPr>
            <a:spLocks noGrp="1"/>
          </p:cNvSpPr>
          <p:nvPr>
            <p:ph type="sldNum" sz="quarter" idx="4"/>
          </p:nvPr>
        </p:nvSpPr>
        <p:spPr>
          <a:xfrm>
            <a:off x="11460485" y="6422050"/>
            <a:ext cx="523707" cy="365125"/>
          </a:xfrm>
          <a:prstGeom prst="rect">
            <a:avLst/>
          </a:prstGeom>
        </p:spPr>
        <p:txBody>
          <a:bodyPr vert="horz" lIns="91440" tIns="45720" rIns="91440" bIns="45720" rtlCol="0" anchor="ctr"/>
          <a:lstStyle>
            <a:lvl1pPr algn="ctr">
              <a:defRPr sz="1200">
                <a:solidFill>
                  <a:schemeClr val="tx1"/>
                </a:solidFill>
                <a:latin typeface="+mj-lt"/>
              </a:defRPr>
            </a:lvl1pPr>
          </a:lstStyle>
          <a:p>
            <a:fld id="{2D80C5C9-96E0-47EC-B500-37C5FE28463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e chart">
    <p:spTree>
      <p:nvGrpSpPr>
        <p:cNvPr id="1" name=""/>
        <p:cNvGrpSpPr/>
        <p:nvPr/>
      </p:nvGrpSpPr>
      <p:grpSpPr>
        <a:xfrm>
          <a:off x="0" y="0"/>
          <a:ext cx="0" cy="0"/>
          <a:chOff x="0" y="0"/>
          <a:chExt cx="0" cy="0"/>
        </a:xfrm>
      </p:grpSpPr>
      <p:sp>
        <p:nvSpPr>
          <p:cNvPr id="9" name="Chart Placeholder 8"/>
          <p:cNvSpPr>
            <a:spLocks noGrp="1"/>
          </p:cNvSpPr>
          <p:nvPr>
            <p:ph type="chart" sz="quarter" idx="12"/>
          </p:nvPr>
        </p:nvSpPr>
        <p:spPr>
          <a:xfrm>
            <a:off x="307327" y="1839392"/>
            <a:ext cx="11593188" cy="4107033"/>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200"/>
            </a:lvl1pPr>
          </a:lstStyle>
          <a:p>
            <a:r>
              <a:rPr lang="en-US" smtClean="0"/>
              <a:t>Click icon to add chart</a:t>
            </a:r>
            <a:endParaRPr lang="en-US" dirty="0" smtClean="0"/>
          </a:p>
        </p:txBody>
      </p:sp>
      <p:sp>
        <p:nvSpPr>
          <p:cNvPr id="12" name="Text Placeholder 11"/>
          <p:cNvSpPr>
            <a:spLocks noGrp="1"/>
          </p:cNvSpPr>
          <p:nvPr>
            <p:ph type="body" sz="quarter" idx="13" hasCustomPrompt="1"/>
          </p:nvPr>
        </p:nvSpPr>
        <p:spPr>
          <a:xfrm>
            <a:off x="307327" y="1434789"/>
            <a:ext cx="11593188" cy="292608"/>
          </a:xfrm>
          <a:prstGeom prst="rect">
            <a:avLst/>
          </a:prstGeom>
        </p:spPr>
        <p:txBody>
          <a:bodyPr anchor="b" anchorCtr="0"/>
          <a:lstStyle>
            <a:lvl1pPr marL="342900" marR="0" indent="-342900" algn="l" defTabSz="914400" rtl="0" eaLnBrk="1" fontAlgn="base" latinLnBrk="0" hangingPunct="1">
              <a:lnSpc>
                <a:spcPct val="100000"/>
              </a:lnSpc>
              <a:spcBef>
                <a:spcPct val="20000"/>
              </a:spcBef>
              <a:spcAft>
                <a:spcPct val="0"/>
              </a:spcAft>
              <a:buClrTx/>
              <a:buSzTx/>
              <a:buFontTx/>
              <a:buNone/>
              <a:tabLst/>
              <a:defRPr sz="1400"/>
            </a:lvl1pPr>
            <a:lvl2pPr>
              <a:defRPr sz="1400"/>
            </a:lvl2pPr>
            <a:lvl3pPr>
              <a:defRPr sz="1400"/>
            </a:lvl3pPr>
            <a:lvl4pPr>
              <a:defRPr sz="1400"/>
            </a:lvl4pPr>
            <a:lvl5pPr>
              <a:defRPr sz="1400"/>
            </a:lvl5pPr>
          </a:lstStyle>
          <a:p>
            <a:pPr lvl="0"/>
            <a:r>
              <a:rPr lang="en-US" dirty="0" smtClean="0"/>
              <a:t>pie chart units here</a:t>
            </a:r>
            <a:endParaRPr lang="en-US" dirty="0"/>
          </a:p>
        </p:txBody>
      </p:sp>
      <p:sp>
        <p:nvSpPr>
          <p:cNvPr id="16" name="Text Placeholder 15"/>
          <p:cNvSpPr>
            <a:spLocks noGrp="1"/>
          </p:cNvSpPr>
          <p:nvPr>
            <p:ph type="body" sz="quarter" idx="15" hasCustomPrompt="1"/>
          </p:nvPr>
        </p:nvSpPr>
        <p:spPr>
          <a:xfrm>
            <a:off x="307327" y="6020678"/>
            <a:ext cx="11593188" cy="255154"/>
          </a:xfrm>
          <a:prstGeom prst="rect">
            <a:avLst/>
          </a:prstGeom>
        </p:spPr>
        <p:txBody>
          <a:bodyPr anchor="b" anchorCtr="0"/>
          <a:lstStyle>
            <a:lvl1pPr>
              <a:buNone/>
              <a:defRPr sz="1200" i="1"/>
            </a:lvl1pPr>
            <a:lvl2pPr>
              <a:buNone/>
              <a:defRPr sz="1200" i="1"/>
            </a:lvl2pPr>
            <a:lvl3pPr>
              <a:buNone/>
              <a:defRPr sz="1200" i="1"/>
            </a:lvl3pPr>
            <a:lvl4pPr>
              <a:buNone/>
              <a:defRPr sz="1200" i="1"/>
            </a:lvl4pPr>
            <a:lvl5pPr>
              <a:buNone/>
              <a:defRPr sz="1200" i="1"/>
            </a:lvl5pPr>
          </a:lstStyle>
          <a:p>
            <a:pPr lvl="0"/>
            <a:r>
              <a:rPr lang="en-US" dirty="0" smtClean="0"/>
              <a:t>Source: Click to edit text</a:t>
            </a:r>
          </a:p>
        </p:txBody>
      </p:sp>
      <p:sp>
        <p:nvSpPr>
          <p:cNvPr id="11" name="Title 1"/>
          <p:cNvSpPr>
            <a:spLocks noGrp="1"/>
          </p:cNvSpPr>
          <p:nvPr>
            <p:ph type="title" hasCustomPrompt="1"/>
          </p:nvPr>
        </p:nvSpPr>
        <p:spPr>
          <a:xfrm>
            <a:off x="309094" y="538336"/>
            <a:ext cx="11599572" cy="755794"/>
          </a:xfrm>
          <a:prstGeom prst="rect">
            <a:avLst/>
          </a:prstGeom>
        </p:spPr>
        <p:txBody>
          <a:bodyPr anchor="b" anchorCtr="0"/>
          <a:lstStyle>
            <a:lvl1pPr algn="l">
              <a:defRPr sz="2400">
                <a:solidFill>
                  <a:schemeClr val="accent1"/>
                </a:solidFill>
              </a:defRPr>
            </a:lvl1pPr>
          </a:lstStyle>
          <a:p>
            <a:r>
              <a:rPr lang="en-US" dirty="0" smtClean="0"/>
              <a:t>Click to edit Master title style. You can have up to two lines of text.</a:t>
            </a:r>
            <a:endParaRPr lang="en-US" dirty="0"/>
          </a:p>
        </p:txBody>
      </p:sp>
      <p:sp>
        <p:nvSpPr>
          <p:cNvPr id="7" name="Slide Number Placeholder 5"/>
          <p:cNvSpPr>
            <a:spLocks noGrp="1"/>
          </p:cNvSpPr>
          <p:nvPr>
            <p:ph type="sldNum" sz="quarter" idx="4"/>
          </p:nvPr>
        </p:nvSpPr>
        <p:spPr>
          <a:xfrm>
            <a:off x="11460485" y="6422050"/>
            <a:ext cx="523707" cy="365125"/>
          </a:xfrm>
          <a:prstGeom prst="rect">
            <a:avLst/>
          </a:prstGeom>
        </p:spPr>
        <p:txBody>
          <a:bodyPr vert="horz" lIns="91440" tIns="45720" rIns="91440" bIns="45720" rtlCol="0" anchor="ctr"/>
          <a:lstStyle>
            <a:lvl1pPr algn="ctr">
              <a:defRPr sz="1200">
                <a:solidFill>
                  <a:schemeClr val="tx1"/>
                </a:solidFill>
                <a:latin typeface="+mj-lt"/>
              </a:defRPr>
            </a:lvl1pPr>
          </a:lstStyle>
          <a:p>
            <a:fld id="{2D80C5C9-96E0-47EC-B500-37C5FE28463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mage">
    <p:spTree>
      <p:nvGrpSpPr>
        <p:cNvPr id="1" name=""/>
        <p:cNvGrpSpPr/>
        <p:nvPr/>
      </p:nvGrpSpPr>
      <p:grpSpPr>
        <a:xfrm>
          <a:off x="0" y="0"/>
          <a:ext cx="0" cy="0"/>
          <a:chOff x="0" y="0"/>
          <a:chExt cx="0" cy="0"/>
        </a:xfrm>
      </p:grpSpPr>
      <p:sp>
        <p:nvSpPr>
          <p:cNvPr id="13" name="Picture Placeholder 12"/>
          <p:cNvSpPr>
            <a:spLocks noGrp="1"/>
          </p:cNvSpPr>
          <p:nvPr>
            <p:ph type="pic" sz="quarter" idx="16"/>
          </p:nvPr>
        </p:nvSpPr>
        <p:spPr>
          <a:xfrm>
            <a:off x="309094" y="1434788"/>
            <a:ext cx="11578108" cy="4513835"/>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200"/>
            </a:lvl1pPr>
          </a:lstStyle>
          <a:p>
            <a:r>
              <a:rPr lang="en-US" smtClean="0"/>
              <a:t>Click icon to add picture</a:t>
            </a:r>
            <a:endParaRPr lang="en-US" dirty="0" smtClean="0"/>
          </a:p>
        </p:txBody>
      </p:sp>
      <p:sp>
        <p:nvSpPr>
          <p:cNvPr id="8" name="Title 1"/>
          <p:cNvSpPr>
            <a:spLocks noGrp="1"/>
          </p:cNvSpPr>
          <p:nvPr>
            <p:ph type="title" hasCustomPrompt="1"/>
          </p:nvPr>
        </p:nvSpPr>
        <p:spPr>
          <a:xfrm>
            <a:off x="309094" y="538336"/>
            <a:ext cx="11599572" cy="755794"/>
          </a:xfrm>
          <a:prstGeom prst="rect">
            <a:avLst/>
          </a:prstGeom>
        </p:spPr>
        <p:txBody>
          <a:bodyPr anchor="b" anchorCtr="0"/>
          <a:lstStyle>
            <a:lvl1pPr algn="l">
              <a:defRPr sz="2400">
                <a:solidFill>
                  <a:schemeClr val="accent1"/>
                </a:solidFill>
              </a:defRPr>
            </a:lvl1pPr>
          </a:lstStyle>
          <a:p>
            <a:r>
              <a:rPr lang="en-US" dirty="0" smtClean="0"/>
              <a:t>Click to edit Master title style. You can have up to two lines of text.</a:t>
            </a:r>
            <a:endParaRPr lang="en-US" dirty="0"/>
          </a:p>
        </p:txBody>
      </p:sp>
      <p:sp>
        <p:nvSpPr>
          <p:cNvPr id="11" name="Text Placeholder 15"/>
          <p:cNvSpPr>
            <a:spLocks noGrp="1"/>
          </p:cNvSpPr>
          <p:nvPr>
            <p:ph type="body" sz="quarter" idx="15" hasCustomPrompt="1"/>
          </p:nvPr>
        </p:nvSpPr>
        <p:spPr>
          <a:xfrm>
            <a:off x="307327" y="6020678"/>
            <a:ext cx="11593188" cy="255154"/>
          </a:xfrm>
          <a:prstGeom prst="rect">
            <a:avLst/>
          </a:prstGeom>
        </p:spPr>
        <p:txBody>
          <a:bodyPr anchor="b" anchorCtr="0"/>
          <a:lstStyle>
            <a:lvl1pPr>
              <a:buNone/>
              <a:defRPr sz="1200" i="1"/>
            </a:lvl1pPr>
            <a:lvl2pPr>
              <a:buNone/>
              <a:defRPr sz="1200" i="1"/>
            </a:lvl2pPr>
            <a:lvl3pPr>
              <a:buNone/>
              <a:defRPr sz="1200" i="1"/>
            </a:lvl3pPr>
            <a:lvl4pPr>
              <a:buNone/>
              <a:defRPr sz="1200" i="1"/>
            </a:lvl4pPr>
            <a:lvl5pPr>
              <a:buNone/>
              <a:defRPr sz="1200" i="1"/>
            </a:lvl5pPr>
          </a:lstStyle>
          <a:p>
            <a:pPr lvl="0"/>
            <a:r>
              <a:rPr lang="en-US" dirty="0" smtClean="0"/>
              <a:t>Source: Click to edit text</a:t>
            </a:r>
          </a:p>
        </p:txBody>
      </p:sp>
      <p:sp>
        <p:nvSpPr>
          <p:cNvPr id="6" name="Slide Number Placeholder 5"/>
          <p:cNvSpPr>
            <a:spLocks noGrp="1"/>
          </p:cNvSpPr>
          <p:nvPr>
            <p:ph type="sldNum" sz="quarter" idx="4"/>
          </p:nvPr>
        </p:nvSpPr>
        <p:spPr>
          <a:xfrm>
            <a:off x="11460485" y="6422050"/>
            <a:ext cx="523707" cy="365125"/>
          </a:xfrm>
          <a:prstGeom prst="rect">
            <a:avLst/>
          </a:prstGeom>
        </p:spPr>
        <p:txBody>
          <a:bodyPr vert="horz" lIns="91440" tIns="45720" rIns="91440" bIns="45720" rtlCol="0" anchor="ctr"/>
          <a:lstStyle>
            <a:lvl1pPr algn="ctr">
              <a:defRPr sz="1200">
                <a:solidFill>
                  <a:schemeClr val="tx1"/>
                </a:solidFill>
                <a:latin typeface="+mj-lt"/>
              </a:defRPr>
            </a:lvl1pPr>
          </a:lstStyle>
          <a:p>
            <a:fld id="{2D80C5C9-96E0-47EC-B500-37C5FE284639}" type="slidenum">
              <a:rPr lang="en-US" smtClean="0"/>
              <a:pPr/>
              <a:t>‹#›</a:t>
            </a:fld>
            <a:endParaRPr lang="en-US" dirty="0"/>
          </a:p>
        </p:txBody>
      </p:sp>
    </p:spTree>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3" name="Slide Number Placeholder 5"/>
          <p:cNvSpPr>
            <a:spLocks noGrp="1"/>
          </p:cNvSpPr>
          <p:nvPr>
            <p:ph type="sldNum" sz="quarter" idx="4"/>
          </p:nvPr>
        </p:nvSpPr>
        <p:spPr>
          <a:xfrm>
            <a:off x="11460485" y="6422050"/>
            <a:ext cx="523707" cy="365125"/>
          </a:xfrm>
          <a:prstGeom prst="rect">
            <a:avLst/>
          </a:prstGeom>
        </p:spPr>
        <p:txBody>
          <a:bodyPr vert="horz" lIns="91440" tIns="45720" rIns="91440" bIns="45720" rtlCol="0" anchor="ctr"/>
          <a:lstStyle>
            <a:lvl1pPr algn="ctr">
              <a:defRPr sz="1200">
                <a:solidFill>
                  <a:schemeClr val="tx1"/>
                </a:solidFill>
                <a:latin typeface="+mj-lt"/>
              </a:defRPr>
            </a:lvl1pPr>
          </a:lstStyle>
          <a:p>
            <a:fld id="{2D80C5C9-96E0-47EC-B500-37C5FE28463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13" name="Rectangle 12"/>
          <p:cNvSpPr/>
          <p:nvPr userDrawn="1"/>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hasCustomPrompt="1"/>
          </p:nvPr>
        </p:nvSpPr>
        <p:spPr>
          <a:xfrm>
            <a:off x="3041322" y="1575175"/>
            <a:ext cx="8541079" cy="1490472"/>
          </a:xfrm>
          <a:prstGeom prst="rect">
            <a:avLst/>
          </a:prstGeom>
        </p:spPr>
        <p:txBody>
          <a:bodyPr anchor="b" anchorCtr="0"/>
          <a:lstStyle>
            <a:lvl1pPr algn="l">
              <a:defRPr sz="4000">
                <a:solidFill>
                  <a:schemeClr val="bg1"/>
                </a:solidFill>
              </a:defRPr>
            </a:lvl1pPr>
          </a:lstStyle>
          <a:p>
            <a:r>
              <a:rPr lang="en-US" dirty="0" smtClean="0"/>
              <a:t>Section Title — click to edit</a:t>
            </a:r>
            <a:endParaRPr lang="en-US" dirty="0"/>
          </a:p>
        </p:txBody>
      </p:sp>
      <p:sp>
        <p:nvSpPr>
          <p:cNvPr id="12" name="Text Placeholder 11"/>
          <p:cNvSpPr>
            <a:spLocks noGrp="1"/>
          </p:cNvSpPr>
          <p:nvPr>
            <p:ph type="body" sz="quarter" idx="13"/>
          </p:nvPr>
        </p:nvSpPr>
        <p:spPr>
          <a:xfrm>
            <a:off x="3096127" y="3248279"/>
            <a:ext cx="6015791" cy="3164555"/>
          </a:xfrm>
          <a:prstGeom prst="rect">
            <a:avLst/>
          </a:prstGeom>
        </p:spPr>
        <p:txBody>
          <a:bodyPr/>
          <a:lstStyle>
            <a:lvl1pPr marL="0" indent="0">
              <a:buNone/>
              <a:defRPr sz="1600">
                <a:solidFill>
                  <a:schemeClr val="bg1"/>
                </a:solidFill>
              </a:defRPr>
            </a:lvl1pPr>
          </a:lstStyle>
          <a:p>
            <a:pPr lvl="0"/>
            <a:r>
              <a:rPr lang="en-US" smtClean="0"/>
              <a:t>Click to edit Master text styles</a:t>
            </a:r>
          </a:p>
        </p:txBody>
      </p:sp>
      <p:cxnSp>
        <p:nvCxnSpPr>
          <p:cNvPr id="4" name="Straight Connector 3"/>
          <p:cNvCxnSpPr/>
          <p:nvPr userDrawn="1"/>
        </p:nvCxnSpPr>
        <p:spPr>
          <a:xfrm flipH="1">
            <a:off x="2918692" y="1681018"/>
            <a:ext cx="122629" cy="4193309"/>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18" Type="http://schemas.openxmlformats.org/officeDocument/2006/relationships/image" Target="../media/image6.png"/><Relationship Id="rId3" Type="http://schemas.openxmlformats.org/officeDocument/2006/relationships/slideLayout" Target="../slideLayouts/slideLayout3.xml"/><Relationship Id="rId21" Type="http://schemas.openxmlformats.org/officeDocument/2006/relationships/image" Target="../media/image9.png"/><Relationship Id="rId7" Type="http://schemas.openxmlformats.org/officeDocument/2006/relationships/slideLayout" Target="../slideLayouts/slideLayout7.xml"/><Relationship Id="rId12" Type="http://schemas.openxmlformats.org/officeDocument/2006/relationships/slide" Target="../slides/slide4.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20" Type="http://schemas.openxmlformats.org/officeDocument/2006/relationships/image" Target="../media/image8.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19" Type="http://schemas.openxmlformats.org/officeDocument/2006/relationships/image" Target="../media/image7.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11460485" y="6422050"/>
            <a:ext cx="523707" cy="365125"/>
          </a:xfrm>
          <a:prstGeom prst="rect">
            <a:avLst/>
          </a:prstGeom>
        </p:spPr>
        <p:txBody>
          <a:bodyPr vert="horz" lIns="91440" tIns="45720" rIns="91440" bIns="45720" rtlCol="0" anchor="ctr"/>
          <a:lstStyle>
            <a:lvl1pPr algn="ctr">
              <a:defRPr sz="1200">
                <a:solidFill>
                  <a:schemeClr val="tx1"/>
                </a:solidFill>
                <a:latin typeface="+mj-lt"/>
              </a:defRPr>
            </a:lvl1pPr>
          </a:lstStyle>
          <a:p>
            <a:fld id="{2D80C5C9-96E0-47EC-B500-37C5FE284639}" type="slidenum">
              <a:rPr lang="en-US" smtClean="0"/>
              <a:pPr/>
              <a:t>‹#›</a:t>
            </a:fld>
            <a:endParaRPr lang="en-US" dirty="0"/>
          </a:p>
        </p:txBody>
      </p:sp>
      <p:sp>
        <p:nvSpPr>
          <p:cNvPr id="10" name="TextBox 9"/>
          <p:cNvSpPr txBox="1"/>
          <p:nvPr userDrawn="1"/>
        </p:nvSpPr>
        <p:spPr bwMode="auto">
          <a:xfrm>
            <a:off x="985777" y="6475711"/>
            <a:ext cx="3922287" cy="261610"/>
          </a:xfrm>
          <a:prstGeom prst="rect">
            <a:avLst/>
          </a:prstGeom>
          <a:noFill/>
          <a:ln w="9525">
            <a:noFill/>
            <a:miter lim="800000"/>
            <a:headEnd/>
            <a:tailEnd/>
          </a:ln>
        </p:spPr>
        <p:txBody>
          <a:bodyPr wrap="square" lIns="0" tIns="0" rIns="0" rtlCol="0" anchor="b">
            <a:prstTxWarp prst="textNoShape">
              <a:avLst/>
            </a:prstTxWarp>
            <a:spAutoFit/>
          </a:bodyPr>
          <a:lstStyle/>
          <a:p>
            <a:pPr eaLnBrk="0" hangingPunct="0"/>
            <a:r>
              <a:rPr lang="en-US" sz="1400" i="0" dirty="0" smtClean="0">
                <a:solidFill>
                  <a:schemeClr val="bg1"/>
                </a:solidFill>
                <a:latin typeface="Times New Roman" charset="0"/>
                <a:ea typeface="Times New Roman" charset="0"/>
                <a:cs typeface="Times New Roman" charset="0"/>
              </a:rPr>
              <a:t>U.S. Energy Information Administration</a:t>
            </a:r>
          </a:p>
        </p:txBody>
      </p:sp>
      <p:cxnSp>
        <p:nvCxnSpPr>
          <p:cNvPr id="3" name="Straight Connector 2"/>
          <p:cNvCxnSpPr/>
          <p:nvPr userDrawn="1"/>
        </p:nvCxnSpPr>
        <p:spPr>
          <a:xfrm>
            <a:off x="0" y="6366270"/>
            <a:ext cx="121920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2" name="Oval 11"/>
          <p:cNvSpPr/>
          <p:nvPr userDrawn="1"/>
        </p:nvSpPr>
        <p:spPr>
          <a:xfrm>
            <a:off x="11521497" y="6424743"/>
            <a:ext cx="390503" cy="388030"/>
          </a:xfrm>
          <a:prstGeom prst="ellipse">
            <a:avLst/>
          </a:prstGeom>
          <a:noFill/>
          <a:ln>
            <a:solidFill>
              <a:schemeClr val="accent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3" name="TextBox 12"/>
          <p:cNvSpPr txBox="1"/>
          <p:nvPr userDrawn="1"/>
        </p:nvSpPr>
        <p:spPr>
          <a:xfrm>
            <a:off x="9790771" y="6485687"/>
            <a:ext cx="1682962" cy="292388"/>
          </a:xfrm>
          <a:prstGeom prst="rect">
            <a:avLst/>
          </a:prstGeom>
          <a:noFill/>
        </p:spPr>
        <p:txBody>
          <a:bodyPr wrap="square" rtlCol="0">
            <a:spAutoFit/>
          </a:bodyPr>
          <a:lstStyle/>
          <a:p>
            <a:pPr algn="l"/>
            <a:r>
              <a:rPr lang="en-US" sz="1300" dirty="0" smtClean="0">
                <a:solidFill>
                  <a:schemeClr val="tx1">
                    <a:lumMod val="65000"/>
                    <a:lumOff val="35000"/>
                  </a:schemeClr>
                </a:solidFill>
                <a:latin typeface="+mn-lt"/>
              </a:rPr>
              <a:t>www.eia.gov/aeo</a:t>
            </a:r>
            <a:endParaRPr lang="en-US" sz="1300" dirty="0">
              <a:solidFill>
                <a:schemeClr val="tx1">
                  <a:lumMod val="65000"/>
                  <a:lumOff val="35000"/>
                </a:schemeClr>
              </a:solidFill>
              <a:latin typeface="+mn-lt"/>
            </a:endParaRPr>
          </a:p>
        </p:txBody>
      </p:sp>
      <p:sp>
        <p:nvSpPr>
          <p:cNvPr id="14" name="TextBox 13"/>
          <p:cNvSpPr txBox="1"/>
          <p:nvPr userDrawn="1"/>
        </p:nvSpPr>
        <p:spPr>
          <a:xfrm>
            <a:off x="8475485" y="6485687"/>
            <a:ext cx="1223762" cy="292388"/>
          </a:xfrm>
          <a:prstGeom prst="rect">
            <a:avLst/>
          </a:prstGeom>
          <a:noFill/>
        </p:spPr>
        <p:txBody>
          <a:bodyPr wrap="square" rtlCol="0">
            <a:spAutoFit/>
          </a:bodyPr>
          <a:lstStyle/>
          <a:p>
            <a:pPr algn="r"/>
            <a:r>
              <a:rPr lang="en-US" sz="1300" b="1" dirty="0">
                <a:solidFill>
                  <a:schemeClr val="accent1"/>
                </a:solidFill>
              </a:rPr>
              <a:t>#</a:t>
            </a:r>
            <a:r>
              <a:rPr lang="en-US" sz="1300" dirty="0" smtClean="0">
                <a:solidFill>
                  <a:schemeClr val="accent1"/>
                </a:solidFill>
              </a:rPr>
              <a:t>AEO2020</a:t>
            </a:r>
            <a:endParaRPr lang="en-US" sz="1300" dirty="0">
              <a:solidFill>
                <a:schemeClr val="accent1"/>
              </a:solidFill>
            </a:endParaRPr>
          </a:p>
        </p:txBody>
      </p:sp>
      <p:cxnSp>
        <p:nvCxnSpPr>
          <p:cNvPr id="15" name="Straight Connector 14"/>
          <p:cNvCxnSpPr/>
          <p:nvPr userDrawn="1"/>
        </p:nvCxnSpPr>
        <p:spPr>
          <a:xfrm>
            <a:off x="9750828" y="6485687"/>
            <a:ext cx="0" cy="282198"/>
          </a:xfrm>
          <a:prstGeom prst="line">
            <a:avLst/>
          </a:prstGeom>
          <a:ln w="19050" cmpd="sng">
            <a:solidFill>
              <a:schemeClr val="bg2">
                <a:lumMod val="25000"/>
                <a:lumOff val="75000"/>
              </a:schemeClr>
            </a:solidFill>
          </a:ln>
          <a:effectLst/>
        </p:spPr>
        <p:style>
          <a:lnRef idx="2">
            <a:schemeClr val="accent1"/>
          </a:lnRef>
          <a:fillRef idx="0">
            <a:schemeClr val="accent1"/>
          </a:fillRef>
          <a:effectRef idx="1">
            <a:schemeClr val="accent1"/>
          </a:effectRef>
          <a:fontRef idx="minor">
            <a:schemeClr val="tx1"/>
          </a:fontRef>
        </p:style>
      </p:cxnSp>
      <p:sp>
        <p:nvSpPr>
          <p:cNvPr id="16" name="TextBox 15"/>
          <p:cNvSpPr txBox="1"/>
          <p:nvPr userDrawn="1"/>
        </p:nvSpPr>
        <p:spPr>
          <a:xfrm>
            <a:off x="305261" y="6473381"/>
            <a:ext cx="4050539" cy="276999"/>
          </a:xfrm>
          <a:prstGeom prst="rect">
            <a:avLst/>
          </a:prstGeom>
          <a:noFill/>
        </p:spPr>
        <p:txBody>
          <a:bodyPr wrap="square" rtlCol="0">
            <a:spAutoFit/>
          </a:bodyPr>
          <a:lstStyle/>
          <a:p>
            <a:pPr algn="l"/>
            <a:r>
              <a:rPr lang="en-US" sz="1200" b="0" dirty="0" smtClean="0">
                <a:solidFill>
                  <a:schemeClr val="tx1">
                    <a:lumMod val="65000"/>
                    <a:lumOff val="35000"/>
                  </a:schemeClr>
                </a:solidFill>
                <a:latin typeface="Times New Roman"/>
                <a:cs typeface="Times New Roman"/>
              </a:rPr>
              <a:t>U.S. Energy</a:t>
            </a:r>
            <a:r>
              <a:rPr lang="en-US" sz="1200" b="0" baseline="0" dirty="0" smtClean="0">
                <a:solidFill>
                  <a:schemeClr val="tx1">
                    <a:lumMod val="65000"/>
                    <a:lumOff val="35000"/>
                  </a:schemeClr>
                </a:solidFill>
                <a:latin typeface="Times New Roman"/>
                <a:cs typeface="Times New Roman"/>
              </a:rPr>
              <a:t> Information Administration</a:t>
            </a:r>
            <a:endParaRPr lang="en-US" sz="1200" b="0" dirty="0">
              <a:solidFill>
                <a:schemeClr val="tx1">
                  <a:lumMod val="65000"/>
                  <a:lumOff val="35000"/>
                </a:schemeClr>
              </a:solidFill>
              <a:latin typeface="Times New Roman"/>
              <a:cs typeface="Times New Roman"/>
            </a:endParaRPr>
          </a:p>
        </p:txBody>
      </p:sp>
      <p:sp>
        <p:nvSpPr>
          <p:cNvPr id="20" name="Rectangle 19"/>
          <p:cNvSpPr/>
          <p:nvPr userDrawn="1"/>
        </p:nvSpPr>
        <p:spPr bwMode="auto">
          <a:xfrm>
            <a:off x="0" y="210224"/>
            <a:ext cx="12192000" cy="92075"/>
          </a:xfrm>
          <a:prstGeom prst="rect">
            <a:avLst/>
          </a:prstGeom>
          <a:solidFill>
            <a:srgbClr val="169DD8"/>
          </a:solidFill>
          <a:ln w="9525" cap="flat" cmpd="sng" algn="ctr">
            <a:noFill/>
            <a:prstDash val="solid"/>
            <a:round/>
            <a:headEnd type="none" w="med" len="med"/>
            <a:tailEnd type="none" w="med" len="med"/>
          </a:ln>
          <a:effectLst/>
        </p:spPr>
        <p:txBody>
          <a:bodyPr/>
          <a:lstStyle/>
          <a:p>
            <a:pPr eaLnBrk="0" hangingPunct="0"/>
            <a:endParaRPr lang="en-US" sz="1800" dirty="0"/>
          </a:p>
        </p:txBody>
      </p:sp>
      <p:pic>
        <p:nvPicPr>
          <p:cNvPr id="21" name="Picture 20" descr="blueicon_1.png">
            <a:hlinkClick r:id="rId12" action="ppaction://hlinksldjump"/>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305261" y="-47212"/>
            <a:ext cx="596900" cy="609600"/>
          </a:xfrm>
          <a:prstGeom prst="rect">
            <a:avLst/>
          </a:prstGeom>
        </p:spPr>
      </p:pic>
      <p:pic>
        <p:nvPicPr>
          <p:cNvPr id="23" name="Picture 22" descr="blueicon_4.png">
            <a:hlinkClick r:id="" action="ppaction://noaction"/>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3168701" y="-47212"/>
            <a:ext cx="596900" cy="609600"/>
          </a:xfrm>
          <a:prstGeom prst="rect">
            <a:avLst/>
          </a:prstGeom>
        </p:spPr>
      </p:pic>
      <p:pic>
        <p:nvPicPr>
          <p:cNvPr id="25" name="Picture 24" descr="blueicon_5.png">
            <a:hlinkClick r:id="" action="ppaction://noaction"/>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4600421" y="-47212"/>
            <a:ext cx="596900" cy="609600"/>
          </a:xfrm>
          <a:prstGeom prst="rect">
            <a:avLst/>
          </a:prstGeom>
        </p:spPr>
      </p:pic>
      <p:pic>
        <p:nvPicPr>
          <p:cNvPr id="26" name="Picture 25" descr="blueicon_7.png">
            <a:hlinkClick r:id="" action="ppaction://noaction"/>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1736981" y="-47212"/>
            <a:ext cx="596900" cy="609600"/>
          </a:xfrm>
          <a:prstGeom prst="rect">
            <a:avLst/>
          </a:prstGeom>
        </p:spPr>
      </p:pic>
      <p:pic>
        <p:nvPicPr>
          <p:cNvPr id="4" name="Picture 3"/>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6032141" y="3530"/>
            <a:ext cx="508116" cy="508116"/>
          </a:xfrm>
          <a:prstGeom prst="rect">
            <a:avLst/>
          </a:prstGeom>
        </p:spPr>
      </p:pic>
      <p:pic>
        <p:nvPicPr>
          <p:cNvPr id="5" name="Picture 4"/>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7375077" y="3530"/>
            <a:ext cx="508116" cy="508116"/>
          </a:xfrm>
          <a:prstGeom prst="rect">
            <a:avLst/>
          </a:prstGeom>
        </p:spPr>
      </p:pic>
      <p:pic>
        <p:nvPicPr>
          <p:cNvPr id="7" name="Picture 6"/>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8718013" y="-2821"/>
            <a:ext cx="508116" cy="520819"/>
          </a:xfrm>
          <a:prstGeom prst="rect">
            <a:avLst/>
          </a:prstGeom>
        </p:spPr>
      </p:pic>
      <p:pic>
        <p:nvPicPr>
          <p:cNvPr id="8" name="Picture 7"/>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10060949" y="-2821"/>
            <a:ext cx="508116" cy="520819"/>
          </a:xfrm>
          <a:prstGeom prst="rect">
            <a:avLst/>
          </a:prstGeom>
        </p:spPr>
      </p:pic>
      <p:pic>
        <p:nvPicPr>
          <p:cNvPr id="9" name="Picture 8"/>
          <p:cNvPicPr>
            <a:picLocks noChangeAspect="1"/>
          </p:cNvPicPr>
          <p:nvPr userDrawn="1"/>
        </p:nvPicPr>
        <p:blipFill>
          <a:blip r:embed="rId21">
            <a:extLst>
              <a:ext uri="{28A0092B-C50C-407E-A947-70E740481C1C}">
                <a14:useLocalDpi xmlns:a14="http://schemas.microsoft.com/office/drawing/2010/main" val="0"/>
              </a:ext>
            </a:extLst>
          </a:blip>
          <a:stretch>
            <a:fillRect/>
          </a:stretch>
        </p:blipFill>
        <p:spPr>
          <a:xfrm>
            <a:off x="11403884" y="3530"/>
            <a:ext cx="508116" cy="508116"/>
          </a:xfrm>
          <a:prstGeom prst="rect">
            <a:avLst/>
          </a:prstGeom>
        </p:spPr>
      </p:pic>
    </p:spTree>
  </p:cSld>
  <p:clrMap bg1="lt1" tx1="dk1" bg2="lt2" tx2="dk2" accent1="accent1" accent2="accent2" accent3="accent3" accent4="accent4" accent5="accent5" accent6="accent6" hlink="hlink" folHlink="folHlink"/>
  <p:sldLayoutIdLst>
    <p:sldLayoutId id="2147483679" r:id="rId1"/>
    <p:sldLayoutId id="2147483691" r:id="rId2"/>
    <p:sldLayoutId id="2147483680" r:id="rId3"/>
    <p:sldLayoutId id="2147483690" r:id="rId4"/>
    <p:sldLayoutId id="2147483685" r:id="rId5"/>
    <p:sldLayoutId id="2147483686" r:id="rId6"/>
    <p:sldLayoutId id="2147483687" r:id="rId7"/>
    <p:sldLayoutId id="2147483688" r:id="rId8"/>
    <p:sldLayoutId id="2147483682" r:id="rId9"/>
    <p:sldLayoutId id="2147483689" r:id="rId10"/>
  </p:sldLayoutIdLst>
  <p:timing>
    <p:tnLst>
      <p:par>
        <p:cTn id="1" dur="indefinite" restart="never" nodeType="tmRoot"/>
      </p:par>
    </p:tnLst>
  </p:timing>
  <p:hf hdr="0" ftr="0" dt="0"/>
  <p:txStyles>
    <p:titleStyle>
      <a:lvl1pPr algn="l" defTabSz="914400" rtl="0" eaLnBrk="1" latinLnBrk="0" hangingPunct="1">
        <a:spcBef>
          <a:spcPct val="0"/>
        </a:spcBef>
        <a:buNone/>
        <a:defRPr sz="440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 Id="rId9" Type="http://schemas.openxmlformats.org/officeDocument/2006/relationships/image" Target="../media/image18.png"/></Relationships>
</file>

<file path=ppt/slides/_rels/slide11.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chart" Target="../charts/chart11.xm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14.png"/><Relationship Id="rId11" Type="http://schemas.openxmlformats.org/officeDocument/2006/relationships/chart" Target="../charts/chart10.xml"/><Relationship Id="rId5" Type="http://schemas.openxmlformats.org/officeDocument/2006/relationships/image" Target="../media/image13.pn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png"/></Relationships>
</file>

<file path=ppt/slides/_rels/slide12.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14.png"/><Relationship Id="rId5" Type="http://schemas.openxmlformats.org/officeDocument/2006/relationships/image" Target="../media/image13.pn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png"/></Relationships>
</file>

<file path=ppt/slides/_rels/slide13.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chart" Target="../charts/chart13.xm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14.png"/><Relationship Id="rId11" Type="http://schemas.openxmlformats.org/officeDocument/2006/relationships/chart" Target="../charts/chart12.xml"/><Relationship Id="rId5" Type="http://schemas.openxmlformats.org/officeDocument/2006/relationships/image" Target="../media/image13.pn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png"/></Relationships>
</file>

<file path=ppt/slides/_rels/slide14.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 Id="rId9" Type="http://schemas.openxmlformats.org/officeDocument/2006/relationships/image" Target="../media/image18.png"/></Relationships>
</file>

<file path=ppt/slides/_rels/slide15.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chart" Target="../charts/chart15.xm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14.png"/><Relationship Id="rId11" Type="http://schemas.openxmlformats.org/officeDocument/2006/relationships/chart" Target="../charts/chart14.xml"/><Relationship Id="rId5" Type="http://schemas.openxmlformats.org/officeDocument/2006/relationships/image" Target="../media/image13.pn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png"/></Relationships>
</file>

<file path=ppt/slides/_rels/slide16.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 Id="rId9" Type="http://schemas.openxmlformats.org/officeDocument/2006/relationships/image" Target="../media/image18.png"/></Relationships>
</file>

<file path=ppt/slides/_rels/slide17.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chart" Target="../charts/chart18.xml"/><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chart" Target="../charts/chart17.xm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14.png"/><Relationship Id="rId11" Type="http://schemas.openxmlformats.org/officeDocument/2006/relationships/chart" Target="../charts/chart16.xml"/><Relationship Id="rId5" Type="http://schemas.openxmlformats.org/officeDocument/2006/relationships/image" Target="../media/image13.pn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png"/></Relationships>
</file>

<file path=ppt/slides/_rels/slide18.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14.png"/><Relationship Id="rId5" Type="http://schemas.openxmlformats.org/officeDocument/2006/relationships/image" Target="../media/image13.pn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png"/></Relationships>
</file>

<file path=ppt/slides/_rels/slide2.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4.png"/><Relationship Id="rId11" Type="http://schemas.openxmlformats.org/officeDocument/2006/relationships/chart" Target="../charts/chart1.xml"/><Relationship Id="rId5" Type="http://schemas.openxmlformats.org/officeDocument/2006/relationships/image" Target="../media/image13.pn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png"/></Relationships>
</file>

<file path=ppt/slides/_rels/slide3.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 Id="rId9" Type="http://schemas.openxmlformats.org/officeDocument/2006/relationships/image" Target="../media/image18.png"/></Relationships>
</file>

<file path=ppt/slides/_rels/slide4.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14.png"/><Relationship Id="rId11" Type="http://schemas.openxmlformats.org/officeDocument/2006/relationships/chart" Target="../charts/chart3.xml"/><Relationship Id="rId5" Type="http://schemas.openxmlformats.org/officeDocument/2006/relationships/image" Target="../media/image13.pn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png"/></Relationships>
</file>

<file path=ppt/slides/_rels/slide5.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chart" Target="../charts/chart5.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14.png"/><Relationship Id="rId11" Type="http://schemas.openxmlformats.org/officeDocument/2006/relationships/chart" Target="../charts/chart4.xml"/><Relationship Id="rId5" Type="http://schemas.openxmlformats.org/officeDocument/2006/relationships/image" Target="../media/image13.pn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png"/></Relationships>
</file>

<file path=ppt/slides/_rels/slide6.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hyperlink" Target="https://wwwdev.eia.gov/tools/glossary/index.php?id=H#heat_degree" TargetMode="External"/><Relationship Id="rId7" Type="http://schemas.openxmlformats.org/officeDocument/2006/relationships/image" Target="../media/image13.png"/><Relationship Id="rId12" Type="http://schemas.openxmlformats.org/officeDocument/2006/relationships/image" Target="../media/image18.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png"/><Relationship Id="rId4" Type="http://schemas.openxmlformats.org/officeDocument/2006/relationships/hyperlink" Target="https://www.eia.gov/tools/glossary/index.php?id=C#cool_degree_day" TargetMode="External"/><Relationship Id="rId9" Type="http://schemas.openxmlformats.org/officeDocument/2006/relationships/image" Target="../media/image15.png"/></Relationships>
</file>

<file path=ppt/slides/_rels/slide7.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15.png"/><Relationship Id="rId11" Type="http://schemas.openxmlformats.org/officeDocument/2006/relationships/chart" Target="../charts/chart7.xml"/><Relationship Id="rId5" Type="http://schemas.openxmlformats.org/officeDocument/2006/relationships/image" Target="../media/image14.png"/><Relationship Id="rId10" Type="http://schemas.openxmlformats.org/officeDocument/2006/relationships/chart" Target="../charts/chart6.xml"/><Relationship Id="rId4" Type="http://schemas.openxmlformats.org/officeDocument/2006/relationships/image" Target="../media/image13.png"/><Relationship Id="rId9" Type="http://schemas.openxmlformats.org/officeDocument/2006/relationships/image" Target="../media/image18.png"/></Relationships>
</file>

<file path=ppt/slides/_rels/slide8.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14.png"/><Relationship Id="rId5" Type="http://schemas.openxmlformats.org/officeDocument/2006/relationships/image" Target="../media/image13.pn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png"/></Relationships>
</file>

<file path=ppt/slides/_rels/slide9.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chart" Target="../charts/chart9.xm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14.png"/><Relationship Id="rId11" Type="http://schemas.openxmlformats.org/officeDocument/2006/relationships/chart" Target="../charts/chart8.xml"/><Relationship Id="rId5" Type="http://schemas.openxmlformats.org/officeDocument/2006/relationships/image" Target="../media/image13.pn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Buildings</a:t>
            </a:r>
            <a:endParaRPr lang="en-US" dirty="0"/>
          </a:p>
        </p:txBody>
      </p:sp>
      <p:sp>
        <p:nvSpPr>
          <p:cNvPr id="11" name="Text Placeholder 10"/>
          <p:cNvSpPr>
            <a:spLocks noGrp="1"/>
          </p:cNvSpPr>
          <p:nvPr>
            <p:ph type="body" sz="quarter" idx="13"/>
          </p:nvPr>
        </p:nvSpPr>
        <p:spPr/>
        <p:txBody>
          <a:bodyPr/>
          <a:lstStyle/>
          <a:p>
            <a:r>
              <a:rPr lang="en-US" dirty="0"/>
              <a:t>Delivered energy consumption in the U.S. buildings </a:t>
            </a:r>
            <a:r>
              <a:rPr lang="en-US" dirty="0" smtClean="0"/>
              <a:t>sector grow</a:t>
            </a:r>
            <a:r>
              <a:rPr lang="en-US" dirty="0"/>
              <a:t>s</a:t>
            </a:r>
            <a:r>
              <a:rPr lang="en-US" dirty="0" smtClean="0"/>
              <a:t> </a:t>
            </a:r>
            <a:r>
              <a:rPr lang="en-US" dirty="0"/>
              <a:t>gradually from 2019 to 2050 in the Reference </a:t>
            </a:r>
            <a:r>
              <a:rPr lang="en-US" dirty="0" smtClean="0"/>
              <a:t>case, based, </a:t>
            </a:r>
            <a:r>
              <a:rPr lang="en-US" dirty="0"/>
              <a:t>in part, on currently established efficiency standards and incentives. </a:t>
            </a:r>
            <a:r>
              <a:rPr lang="en-US" dirty="0" smtClean="0"/>
              <a:t>EIA anticipates </a:t>
            </a:r>
            <a:r>
              <a:rPr lang="en-US" dirty="0"/>
              <a:t>distributed solar capacity to grow throughout the projection period based on near-term incentives, declining costs, and demographic factors.</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5147" y="1445823"/>
            <a:ext cx="1714891" cy="1702188"/>
          </a:xfrm>
          <a:prstGeom prst="rect">
            <a:avLst/>
          </a:prstGeom>
        </p:spPr>
      </p:pic>
    </p:spTree>
    <p:extLst>
      <p:ext uri="{BB962C8B-B14F-4D97-AF65-F5344CB8AC3E}">
        <p14:creationId xmlns:p14="http://schemas.microsoft.com/office/powerpoint/2010/main" val="3066739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11"/>
          <p:cNvSpPr>
            <a:spLocks noGrp="1"/>
          </p:cNvSpPr>
          <p:nvPr>
            <p:ph type="body" sz="quarter" idx="12"/>
          </p:nvPr>
        </p:nvSpPr>
        <p:spPr/>
        <p:txBody>
          <a:bodyPr/>
          <a:lstStyle/>
          <a:p>
            <a:r>
              <a:rPr lang="en-US" dirty="0"/>
              <a:t>Commercial </a:t>
            </a:r>
            <a:r>
              <a:rPr lang="en-US" dirty="0" err="1"/>
              <a:t>floorspace</a:t>
            </a:r>
            <a:r>
              <a:rPr lang="en-US" dirty="0"/>
              <a:t> grows by an average 1% per year in the AEO2020 </a:t>
            </a:r>
            <a:r>
              <a:rPr lang="en-US" dirty="0" smtClean="0"/>
              <a:t>Reference </a:t>
            </a:r>
            <a:r>
              <a:rPr lang="en-US" dirty="0"/>
              <a:t>case through the projection </a:t>
            </a:r>
            <a:r>
              <a:rPr lang="en-US" dirty="0" smtClean="0"/>
              <a:t>period, </a:t>
            </a:r>
            <a:r>
              <a:rPr lang="en-US" dirty="0"/>
              <a:t>reflecting rising economic </a:t>
            </a:r>
            <a:r>
              <a:rPr lang="en-US" dirty="0" smtClean="0"/>
              <a:t>activity. </a:t>
            </a:r>
            <a:r>
              <a:rPr lang="en-US" dirty="0"/>
              <a:t>Some of the fastest-growing building types, including health care and lodging, are also among the most </a:t>
            </a:r>
            <a:r>
              <a:rPr lang="en-US" dirty="0" smtClean="0"/>
              <a:t>energy intensive</a:t>
            </a:r>
            <a:r>
              <a:rPr lang="en-US" dirty="0"/>
              <a:t>. </a:t>
            </a:r>
          </a:p>
          <a:p>
            <a:r>
              <a:rPr lang="en-US" dirty="0"/>
              <a:t>Commercial electricity intensity, defined as electricity consumption per square foot of commercial </a:t>
            </a:r>
            <a:r>
              <a:rPr lang="en-US" dirty="0" err="1"/>
              <a:t>floorspace</a:t>
            </a:r>
            <a:r>
              <a:rPr lang="en-US" dirty="0"/>
              <a:t>, declines at an average of </a:t>
            </a:r>
            <a:r>
              <a:rPr lang="en-US" dirty="0" smtClean="0"/>
              <a:t>0.2</a:t>
            </a:r>
            <a:r>
              <a:rPr lang="en-US" dirty="0"/>
              <a:t>% per year </a:t>
            </a:r>
            <a:r>
              <a:rPr lang="en-US" dirty="0" smtClean="0"/>
              <a:t>through the projection period. </a:t>
            </a:r>
            <a:r>
              <a:rPr lang="en-US" dirty="0"/>
              <a:t>Combined with </a:t>
            </a:r>
            <a:r>
              <a:rPr lang="en-US" dirty="0" err="1"/>
              <a:t>floorspace</a:t>
            </a:r>
            <a:r>
              <a:rPr lang="en-US" dirty="0"/>
              <a:t> </a:t>
            </a:r>
            <a:r>
              <a:rPr lang="en-US" dirty="0" smtClean="0"/>
              <a:t>growth, the decline in intensity results </a:t>
            </a:r>
            <a:r>
              <a:rPr lang="en-US" dirty="0"/>
              <a:t>in an overall increase in electricity consumption of 0.8% per year. </a:t>
            </a:r>
          </a:p>
          <a:p>
            <a:r>
              <a:rPr lang="en-US" dirty="0"/>
              <a:t>Lighting accounts for the steepest intensity decline among the major end uses, falling by </a:t>
            </a:r>
            <a:r>
              <a:rPr lang="en-US" dirty="0" smtClean="0"/>
              <a:t>more than 2% </a:t>
            </a:r>
            <a:r>
              <a:rPr lang="en-US" dirty="0"/>
              <a:t>per year throughout </a:t>
            </a:r>
            <a:r>
              <a:rPr lang="en-US" dirty="0" smtClean="0"/>
              <a:t>the projection period. </a:t>
            </a:r>
            <a:r>
              <a:rPr lang="en-US" dirty="0"/>
              <a:t>Lower costs and energy efficiency incentives lead efficient </a:t>
            </a:r>
            <a:r>
              <a:rPr lang="en-US" dirty="0" smtClean="0"/>
              <a:t>LEDs </a:t>
            </a:r>
            <a:r>
              <a:rPr lang="en-US" dirty="0"/>
              <a:t>to displace linear fluorescent lighting as the dominant commercial lighting technology by 2030. Similarly, intensities for major end uses such as ventilation, space </a:t>
            </a:r>
            <a:r>
              <a:rPr lang="en-US" dirty="0" smtClean="0"/>
              <a:t>heating and cooling, </a:t>
            </a:r>
            <a:r>
              <a:rPr lang="en-US" dirty="0"/>
              <a:t>and refrigeration decline over time. However, </a:t>
            </a:r>
            <a:r>
              <a:rPr lang="en-US" dirty="0" smtClean="0"/>
              <a:t>other </a:t>
            </a:r>
            <a:r>
              <a:rPr lang="en-US" dirty="0"/>
              <a:t>uses such as office </a:t>
            </a:r>
            <a:r>
              <a:rPr lang="en-US" dirty="0" smtClean="0"/>
              <a:t>equipment (not including computers), </a:t>
            </a:r>
            <a:r>
              <a:rPr lang="en-US" dirty="0"/>
              <a:t>whose electricity intensity increases by 1.6% per </a:t>
            </a:r>
            <a:r>
              <a:rPr lang="en-US" dirty="0" smtClean="0"/>
              <a:t>year, counterbalance these declines.</a:t>
            </a:r>
            <a:endParaRPr lang="en-US" dirty="0"/>
          </a:p>
          <a:p>
            <a:r>
              <a:rPr lang="en-US" dirty="0"/>
              <a:t>Despite increasing </a:t>
            </a:r>
            <a:r>
              <a:rPr lang="en-US" dirty="0" smtClean="0"/>
              <a:t>equipment </a:t>
            </a:r>
            <a:r>
              <a:rPr lang="en-US" dirty="0"/>
              <a:t>efficiencies, declining electricity prices encourage greater use of energy-consuming appliances and </a:t>
            </a:r>
            <a:r>
              <a:rPr lang="en-US" dirty="0" smtClean="0"/>
              <a:t>devices.</a:t>
            </a:r>
            <a:endParaRPr lang="en-US" dirty="0"/>
          </a:p>
        </p:txBody>
      </p:sp>
      <p:sp>
        <p:nvSpPr>
          <p:cNvPr id="11" name="Title 10"/>
          <p:cNvSpPr>
            <a:spLocks noGrp="1"/>
          </p:cNvSpPr>
          <p:nvPr>
            <p:ph type="title"/>
          </p:nvPr>
        </p:nvSpPr>
        <p:spPr/>
        <p:txBody>
          <a:bodyPr/>
          <a:lstStyle/>
          <a:p>
            <a:r>
              <a:rPr lang="en-US" dirty="0"/>
              <a:t>—but growing </a:t>
            </a:r>
            <a:r>
              <a:rPr lang="en-US" dirty="0" err="1"/>
              <a:t>floorspace</a:t>
            </a:r>
            <a:r>
              <a:rPr lang="en-US" dirty="0"/>
              <a:t>, declining electricity prices, and expanding information technology needs drive an overall increase in electricity consumption</a:t>
            </a:r>
          </a:p>
        </p:txBody>
      </p:sp>
      <p:sp>
        <p:nvSpPr>
          <p:cNvPr id="2" name="Slide Number Placeholder 1"/>
          <p:cNvSpPr>
            <a:spLocks noGrp="1"/>
          </p:cNvSpPr>
          <p:nvPr>
            <p:ph type="sldNum" sz="quarter" idx="4"/>
          </p:nvPr>
        </p:nvSpPr>
        <p:spPr/>
        <p:txBody>
          <a:bodyPr/>
          <a:lstStyle/>
          <a:p>
            <a:fld id="{2D80C5C9-96E0-47EC-B500-37C5FE284639}" type="slidenum">
              <a:rPr lang="en-US" smtClean="0">
                <a:solidFill>
                  <a:srgbClr val="000000"/>
                </a:solidFill>
              </a:rPr>
              <a:pPr/>
              <a:t>10</a:t>
            </a:fld>
            <a:endParaRPr lang="en-US" dirty="0">
              <a:solidFill>
                <a:srgbClr val="000000"/>
              </a:solidFill>
            </a:endParaRPr>
          </a:p>
        </p:txBody>
      </p:sp>
      <p:grpSp>
        <p:nvGrpSpPr>
          <p:cNvPr id="13" name="Group 12"/>
          <p:cNvGrpSpPr/>
          <p:nvPr/>
        </p:nvGrpSpPr>
        <p:grpSpPr>
          <a:xfrm>
            <a:off x="349653" y="-1021"/>
            <a:ext cx="11564435" cy="531722"/>
            <a:chOff x="349653" y="-1021"/>
            <a:chExt cx="11564435" cy="531722"/>
          </a:xfrm>
        </p:grpSpPr>
        <p:pic>
          <p:nvPicPr>
            <p:cNvPr id="23" name="Picture 2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1312" y="14431"/>
              <a:ext cx="508116" cy="508116"/>
            </a:xfrm>
            <a:prstGeom prst="rect">
              <a:avLst/>
            </a:prstGeom>
          </p:spPr>
        </p:pic>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9653" y="9882"/>
              <a:ext cx="508116" cy="520819"/>
            </a:xfrm>
            <a:prstGeom prst="rect">
              <a:avLst/>
            </a:prstGeom>
          </p:spPr>
        </p:pic>
        <p:pic>
          <p:nvPicPr>
            <p:cNvPr id="25" name="Picture 2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14775" y="9882"/>
              <a:ext cx="508116" cy="520819"/>
            </a:xfrm>
            <a:prstGeom prst="rect">
              <a:avLst/>
            </a:prstGeom>
          </p:spPr>
        </p:pic>
        <p:pic>
          <p:nvPicPr>
            <p:cNvPr id="26" name="Picture 2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59530" y="22585"/>
              <a:ext cx="508116" cy="508116"/>
            </a:xfrm>
            <a:prstGeom prst="rect">
              <a:avLst/>
            </a:prstGeom>
          </p:spPr>
        </p:pic>
        <p:pic>
          <p:nvPicPr>
            <p:cNvPr id="27" name="Picture 2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038410" y="-1019"/>
              <a:ext cx="508116" cy="520819"/>
            </a:xfrm>
            <a:prstGeom prst="rect">
              <a:avLst/>
            </a:prstGeom>
          </p:spPr>
        </p:pic>
        <p:pic>
          <p:nvPicPr>
            <p:cNvPr id="28" name="Picture 2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376798" y="6277"/>
              <a:ext cx="508116" cy="508116"/>
            </a:xfrm>
            <a:prstGeom prst="rect">
              <a:avLst/>
            </a:prstGeom>
          </p:spPr>
        </p:pic>
        <p:pic>
          <p:nvPicPr>
            <p:cNvPr id="30" name="Picture 2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059793" y="-1021"/>
              <a:ext cx="508116" cy="520819"/>
            </a:xfrm>
            <a:prstGeom prst="rect">
              <a:avLst/>
            </a:prstGeom>
          </p:spPr>
        </p:pic>
        <p:pic>
          <p:nvPicPr>
            <p:cNvPr id="31" name="Picture 30"/>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1405972" y="9880"/>
              <a:ext cx="508116" cy="508116"/>
            </a:xfrm>
            <a:prstGeom prst="rect">
              <a:avLst/>
            </a:prstGeom>
          </p:spPr>
        </p:pic>
      </p:grpSp>
    </p:spTree>
    <p:extLst>
      <p:ext uri="{BB962C8B-B14F-4D97-AF65-F5344CB8AC3E}">
        <p14:creationId xmlns:p14="http://schemas.microsoft.com/office/powerpoint/2010/main" val="831690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1"/>
          <p:cNvSpPr txBox="1"/>
          <p:nvPr/>
        </p:nvSpPr>
        <p:spPr bwMode="auto">
          <a:xfrm>
            <a:off x="7108527" y="1442791"/>
            <a:ext cx="4817993" cy="638405"/>
          </a:xfrm>
          <a:prstGeom prst="rect">
            <a:avLst/>
          </a:prstGeom>
          <a:solidFill>
            <a:schemeClr val="bg1"/>
          </a:solidFill>
          <a:ln w="9525">
            <a:noFill/>
            <a:miter lim="800000"/>
            <a:headEnd/>
            <a:tailEnd/>
          </a:ln>
        </p:spPr>
        <p:txBody>
          <a:bodyPr wrap="square" lIns="27432" tIns="27432" rIns="27432" bIns="27432" rtlCol="0">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0" hangingPunct="0"/>
            <a:r>
              <a:rPr lang="en-US" sz="1400" b="1" dirty="0">
                <a:solidFill>
                  <a:sysClr val="windowText" lastClr="000000"/>
                </a:solidFill>
              </a:rPr>
              <a:t>Commercial </a:t>
            </a:r>
            <a:r>
              <a:rPr lang="en-US" sz="1400" b="1" dirty="0" smtClean="0">
                <a:solidFill>
                  <a:sysClr val="windowText" lastClr="000000"/>
                </a:solidFill>
              </a:rPr>
              <a:t>solar </a:t>
            </a:r>
            <a:r>
              <a:rPr lang="en-US" sz="1400" b="1" dirty="0">
                <a:solidFill>
                  <a:sysClr val="windowText" lastClr="000000"/>
                </a:solidFill>
              </a:rPr>
              <a:t>distributed generation capacity</a:t>
            </a:r>
            <a:endParaRPr lang="en-US" sz="1400" b="1" dirty="0">
              <a:solidFill>
                <a:sysClr val="windowText" lastClr="000000"/>
              </a:solidFill>
              <a:ea typeface="Times New Roman" charset="0"/>
              <a:cs typeface="Times New Roman" charset="0"/>
            </a:endParaRPr>
          </a:p>
          <a:p>
            <a:pPr eaLnBrk="0" hangingPunct="0"/>
            <a:endParaRPr lang="en-US" sz="200" b="1" dirty="0">
              <a:solidFill>
                <a:sysClr val="windowText" lastClr="000000"/>
              </a:solidFill>
              <a:ea typeface="Times New Roman" charset="0"/>
              <a:cs typeface="Times New Roman" charset="0"/>
            </a:endParaRPr>
          </a:p>
          <a:p>
            <a:pPr eaLnBrk="0" hangingPunct="0"/>
            <a:r>
              <a:rPr lang="en-US" sz="1400" dirty="0">
                <a:ea typeface="Times New Roman" charset="0"/>
                <a:cs typeface="Times New Roman" charset="0"/>
              </a:rPr>
              <a:t>g</a:t>
            </a:r>
            <a:r>
              <a:rPr lang="en-US" sz="1400" dirty="0">
                <a:solidFill>
                  <a:sysClr val="windowText" lastClr="000000"/>
                </a:solidFill>
                <a:ea typeface="Times New Roman" charset="0"/>
                <a:cs typeface="Times New Roman" charset="0"/>
              </a:rPr>
              <a:t>igawatts direct current</a:t>
            </a:r>
          </a:p>
        </p:txBody>
      </p:sp>
      <p:sp>
        <p:nvSpPr>
          <p:cNvPr id="2" name="Slide Number Placeholder 1"/>
          <p:cNvSpPr>
            <a:spLocks noGrp="1"/>
          </p:cNvSpPr>
          <p:nvPr>
            <p:ph type="sldNum" sz="quarter" idx="4"/>
          </p:nvPr>
        </p:nvSpPr>
        <p:spPr/>
        <p:txBody>
          <a:bodyPr/>
          <a:lstStyle/>
          <a:p>
            <a:fld id="{2D80C5C9-96E0-47EC-B500-37C5FE284639}" type="slidenum">
              <a:rPr lang="en-US" smtClean="0"/>
              <a:pPr/>
              <a:t>11</a:t>
            </a:fld>
            <a:endParaRPr lang="en-US" dirty="0"/>
          </a:p>
        </p:txBody>
      </p:sp>
      <p:sp>
        <p:nvSpPr>
          <p:cNvPr id="14" name="Title 3"/>
          <p:cNvSpPr txBox="1">
            <a:spLocks/>
          </p:cNvSpPr>
          <p:nvPr/>
        </p:nvSpPr>
        <p:spPr>
          <a:xfrm>
            <a:off x="309094" y="514393"/>
            <a:ext cx="9328066" cy="755794"/>
          </a:xfrm>
          <a:prstGeom prst="rect">
            <a:avLst/>
          </a:prstGeom>
        </p:spPr>
        <p:txBody>
          <a:bodyPr anchor="b" anchorCtr="0"/>
          <a:lstStyle>
            <a:lvl1pPr algn="l" defTabSz="914400" rtl="0" eaLnBrk="1" latinLnBrk="0" hangingPunct="1">
              <a:spcBef>
                <a:spcPct val="0"/>
              </a:spcBef>
              <a:buNone/>
              <a:defRPr sz="2400" kern="1200">
                <a:solidFill>
                  <a:schemeClr val="accent1"/>
                </a:solidFill>
                <a:latin typeface="+mj-lt"/>
                <a:ea typeface="+mj-ea"/>
                <a:cs typeface="+mj-cs"/>
              </a:defRPr>
            </a:lvl1pPr>
          </a:lstStyle>
          <a:p>
            <a:r>
              <a:rPr lang="en-US" dirty="0" smtClean="0"/>
              <a:t>Rooftop solar PV adoption grows between 2019 and 2050—</a:t>
            </a:r>
            <a:endParaRPr lang="en-US" dirty="0" smtClean="0">
              <a:solidFill>
                <a:srgbClr val="FF0000"/>
              </a:solidFill>
            </a:endParaRPr>
          </a:p>
        </p:txBody>
      </p:sp>
      <p:grpSp>
        <p:nvGrpSpPr>
          <p:cNvPr id="17" name="Group 16"/>
          <p:cNvGrpSpPr/>
          <p:nvPr/>
        </p:nvGrpSpPr>
        <p:grpSpPr>
          <a:xfrm>
            <a:off x="349653" y="-1021"/>
            <a:ext cx="11564435" cy="531722"/>
            <a:chOff x="349653" y="-1021"/>
            <a:chExt cx="11564435" cy="531722"/>
          </a:xfrm>
        </p:grpSpPr>
        <p:pic>
          <p:nvPicPr>
            <p:cNvPr id="18" name="Picture 1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312" y="14431"/>
              <a:ext cx="508116" cy="508116"/>
            </a:xfrm>
            <a:prstGeom prst="rect">
              <a:avLst/>
            </a:prstGeom>
          </p:spPr>
        </p:pic>
        <p:pic>
          <p:nvPicPr>
            <p:cNvPr id="19" name="Picture 1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9653" y="9882"/>
              <a:ext cx="508116" cy="520819"/>
            </a:xfrm>
            <a:prstGeom prst="rect">
              <a:avLst/>
            </a:prstGeom>
          </p:spPr>
        </p:pic>
        <p:pic>
          <p:nvPicPr>
            <p:cNvPr id="20" name="Picture 1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14775" y="9882"/>
              <a:ext cx="508116" cy="520819"/>
            </a:xfrm>
            <a:prstGeom prst="rect">
              <a:avLst/>
            </a:prstGeom>
          </p:spPr>
        </p:pic>
        <p:pic>
          <p:nvPicPr>
            <p:cNvPr id="32" name="Picture 3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59530" y="22585"/>
              <a:ext cx="508116" cy="508116"/>
            </a:xfrm>
            <a:prstGeom prst="rect">
              <a:avLst/>
            </a:prstGeom>
          </p:spPr>
        </p:pic>
        <p:pic>
          <p:nvPicPr>
            <p:cNvPr id="33" name="Picture 3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038410" y="-1019"/>
              <a:ext cx="508116" cy="520819"/>
            </a:xfrm>
            <a:prstGeom prst="rect">
              <a:avLst/>
            </a:prstGeom>
          </p:spPr>
        </p:pic>
        <p:pic>
          <p:nvPicPr>
            <p:cNvPr id="34" name="Picture 33"/>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76798" y="6277"/>
              <a:ext cx="508116" cy="508116"/>
            </a:xfrm>
            <a:prstGeom prst="rect">
              <a:avLst/>
            </a:prstGeom>
          </p:spPr>
        </p:pic>
        <p:pic>
          <p:nvPicPr>
            <p:cNvPr id="35" name="Picture 34"/>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059793" y="-1021"/>
              <a:ext cx="508116" cy="520819"/>
            </a:xfrm>
            <a:prstGeom prst="rect">
              <a:avLst/>
            </a:prstGeom>
          </p:spPr>
        </p:pic>
        <p:pic>
          <p:nvPicPr>
            <p:cNvPr id="36" name="Picture 35"/>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1405972" y="9880"/>
              <a:ext cx="508116" cy="508116"/>
            </a:xfrm>
            <a:prstGeom prst="rect">
              <a:avLst/>
            </a:prstGeom>
          </p:spPr>
        </p:pic>
      </p:grpSp>
      <p:graphicFrame>
        <p:nvGraphicFramePr>
          <p:cNvPr id="27" name="Content Placeholder 16"/>
          <p:cNvGraphicFramePr>
            <a:graphicFrameLocks/>
          </p:cNvGraphicFramePr>
          <p:nvPr>
            <p:extLst>
              <p:ext uri="{D42A27DB-BD31-4B8C-83A1-F6EECF244321}">
                <p14:modId xmlns:p14="http://schemas.microsoft.com/office/powerpoint/2010/main" val="1766874487"/>
              </p:ext>
            </p:extLst>
          </p:nvPr>
        </p:nvGraphicFramePr>
        <p:xfrm>
          <a:off x="6981713" y="2111086"/>
          <a:ext cx="4964867" cy="4025568"/>
        </p:xfrm>
        <a:graphic>
          <a:graphicData uri="http://schemas.openxmlformats.org/drawingml/2006/chart">
            <c:chart xmlns:c="http://schemas.openxmlformats.org/drawingml/2006/chart" xmlns:r="http://schemas.openxmlformats.org/officeDocument/2006/relationships" r:id="rId11"/>
          </a:graphicData>
        </a:graphic>
      </p:graphicFrame>
      <p:sp>
        <p:nvSpPr>
          <p:cNvPr id="28" name="TextBox 1"/>
          <p:cNvSpPr txBox="1"/>
          <p:nvPr/>
        </p:nvSpPr>
        <p:spPr bwMode="auto">
          <a:xfrm>
            <a:off x="204881" y="1442792"/>
            <a:ext cx="4597326" cy="638405"/>
          </a:xfrm>
          <a:prstGeom prst="rect">
            <a:avLst/>
          </a:prstGeom>
          <a:solidFill>
            <a:schemeClr val="bg1"/>
          </a:solidFill>
          <a:ln w="9525">
            <a:noFill/>
            <a:miter lim="800000"/>
            <a:headEnd/>
            <a:tailEnd/>
          </a:ln>
        </p:spPr>
        <p:txBody>
          <a:bodyPr wrap="square" lIns="27432" tIns="27432" rIns="27432" bIns="27432" rtlCol="0">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0" hangingPunct="0"/>
            <a:r>
              <a:rPr lang="en-US" sz="1400" b="1" dirty="0" smtClean="0">
                <a:solidFill>
                  <a:sysClr val="windowText" lastClr="000000"/>
                </a:solidFill>
              </a:rPr>
              <a:t>Residential </a:t>
            </a:r>
            <a:r>
              <a:rPr lang="en-US" sz="1400" b="1" dirty="0">
                <a:solidFill>
                  <a:sysClr val="windowText" lastClr="000000"/>
                </a:solidFill>
              </a:rPr>
              <a:t>solar distributed generation capacity</a:t>
            </a:r>
            <a:endParaRPr lang="en-US" sz="1400" b="1" dirty="0">
              <a:solidFill>
                <a:sysClr val="windowText" lastClr="000000"/>
              </a:solidFill>
              <a:ea typeface="Times New Roman" charset="0"/>
              <a:cs typeface="Times New Roman" charset="0"/>
            </a:endParaRPr>
          </a:p>
          <a:p>
            <a:pPr eaLnBrk="0" hangingPunct="0"/>
            <a:endParaRPr lang="en-US" sz="200" b="1" dirty="0">
              <a:solidFill>
                <a:sysClr val="windowText" lastClr="000000"/>
              </a:solidFill>
              <a:ea typeface="Times New Roman" charset="0"/>
              <a:cs typeface="Times New Roman" charset="0"/>
            </a:endParaRPr>
          </a:p>
          <a:p>
            <a:pPr eaLnBrk="0" hangingPunct="0"/>
            <a:r>
              <a:rPr lang="en-US" sz="1400" dirty="0">
                <a:ea typeface="Times New Roman" charset="0"/>
                <a:cs typeface="Times New Roman" charset="0"/>
              </a:rPr>
              <a:t>g</a:t>
            </a:r>
            <a:r>
              <a:rPr lang="en-US" sz="1400" dirty="0">
                <a:solidFill>
                  <a:sysClr val="windowText" lastClr="000000"/>
                </a:solidFill>
                <a:ea typeface="Times New Roman" charset="0"/>
                <a:cs typeface="Times New Roman" charset="0"/>
              </a:rPr>
              <a:t>igawatts direct current</a:t>
            </a:r>
          </a:p>
        </p:txBody>
      </p:sp>
      <p:graphicFrame>
        <p:nvGraphicFramePr>
          <p:cNvPr id="29" name="Content Placeholder 16"/>
          <p:cNvGraphicFramePr>
            <a:graphicFrameLocks/>
          </p:cNvGraphicFramePr>
          <p:nvPr>
            <p:extLst>
              <p:ext uri="{D42A27DB-BD31-4B8C-83A1-F6EECF244321}">
                <p14:modId xmlns:p14="http://schemas.microsoft.com/office/powerpoint/2010/main" val="1202243855"/>
              </p:ext>
            </p:extLst>
          </p:nvPr>
        </p:nvGraphicFramePr>
        <p:xfrm>
          <a:off x="325830" y="2111086"/>
          <a:ext cx="5000083" cy="4078981"/>
        </p:xfrm>
        <a:graphic>
          <a:graphicData uri="http://schemas.openxmlformats.org/drawingml/2006/chart">
            <c:chart xmlns:c="http://schemas.openxmlformats.org/drawingml/2006/chart" xmlns:r="http://schemas.openxmlformats.org/officeDocument/2006/relationships" r:id="rId12"/>
          </a:graphicData>
        </a:graphic>
      </p:graphicFrame>
      <p:sp>
        <p:nvSpPr>
          <p:cNvPr id="26" name="Rectangle 25"/>
          <p:cNvSpPr/>
          <p:nvPr/>
        </p:nvSpPr>
        <p:spPr>
          <a:xfrm>
            <a:off x="4919337" y="3007732"/>
            <a:ext cx="2311393" cy="1169551"/>
          </a:xfrm>
          <a:prstGeom prst="rect">
            <a:avLst/>
          </a:prstGeom>
          <a:ln>
            <a:noFill/>
          </a:ln>
        </p:spPr>
        <p:txBody>
          <a:bodyPr wrap="square">
            <a:spAutoFit/>
          </a:bodyPr>
          <a:lstStyle/>
          <a:p>
            <a:pPr eaLnBrk="0" hangingPunct="0"/>
            <a:r>
              <a:rPr lang="en-US" sz="1400" b="1" dirty="0" smtClean="0">
                <a:solidFill>
                  <a:schemeClr val="accent3">
                    <a:lumMod val="40000"/>
                    <a:lumOff val="60000"/>
                  </a:schemeClr>
                </a:solidFill>
              </a:rPr>
              <a:t>Low Renewables Cost</a:t>
            </a:r>
          </a:p>
          <a:p>
            <a:pPr eaLnBrk="0" hangingPunct="0"/>
            <a:r>
              <a:rPr lang="en-US" sz="1400" b="1" kern="0" dirty="0">
                <a:solidFill>
                  <a:schemeClr val="accent2">
                    <a:lumMod val="40000"/>
                    <a:lumOff val="60000"/>
                  </a:schemeClr>
                </a:solidFill>
                <a:ea typeface="Times New Roman" charset="0"/>
                <a:cs typeface="Times New Roman" charset="0"/>
              </a:rPr>
              <a:t>Low Oil and Gas Supply</a:t>
            </a:r>
          </a:p>
          <a:p>
            <a:pPr eaLnBrk="0" hangingPunct="0"/>
            <a:r>
              <a:rPr lang="en-US" sz="1400" b="1" dirty="0" smtClean="0">
                <a:ea typeface="Times New Roman" charset="0"/>
                <a:cs typeface="Times New Roman" charset="0"/>
              </a:rPr>
              <a:t>Reference</a:t>
            </a:r>
            <a:endParaRPr lang="en-US" sz="1400" b="1" dirty="0">
              <a:solidFill>
                <a:schemeClr val="accent3"/>
              </a:solidFill>
            </a:endParaRPr>
          </a:p>
          <a:p>
            <a:pPr eaLnBrk="0" hangingPunct="0">
              <a:defRPr/>
            </a:pPr>
            <a:r>
              <a:rPr lang="en-US" sz="1400" b="1" dirty="0" smtClean="0">
                <a:solidFill>
                  <a:schemeClr val="accent2">
                    <a:lumMod val="75000"/>
                  </a:schemeClr>
                </a:solidFill>
              </a:rPr>
              <a:t>High </a:t>
            </a:r>
            <a:r>
              <a:rPr lang="en-US" sz="1400" b="1" dirty="0">
                <a:solidFill>
                  <a:schemeClr val="accent2">
                    <a:lumMod val="75000"/>
                  </a:schemeClr>
                </a:solidFill>
              </a:rPr>
              <a:t>Oil and Gas Supply</a:t>
            </a:r>
          </a:p>
          <a:p>
            <a:pPr lvl="0" eaLnBrk="0" hangingPunct="0">
              <a:defRPr/>
            </a:pPr>
            <a:r>
              <a:rPr lang="en-US" sz="1400" b="1" dirty="0" smtClean="0">
                <a:solidFill>
                  <a:schemeClr val="accent3">
                    <a:lumMod val="75000"/>
                  </a:schemeClr>
                </a:solidFill>
                <a:ea typeface="Times New Roman" charset="0"/>
                <a:cs typeface="Times New Roman" charset="0"/>
              </a:rPr>
              <a:t>High Renewables Cost</a:t>
            </a:r>
          </a:p>
        </p:txBody>
      </p:sp>
      <p:sp>
        <p:nvSpPr>
          <p:cNvPr id="37" name="TextBox 1"/>
          <p:cNvSpPr txBox="1"/>
          <p:nvPr/>
        </p:nvSpPr>
        <p:spPr>
          <a:xfrm>
            <a:off x="4802207" y="5857025"/>
            <a:ext cx="677948" cy="344164"/>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dirty="0" smtClean="0">
                <a:solidFill>
                  <a:schemeClr val="tx1"/>
                </a:solidFill>
              </a:rPr>
              <a:t>2050</a:t>
            </a:r>
            <a:endParaRPr lang="en-US" sz="1400" dirty="0">
              <a:solidFill>
                <a:schemeClr val="tx1"/>
              </a:solidFill>
            </a:endParaRPr>
          </a:p>
        </p:txBody>
      </p:sp>
      <p:sp>
        <p:nvSpPr>
          <p:cNvPr id="38" name="TextBox 1"/>
          <p:cNvSpPr txBox="1"/>
          <p:nvPr/>
        </p:nvSpPr>
        <p:spPr>
          <a:xfrm>
            <a:off x="11423728" y="5791832"/>
            <a:ext cx="701819" cy="318948"/>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dirty="0" smtClean="0">
                <a:solidFill>
                  <a:schemeClr val="tx1"/>
                </a:solidFill>
              </a:rPr>
              <a:t>2050</a:t>
            </a:r>
            <a:endParaRPr lang="en-US" sz="1400" dirty="0">
              <a:solidFill>
                <a:schemeClr val="tx1"/>
              </a:solidFill>
            </a:endParaRPr>
          </a:p>
        </p:txBody>
      </p:sp>
    </p:spTree>
    <p:extLst>
      <p:ext uri="{BB962C8B-B14F-4D97-AF65-F5344CB8AC3E}">
        <p14:creationId xmlns:p14="http://schemas.microsoft.com/office/powerpoint/2010/main" val="5236286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11"/>
          <p:cNvSpPr>
            <a:spLocks noGrp="1"/>
          </p:cNvSpPr>
          <p:nvPr>
            <p:ph type="body" sz="quarter" idx="12"/>
          </p:nvPr>
        </p:nvSpPr>
        <p:spPr/>
        <p:txBody>
          <a:bodyPr/>
          <a:lstStyle/>
          <a:p>
            <a:r>
              <a:rPr lang="en-US" dirty="0" smtClean="0"/>
              <a:t>Residential </a:t>
            </a:r>
            <a:r>
              <a:rPr lang="en-US" dirty="0"/>
              <a:t>solar photovoltaic (PV) capacity increases by an average of 6.1% </a:t>
            </a:r>
            <a:r>
              <a:rPr lang="en-US" dirty="0" smtClean="0"/>
              <a:t>per year </a:t>
            </a:r>
            <a:r>
              <a:rPr lang="en-US" dirty="0"/>
              <a:t>through </a:t>
            </a:r>
            <a:r>
              <a:rPr lang="en-US" dirty="0" smtClean="0"/>
              <a:t>2050 in the </a:t>
            </a:r>
            <a:r>
              <a:rPr lang="en-US" dirty="0"/>
              <a:t>AEO2020 Reference case, and commercial PV capacity increases by an average of 3.4</a:t>
            </a:r>
            <a:r>
              <a:rPr lang="en-US" dirty="0" smtClean="0"/>
              <a:t>% per year.</a:t>
            </a:r>
          </a:p>
          <a:p>
            <a:r>
              <a:rPr lang="en-US" dirty="0" smtClean="0"/>
              <a:t>PV </a:t>
            </a:r>
            <a:r>
              <a:rPr lang="en-US" dirty="0"/>
              <a:t>costs decline most rapidly before 2030, despite the phasedown in the federal </a:t>
            </a:r>
            <a:r>
              <a:rPr lang="en-US" dirty="0" smtClean="0"/>
              <a:t>Energy Investment </a:t>
            </a:r>
            <a:r>
              <a:rPr lang="en-US" dirty="0"/>
              <a:t>Tax </a:t>
            </a:r>
            <a:r>
              <a:rPr lang="en-US" dirty="0" smtClean="0"/>
              <a:t>Credit (ITC) </a:t>
            </a:r>
            <a:r>
              <a:rPr lang="en-US" dirty="0"/>
              <a:t>from 30% in 2019 to 10% in 2022 and the four-year Section 201 tariff levied on PV cells and modules in 2018. </a:t>
            </a:r>
            <a:endParaRPr lang="en-US" dirty="0" smtClean="0"/>
          </a:p>
          <a:p>
            <a:r>
              <a:rPr lang="en-US" dirty="0" smtClean="0"/>
              <a:t>Declining </a:t>
            </a:r>
            <a:r>
              <a:rPr lang="en-US" dirty="0"/>
              <a:t>installation costs drive steady commercial PV adoption, although capacity growth </a:t>
            </a:r>
            <a:r>
              <a:rPr lang="en-US" dirty="0" smtClean="0"/>
              <a:t>slows </a:t>
            </a:r>
            <a:r>
              <a:rPr lang="en-US" dirty="0"/>
              <a:t>after </a:t>
            </a:r>
            <a:r>
              <a:rPr lang="en-US" dirty="0" smtClean="0"/>
              <a:t>2030. Rising </a:t>
            </a:r>
            <a:r>
              <a:rPr lang="en-US" dirty="0"/>
              <a:t>incomes, declining system costs, and social </a:t>
            </a:r>
            <a:r>
              <a:rPr lang="en-US" dirty="0" smtClean="0"/>
              <a:t>influences </a:t>
            </a:r>
            <a:r>
              <a:rPr lang="en-US" dirty="0"/>
              <a:t>accelerate </a:t>
            </a:r>
            <a:r>
              <a:rPr lang="en-US" dirty="0" smtClean="0"/>
              <a:t>residential PV adoption. </a:t>
            </a:r>
          </a:p>
          <a:p>
            <a:r>
              <a:rPr lang="en-US" dirty="0" smtClean="0"/>
              <a:t>For both residential and commercial sectors, the High Renewables Cost case and Low Renewables Cost case vary the most from the Reference case. Commercial PV projections are particularly responsive to variations in installed cost; a spread of 50 GW between the Low Renewables Cost case and High Renewables Cost case is projected in 2050. </a:t>
            </a:r>
            <a:endParaRPr lang="en-US" dirty="0"/>
          </a:p>
          <a:p>
            <a:r>
              <a:rPr lang="en-US" dirty="0"/>
              <a:t>PV growth is also sensitive to electricity prices. In 2050, electricity prices vary </a:t>
            </a:r>
            <a:r>
              <a:rPr lang="en-US" dirty="0" smtClean="0"/>
              <a:t>the most </a:t>
            </a:r>
            <a:r>
              <a:rPr lang="en-US" dirty="0"/>
              <a:t>from the AEO2020 Reference case in the Low Oil and Gas Supply case, by 9.7% and 9.2% for the residential and commercial sectors, respectively. In response, residential PV capacity increases by </a:t>
            </a:r>
            <a:r>
              <a:rPr lang="en-US" dirty="0" smtClean="0"/>
              <a:t>1.7% </a:t>
            </a:r>
            <a:r>
              <a:rPr lang="en-US" dirty="0"/>
              <a:t>and commercial PV capacity increase by 14% relative to the AEO2020 Reference case.</a:t>
            </a:r>
          </a:p>
          <a:p>
            <a:endParaRPr lang="en-US" dirty="0" smtClean="0">
              <a:solidFill>
                <a:schemeClr val="accent3"/>
              </a:solidFill>
            </a:endParaRPr>
          </a:p>
        </p:txBody>
      </p:sp>
      <p:sp>
        <p:nvSpPr>
          <p:cNvPr id="11" name="Title 10"/>
          <p:cNvSpPr>
            <a:spLocks noGrp="1"/>
          </p:cNvSpPr>
          <p:nvPr>
            <p:ph type="title"/>
          </p:nvPr>
        </p:nvSpPr>
        <p:spPr/>
        <p:txBody>
          <a:bodyPr/>
          <a:lstStyle/>
          <a:p>
            <a:r>
              <a:rPr lang="en-US" dirty="0"/>
              <a:t>—with residential growth outpacing commercial growth in later years</a:t>
            </a:r>
          </a:p>
        </p:txBody>
      </p:sp>
      <p:sp>
        <p:nvSpPr>
          <p:cNvPr id="2" name="Slide Number Placeholder 1"/>
          <p:cNvSpPr>
            <a:spLocks noGrp="1"/>
          </p:cNvSpPr>
          <p:nvPr>
            <p:ph type="sldNum" sz="quarter" idx="4"/>
          </p:nvPr>
        </p:nvSpPr>
        <p:spPr/>
        <p:txBody>
          <a:bodyPr/>
          <a:lstStyle/>
          <a:p>
            <a:fld id="{2D80C5C9-96E0-47EC-B500-37C5FE284639}" type="slidenum">
              <a:rPr lang="en-US" smtClean="0">
                <a:solidFill>
                  <a:srgbClr val="000000"/>
                </a:solidFill>
              </a:rPr>
              <a:pPr/>
              <a:t>12</a:t>
            </a:fld>
            <a:endParaRPr lang="en-US" dirty="0">
              <a:solidFill>
                <a:srgbClr val="000000"/>
              </a:solidFill>
            </a:endParaRPr>
          </a:p>
        </p:txBody>
      </p:sp>
      <p:grpSp>
        <p:nvGrpSpPr>
          <p:cNvPr id="13" name="Group 12"/>
          <p:cNvGrpSpPr/>
          <p:nvPr/>
        </p:nvGrpSpPr>
        <p:grpSpPr>
          <a:xfrm>
            <a:off x="349653" y="-1021"/>
            <a:ext cx="11564435" cy="531722"/>
            <a:chOff x="349653" y="-1021"/>
            <a:chExt cx="11564435" cy="531722"/>
          </a:xfrm>
        </p:grpSpPr>
        <p:pic>
          <p:nvPicPr>
            <p:cNvPr id="23" name="Picture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312" y="14431"/>
              <a:ext cx="508116" cy="508116"/>
            </a:xfrm>
            <a:prstGeom prst="rect">
              <a:avLst/>
            </a:prstGeom>
          </p:spPr>
        </p:pic>
        <p:pic>
          <p:nvPicPr>
            <p:cNvPr id="24" name="Picture 2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9653" y="9882"/>
              <a:ext cx="508116" cy="520819"/>
            </a:xfrm>
            <a:prstGeom prst="rect">
              <a:avLst/>
            </a:prstGeom>
          </p:spPr>
        </p:pic>
        <p:pic>
          <p:nvPicPr>
            <p:cNvPr id="25" name="Picture 2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14775" y="9882"/>
              <a:ext cx="508116" cy="520819"/>
            </a:xfrm>
            <a:prstGeom prst="rect">
              <a:avLst/>
            </a:prstGeom>
          </p:spPr>
        </p:pic>
        <p:pic>
          <p:nvPicPr>
            <p:cNvPr id="26" name="Picture 2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59530" y="22585"/>
              <a:ext cx="508116" cy="508116"/>
            </a:xfrm>
            <a:prstGeom prst="rect">
              <a:avLst/>
            </a:prstGeom>
          </p:spPr>
        </p:pic>
        <p:pic>
          <p:nvPicPr>
            <p:cNvPr id="27" name="Picture 2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038410" y="-1019"/>
              <a:ext cx="508116" cy="520819"/>
            </a:xfrm>
            <a:prstGeom prst="rect">
              <a:avLst/>
            </a:prstGeom>
          </p:spPr>
        </p:pic>
        <p:pic>
          <p:nvPicPr>
            <p:cNvPr id="28" name="Picture 2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76798" y="6277"/>
              <a:ext cx="508116" cy="508116"/>
            </a:xfrm>
            <a:prstGeom prst="rect">
              <a:avLst/>
            </a:prstGeom>
          </p:spPr>
        </p:pic>
        <p:pic>
          <p:nvPicPr>
            <p:cNvPr id="30" name="Picture 29"/>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059793" y="-1021"/>
              <a:ext cx="508116" cy="520819"/>
            </a:xfrm>
            <a:prstGeom prst="rect">
              <a:avLst/>
            </a:prstGeom>
          </p:spPr>
        </p:pic>
        <p:pic>
          <p:nvPicPr>
            <p:cNvPr id="31" name="Picture 30"/>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1405972" y="9880"/>
              <a:ext cx="508116" cy="508116"/>
            </a:xfrm>
            <a:prstGeom prst="rect">
              <a:avLst/>
            </a:prstGeom>
          </p:spPr>
        </p:pic>
      </p:grpSp>
    </p:spTree>
    <p:extLst>
      <p:ext uri="{BB962C8B-B14F-4D97-AF65-F5344CB8AC3E}">
        <p14:creationId xmlns:p14="http://schemas.microsoft.com/office/powerpoint/2010/main" val="10489044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a:t>Combined heat and </a:t>
            </a:r>
            <a:r>
              <a:rPr lang="en-US" dirty="0" smtClean="0"/>
              <a:t>power (CHP) </a:t>
            </a:r>
            <a:r>
              <a:rPr lang="en-US" dirty="0"/>
              <a:t>and other non-solar sources </a:t>
            </a:r>
            <a:r>
              <a:rPr lang="en-US" dirty="0" smtClean="0"/>
              <a:t>of electric generation account </a:t>
            </a:r>
            <a:r>
              <a:rPr lang="en-US" dirty="0"/>
              <a:t>for 15% of commercial </a:t>
            </a:r>
            <a:r>
              <a:rPr lang="en-US" dirty="0" smtClean="0"/>
              <a:t>onsite </a:t>
            </a:r>
            <a:r>
              <a:rPr lang="en-US" dirty="0"/>
              <a:t>capacity in </a:t>
            </a:r>
            <a:r>
              <a:rPr lang="en-US" dirty="0" smtClean="0"/>
              <a:t>2019 </a:t>
            </a:r>
            <a:r>
              <a:rPr lang="en-US" dirty="0"/>
              <a:t>in the AEO2020 Reference case—</a:t>
            </a:r>
          </a:p>
        </p:txBody>
      </p:sp>
      <p:sp>
        <p:nvSpPr>
          <p:cNvPr id="2" name="Slide Number Placeholder 1"/>
          <p:cNvSpPr>
            <a:spLocks noGrp="1"/>
          </p:cNvSpPr>
          <p:nvPr>
            <p:ph type="sldNum" sz="quarter" idx="4"/>
          </p:nvPr>
        </p:nvSpPr>
        <p:spPr/>
        <p:txBody>
          <a:bodyPr/>
          <a:lstStyle/>
          <a:p>
            <a:fld id="{2D80C5C9-96E0-47EC-B500-37C5FE284639}" type="slidenum">
              <a:rPr lang="en-US" smtClean="0"/>
              <a:pPr/>
              <a:t>13</a:t>
            </a:fld>
            <a:endParaRPr lang="en-US" dirty="0"/>
          </a:p>
        </p:txBody>
      </p:sp>
      <p:grpSp>
        <p:nvGrpSpPr>
          <p:cNvPr id="13" name="Group 12"/>
          <p:cNvGrpSpPr/>
          <p:nvPr/>
        </p:nvGrpSpPr>
        <p:grpSpPr>
          <a:xfrm>
            <a:off x="349653" y="-1021"/>
            <a:ext cx="11564435" cy="531722"/>
            <a:chOff x="349653" y="-1021"/>
            <a:chExt cx="11564435" cy="531722"/>
          </a:xfrm>
        </p:grpSpPr>
        <p:pic>
          <p:nvPicPr>
            <p:cNvPr id="23" name="Picture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312" y="14431"/>
              <a:ext cx="508116" cy="508116"/>
            </a:xfrm>
            <a:prstGeom prst="rect">
              <a:avLst/>
            </a:prstGeom>
          </p:spPr>
        </p:pic>
        <p:pic>
          <p:nvPicPr>
            <p:cNvPr id="24" name="Picture 2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9653" y="9882"/>
              <a:ext cx="508116" cy="520819"/>
            </a:xfrm>
            <a:prstGeom prst="rect">
              <a:avLst/>
            </a:prstGeom>
          </p:spPr>
        </p:pic>
        <p:pic>
          <p:nvPicPr>
            <p:cNvPr id="25" name="Picture 2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14775" y="9882"/>
              <a:ext cx="508116" cy="520819"/>
            </a:xfrm>
            <a:prstGeom prst="rect">
              <a:avLst/>
            </a:prstGeom>
          </p:spPr>
        </p:pic>
        <p:pic>
          <p:nvPicPr>
            <p:cNvPr id="26" name="Picture 2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59530" y="22585"/>
              <a:ext cx="508116" cy="508116"/>
            </a:xfrm>
            <a:prstGeom prst="rect">
              <a:avLst/>
            </a:prstGeom>
          </p:spPr>
        </p:pic>
        <p:pic>
          <p:nvPicPr>
            <p:cNvPr id="27" name="Picture 2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038410" y="-1019"/>
              <a:ext cx="508116" cy="520819"/>
            </a:xfrm>
            <a:prstGeom prst="rect">
              <a:avLst/>
            </a:prstGeom>
          </p:spPr>
        </p:pic>
        <p:pic>
          <p:nvPicPr>
            <p:cNvPr id="28" name="Picture 2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76798" y="6277"/>
              <a:ext cx="508116" cy="508116"/>
            </a:xfrm>
            <a:prstGeom prst="rect">
              <a:avLst/>
            </a:prstGeom>
          </p:spPr>
        </p:pic>
        <p:pic>
          <p:nvPicPr>
            <p:cNvPr id="30" name="Picture 29"/>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059793" y="-1021"/>
              <a:ext cx="508116" cy="520819"/>
            </a:xfrm>
            <a:prstGeom prst="rect">
              <a:avLst/>
            </a:prstGeom>
          </p:spPr>
        </p:pic>
        <p:pic>
          <p:nvPicPr>
            <p:cNvPr id="31" name="Picture 30"/>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1405972" y="9880"/>
              <a:ext cx="508116" cy="508116"/>
            </a:xfrm>
            <a:prstGeom prst="rect">
              <a:avLst/>
            </a:prstGeom>
          </p:spPr>
        </p:pic>
      </p:grpSp>
      <p:graphicFrame>
        <p:nvGraphicFramePr>
          <p:cNvPr id="14" name="Content Placeholder 7"/>
          <p:cNvGraphicFramePr>
            <a:graphicFrameLocks/>
          </p:cNvGraphicFramePr>
          <p:nvPr>
            <p:extLst/>
          </p:nvPr>
        </p:nvGraphicFramePr>
        <p:xfrm>
          <a:off x="344772" y="2009822"/>
          <a:ext cx="4259597" cy="4271908"/>
        </p:xfrm>
        <a:graphic>
          <a:graphicData uri="http://schemas.openxmlformats.org/drawingml/2006/chart">
            <c:chart xmlns:c="http://schemas.openxmlformats.org/drawingml/2006/chart" xmlns:r="http://schemas.openxmlformats.org/officeDocument/2006/relationships" r:id="rId11"/>
          </a:graphicData>
        </a:graphic>
      </p:graphicFrame>
      <p:sp>
        <p:nvSpPr>
          <p:cNvPr id="16" name="TextBox 2"/>
          <p:cNvSpPr txBox="1"/>
          <p:nvPr/>
        </p:nvSpPr>
        <p:spPr bwMode="auto">
          <a:xfrm>
            <a:off x="4360957" y="2209441"/>
            <a:ext cx="1926671" cy="3450678"/>
          </a:xfrm>
          <a:prstGeom prst="rect">
            <a:avLst/>
          </a:prstGeom>
          <a:noFill/>
          <a:ln w="9525">
            <a:noFill/>
            <a:miter lim="800000"/>
            <a:headEnd/>
            <a:tailEnd/>
          </a:ln>
        </p:spPr>
        <p:txBody>
          <a:bodyPr wrap="none" lIns="0" tIns="0" rIns="0" rtlCol="0" anchor="t">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0" hangingPunct="0"/>
            <a:r>
              <a:rPr lang="en-US" sz="1400" b="1" i="0" dirty="0" smtClean="0">
                <a:latin typeface="+mn-lt"/>
                <a:ea typeface="Times New Roman" charset="0"/>
                <a:cs typeface="Times New Roman" charset="0"/>
              </a:rPr>
              <a:t>natural</a:t>
            </a:r>
            <a:r>
              <a:rPr lang="en-US" sz="1400" b="1" i="0" baseline="0" dirty="0" smtClean="0">
                <a:latin typeface="+mn-lt"/>
                <a:ea typeface="Times New Roman" charset="0"/>
                <a:cs typeface="Times New Roman" charset="0"/>
              </a:rPr>
              <a:t> g</a:t>
            </a:r>
            <a:r>
              <a:rPr lang="en-US" sz="1400" b="1" i="0" dirty="0" smtClean="0">
                <a:latin typeface="+mn-lt"/>
                <a:ea typeface="Times New Roman" charset="0"/>
                <a:cs typeface="Times New Roman" charset="0"/>
              </a:rPr>
              <a:t>as-fired</a:t>
            </a:r>
            <a:r>
              <a:rPr lang="en-US" sz="1400" b="1" i="0" baseline="0" dirty="0" smtClean="0">
                <a:latin typeface="+mn-lt"/>
                <a:ea typeface="Times New Roman" charset="0"/>
                <a:cs typeface="Times New Roman" charset="0"/>
              </a:rPr>
              <a:t> CHP</a:t>
            </a:r>
          </a:p>
          <a:p>
            <a:pPr eaLnBrk="0" hangingPunct="0"/>
            <a:r>
              <a:rPr lang="en-US" sz="1400" b="1" dirty="0">
                <a:solidFill>
                  <a:schemeClr val="accent3"/>
                </a:solidFill>
                <a:ea typeface="Times New Roman" charset="0"/>
                <a:cs typeface="Times New Roman" charset="0"/>
              </a:rPr>
              <a:t> </a:t>
            </a:r>
            <a:r>
              <a:rPr lang="en-US" sz="1400" b="1" dirty="0" smtClean="0">
                <a:solidFill>
                  <a:schemeClr val="accent3"/>
                </a:solidFill>
                <a:ea typeface="Times New Roman" charset="0"/>
                <a:cs typeface="Times New Roman" charset="0"/>
              </a:rPr>
              <a:t>   </a:t>
            </a:r>
            <a:r>
              <a:rPr lang="en-US" sz="1400" b="1" dirty="0" err="1">
                <a:solidFill>
                  <a:schemeClr val="accent3"/>
                </a:solidFill>
                <a:ea typeface="Times New Roman" charset="0"/>
                <a:cs typeface="Times New Roman" charset="0"/>
              </a:rPr>
              <a:t>microturbines</a:t>
            </a:r>
            <a:endParaRPr lang="en-US" sz="1400" b="1" dirty="0">
              <a:solidFill>
                <a:schemeClr val="accent3"/>
              </a:solidFill>
              <a:ea typeface="Times New Roman" charset="0"/>
              <a:cs typeface="Times New Roman" charset="0"/>
            </a:endParaRPr>
          </a:p>
          <a:p>
            <a:pPr eaLnBrk="0" hangingPunct="0"/>
            <a:r>
              <a:rPr lang="en-US" sz="1400" b="1" dirty="0">
                <a:solidFill>
                  <a:schemeClr val="accent3">
                    <a:lumMod val="50000"/>
                  </a:schemeClr>
                </a:solidFill>
                <a:ea typeface="Times New Roman" charset="0"/>
                <a:cs typeface="Times New Roman" charset="0"/>
              </a:rPr>
              <a:t> </a:t>
            </a:r>
            <a:r>
              <a:rPr lang="en-US" sz="1400" b="1" dirty="0" smtClean="0">
                <a:solidFill>
                  <a:schemeClr val="accent3">
                    <a:lumMod val="50000"/>
                  </a:schemeClr>
                </a:solidFill>
                <a:ea typeface="Times New Roman" charset="0"/>
                <a:cs typeface="Times New Roman" charset="0"/>
              </a:rPr>
              <a:t>   gas engines</a:t>
            </a:r>
          </a:p>
          <a:p>
            <a:pPr eaLnBrk="0" hangingPunct="0"/>
            <a:r>
              <a:rPr lang="en-US" sz="1400" b="1" i="0" dirty="0" smtClean="0">
                <a:solidFill>
                  <a:schemeClr val="accent3">
                    <a:lumMod val="40000"/>
                    <a:lumOff val="60000"/>
                  </a:schemeClr>
                </a:solidFill>
                <a:latin typeface="+mn-lt"/>
                <a:ea typeface="Times New Roman" charset="0"/>
                <a:cs typeface="Times New Roman" charset="0"/>
              </a:rPr>
              <a:t>    fuel cells</a:t>
            </a:r>
          </a:p>
          <a:p>
            <a:pPr eaLnBrk="0" hangingPunct="0"/>
            <a:r>
              <a:rPr lang="en-US" sz="1400" b="1" dirty="0" smtClean="0">
                <a:solidFill>
                  <a:schemeClr val="accent3">
                    <a:lumMod val="75000"/>
                  </a:schemeClr>
                </a:solidFill>
                <a:ea typeface="Times New Roman" charset="0"/>
                <a:cs typeface="Times New Roman" charset="0"/>
              </a:rPr>
              <a:t>    gas turbines</a:t>
            </a:r>
          </a:p>
          <a:p>
            <a:pPr eaLnBrk="0" hangingPunct="0"/>
            <a:endParaRPr lang="en-US" sz="1400" b="1" dirty="0" smtClean="0">
              <a:solidFill>
                <a:schemeClr val="accent3">
                  <a:lumMod val="75000"/>
                </a:schemeClr>
              </a:solidFill>
              <a:ea typeface="Times New Roman" charset="0"/>
              <a:cs typeface="Times New Roman" charset="0"/>
            </a:endParaRPr>
          </a:p>
          <a:p>
            <a:pPr eaLnBrk="0" hangingPunct="0"/>
            <a:endParaRPr lang="en-US" sz="1400" b="1" dirty="0">
              <a:solidFill>
                <a:schemeClr val="accent3">
                  <a:lumMod val="75000"/>
                </a:schemeClr>
              </a:solidFill>
              <a:ea typeface="Times New Roman" charset="0"/>
              <a:cs typeface="Times New Roman" charset="0"/>
            </a:endParaRPr>
          </a:p>
          <a:p>
            <a:pPr eaLnBrk="0" hangingPunct="0"/>
            <a:endParaRPr lang="en-US" sz="1400" b="1" dirty="0" smtClean="0">
              <a:solidFill>
                <a:schemeClr val="accent3">
                  <a:lumMod val="75000"/>
                </a:schemeClr>
              </a:solidFill>
              <a:ea typeface="Times New Roman" charset="0"/>
              <a:cs typeface="Times New Roman" charset="0"/>
            </a:endParaRPr>
          </a:p>
          <a:p>
            <a:pPr eaLnBrk="0" hangingPunct="0"/>
            <a:endParaRPr lang="en-US" sz="1400" b="1" dirty="0" smtClean="0">
              <a:solidFill>
                <a:schemeClr val="accent3">
                  <a:lumMod val="75000"/>
                </a:schemeClr>
              </a:solidFill>
              <a:ea typeface="Times New Roman" charset="0"/>
              <a:cs typeface="Times New Roman" charset="0"/>
            </a:endParaRPr>
          </a:p>
          <a:p>
            <a:pPr eaLnBrk="0" hangingPunct="0"/>
            <a:endParaRPr lang="en-US" sz="1400" b="1" dirty="0" smtClean="0">
              <a:solidFill>
                <a:schemeClr val="accent1"/>
              </a:solidFill>
              <a:ea typeface="Times New Roman" charset="0"/>
              <a:cs typeface="Times New Roman" charset="0"/>
            </a:endParaRPr>
          </a:p>
          <a:p>
            <a:pPr eaLnBrk="0" hangingPunct="0"/>
            <a:endParaRPr lang="en-US" sz="1400" b="1" dirty="0">
              <a:solidFill>
                <a:schemeClr val="accent1"/>
              </a:solidFill>
              <a:ea typeface="Times New Roman" charset="0"/>
              <a:cs typeface="Times New Roman" charset="0"/>
            </a:endParaRPr>
          </a:p>
          <a:p>
            <a:pPr eaLnBrk="0" hangingPunct="0"/>
            <a:endParaRPr lang="en-US" sz="1400" b="1" dirty="0" smtClean="0">
              <a:solidFill>
                <a:schemeClr val="accent1"/>
              </a:solidFill>
              <a:ea typeface="Times New Roman" charset="0"/>
              <a:cs typeface="Times New Roman" charset="0"/>
            </a:endParaRPr>
          </a:p>
          <a:p>
            <a:pPr eaLnBrk="0" hangingPunct="0"/>
            <a:endParaRPr lang="en-US" sz="1400" b="1" dirty="0" smtClean="0">
              <a:solidFill>
                <a:schemeClr val="accent1"/>
              </a:solidFill>
              <a:ea typeface="Times New Roman" charset="0"/>
              <a:cs typeface="Times New Roman" charset="0"/>
            </a:endParaRPr>
          </a:p>
          <a:p>
            <a:pPr eaLnBrk="0" hangingPunct="0"/>
            <a:r>
              <a:rPr lang="en-US" sz="1400" b="1" dirty="0" smtClean="0">
                <a:solidFill>
                  <a:schemeClr val="accent1"/>
                </a:solidFill>
                <a:ea typeface="Times New Roman" charset="0"/>
                <a:cs typeface="Times New Roman" charset="0"/>
              </a:rPr>
              <a:t>wind</a:t>
            </a:r>
          </a:p>
          <a:p>
            <a:pPr eaLnBrk="0" hangingPunct="0"/>
            <a:r>
              <a:rPr lang="en-US" sz="1400" b="1" dirty="0" smtClean="0">
                <a:solidFill>
                  <a:schemeClr val="accent2"/>
                </a:solidFill>
                <a:ea typeface="Times New Roman" charset="0"/>
                <a:cs typeface="Times New Roman" charset="0"/>
              </a:rPr>
              <a:t>municipal </a:t>
            </a:r>
            <a:r>
              <a:rPr lang="en-US" sz="1400" b="1" dirty="0">
                <a:solidFill>
                  <a:schemeClr val="accent2"/>
                </a:solidFill>
                <a:ea typeface="Times New Roman" charset="0"/>
                <a:cs typeface="Times New Roman" charset="0"/>
              </a:rPr>
              <a:t>solid </a:t>
            </a:r>
            <a:r>
              <a:rPr lang="en-US" sz="1400" b="1" dirty="0" smtClean="0">
                <a:solidFill>
                  <a:schemeClr val="accent2"/>
                </a:solidFill>
                <a:ea typeface="Times New Roman" charset="0"/>
                <a:cs typeface="Times New Roman" charset="0"/>
              </a:rPr>
              <a:t>waste</a:t>
            </a:r>
          </a:p>
          <a:p>
            <a:pPr eaLnBrk="0" hangingPunct="0"/>
            <a:r>
              <a:rPr lang="en-US" sz="1400" b="1" dirty="0">
                <a:solidFill>
                  <a:schemeClr val="accent2"/>
                </a:solidFill>
                <a:ea typeface="Times New Roman" charset="0"/>
                <a:cs typeface="Times New Roman" charset="0"/>
              </a:rPr>
              <a:t> </a:t>
            </a:r>
            <a:r>
              <a:rPr lang="en-US" sz="1400" b="1" dirty="0" smtClean="0">
                <a:solidFill>
                  <a:schemeClr val="accent2"/>
                </a:solidFill>
                <a:ea typeface="Times New Roman" charset="0"/>
                <a:cs typeface="Times New Roman" charset="0"/>
              </a:rPr>
              <a:t>                          /other</a:t>
            </a:r>
          </a:p>
          <a:p>
            <a:pPr eaLnBrk="0" hangingPunct="0"/>
            <a:endParaRPr lang="en-US" sz="1400" b="1" dirty="0" smtClean="0">
              <a:solidFill>
                <a:schemeClr val="accent2"/>
              </a:solidFill>
              <a:ea typeface="Times New Roman" charset="0"/>
              <a:cs typeface="Times New Roman" charset="0"/>
            </a:endParaRPr>
          </a:p>
          <a:p>
            <a:pPr eaLnBrk="0" hangingPunct="0"/>
            <a:endParaRPr lang="en-US" sz="1400" b="1" dirty="0">
              <a:solidFill>
                <a:schemeClr val="accent2"/>
              </a:solidFill>
              <a:ea typeface="Times New Roman" charset="0"/>
              <a:cs typeface="Times New Roman" charset="0"/>
            </a:endParaRPr>
          </a:p>
          <a:p>
            <a:pPr eaLnBrk="0" hangingPunct="0"/>
            <a:endParaRPr lang="en-US" sz="1400" b="1" dirty="0">
              <a:solidFill>
                <a:schemeClr val="accent2"/>
              </a:solidFill>
              <a:ea typeface="Times New Roman" charset="0"/>
              <a:cs typeface="Times New Roman" charset="0"/>
            </a:endParaRPr>
          </a:p>
          <a:p>
            <a:pPr eaLnBrk="0" hangingPunct="0"/>
            <a:endParaRPr lang="en-US" sz="1400" b="1" i="0" dirty="0" smtClean="0">
              <a:solidFill>
                <a:schemeClr val="accent3"/>
              </a:solidFill>
              <a:latin typeface="+mn-lt"/>
              <a:ea typeface="Times New Roman" charset="0"/>
              <a:cs typeface="Times New Roman" charset="0"/>
            </a:endParaRPr>
          </a:p>
        </p:txBody>
      </p:sp>
      <p:graphicFrame>
        <p:nvGraphicFramePr>
          <p:cNvPr id="17" name="Content Placeholder 7"/>
          <p:cNvGraphicFramePr>
            <a:graphicFrameLocks/>
          </p:cNvGraphicFramePr>
          <p:nvPr>
            <p:extLst/>
          </p:nvPr>
        </p:nvGraphicFramePr>
        <p:xfrm>
          <a:off x="6246141" y="2043235"/>
          <a:ext cx="4209335" cy="4274681"/>
        </p:xfrm>
        <a:graphic>
          <a:graphicData uri="http://schemas.openxmlformats.org/drawingml/2006/chart">
            <c:chart xmlns:c="http://schemas.openxmlformats.org/drawingml/2006/chart" xmlns:r="http://schemas.openxmlformats.org/officeDocument/2006/relationships" r:id="rId12"/>
          </a:graphicData>
        </a:graphic>
      </p:graphicFrame>
      <p:sp>
        <p:nvSpPr>
          <p:cNvPr id="18" name="TextBox 2"/>
          <p:cNvSpPr txBox="1"/>
          <p:nvPr/>
        </p:nvSpPr>
        <p:spPr bwMode="auto">
          <a:xfrm>
            <a:off x="10186617" y="2913534"/>
            <a:ext cx="1926671" cy="3450678"/>
          </a:xfrm>
          <a:prstGeom prst="rect">
            <a:avLst/>
          </a:prstGeom>
          <a:noFill/>
          <a:ln w="9525">
            <a:noFill/>
            <a:miter lim="800000"/>
            <a:headEnd/>
            <a:tailEnd/>
          </a:ln>
        </p:spPr>
        <p:txBody>
          <a:bodyPr wrap="none" lIns="0" tIns="0" rIns="0" rtlCol="0" anchor="t">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0" hangingPunct="0"/>
            <a:r>
              <a:rPr lang="en-US" sz="1400" b="1" i="0" dirty="0" smtClean="0">
                <a:solidFill>
                  <a:schemeClr val="accent4"/>
                </a:solidFill>
                <a:latin typeface="+mn-lt"/>
                <a:ea typeface="Times New Roman" charset="0"/>
                <a:cs typeface="Times New Roman" charset="0"/>
              </a:rPr>
              <a:t>solar</a:t>
            </a:r>
          </a:p>
          <a:p>
            <a:pPr eaLnBrk="0" hangingPunct="0"/>
            <a:endParaRPr lang="en-US" sz="1400" b="1" dirty="0">
              <a:solidFill>
                <a:schemeClr val="accent4"/>
              </a:solidFill>
              <a:ea typeface="Times New Roman" charset="0"/>
              <a:cs typeface="Times New Roman" charset="0"/>
            </a:endParaRPr>
          </a:p>
          <a:p>
            <a:pPr eaLnBrk="0" hangingPunct="0"/>
            <a:endParaRPr lang="en-US" sz="1400" b="1" i="0" dirty="0" smtClean="0">
              <a:solidFill>
                <a:schemeClr val="accent4"/>
              </a:solidFill>
              <a:latin typeface="+mn-lt"/>
              <a:ea typeface="Times New Roman" charset="0"/>
              <a:cs typeface="Times New Roman" charset="0"/>
            </a:endParaRPr>
          </a:p>
          <a:p>
            <a:pPr eaLnBrk="0" hangingPunct="0"/>
            <a:endParaRPr lang="en-US" sz="1400" b="1" dirty="0">
              <a:solidFill>
                <a:schemeClr val="accent4"/>
              </a:solidFill>
              <a:ea typeface="Times New Roman" charset="0"/>
              <a:cs typeface="Times New Roman" charset="0"/>
            </a:endParaRPr>
          </a:p>
          <a:p>
            <a:pPr eaLnBrk="0" hangingPunct="0"/>
            <a:endParaRPr lang="en-US" sz="1400" b="1" i="0" dirty="0" smtClean="0">
              <a:solidFill>
                <a:schemeClr val="accent4"/>
              </a:solidFill>
              <a:latin typeface="+mn-lt"/>
              <a:ea typeface="Times New Roman" charset="0"/>
              <a:cs typeface="Times New Roman" charset="0"/>
            </a:endParaRPr>
          </a:p>
          <a:p>
            <a:pPr eaLnBrk="0" hangingPunct="0"/>
            <a:endParaRPr lang="en-US" sz="1400" b="1" dirty="0">
              <a:solidFill>
                <a:schemeClr val="accent4"/>
              </a:solidFill>
              <a:ea typeface="Times New Roman" charset="0"/>
              <a:cs typeface="Times New Roman" charset="0"/>
            </a:endParaRPr>
          </a:p>
          <a:p>
            <a:pPr eaLnBrk="0" hangingPunct="0"/>
            <a:endParaRPr lang="en-US" sz="1400" b="1" i="0" dirty="0" smtClean="0">
              <a:solidFill>
                <a:schemeClr val="accent4"/>
              </a:solidFill>
              <a:latin typeface="+mn-lt"/>
              <a:ea typeface="Times New Roman" charset="0"/>
              <a:cs typeface="Times New Roman" charset="0"/>
            </a:endParaRPr>
          </a:p>
          <a:p>
            <a:pPr eaLnBrk="0" hangingPunct="0"/>
            <a:endParaRPr lang="en-US" sz="1400" b="1" dirty="0" smtClean="0">
              <a:solidFill>
                <a:schemeClr val="accent4"/>
              </a:solidFill>
              <a:ea typeface="Times New Roman" charset="0"/>
              <a:cs typeface="Times New Roman" charset="0"/>
            </a:endParaRPr>
          </a:p>
          <a:p>
            <a:pPr eaLnBrk="0" hangingPunct="0"/>
            <a:endParaRPr lang="en-US" sz="1400" b="1" i="0" dirty="0" smtClean="0">
              <a:latin typeface="+mn-lt"/>
              <a:ea typeface="Times New Roman" charset="0"/>
              <a:cs typeface="Times New Roman" charset="0"/>
            </a:endParaRPr>
          </a:p>
          <a:p>
            <a:pPr eaLnBrk="0" hangingPunct="0"/>
            <a:endParaRPr lang="en-US" sz="1400" b="1" i="0" dirty="0" smtClean="0">
              <a:latin typeface="+mn-lt"/>
              <a:ea typeface="Times New Roman" charset="0"/>
              <a:cs typeface="Times New Roman" charset="0"/>
            </a:endParaRPr>
          </a:p>
          <a:p>
            <a:pPr eaLnBrk="0" hangingPunct="0"/>
            <a:endParaRPr lang="en-US" sz="1400" b="1" dirty="0">
              <a:ea typeface="Times New Roman" charset="0"/>
              <a:cs typeface="Times New Roman" charset="0"/>
            </a:endParaRPr>
          </a:p>
          <a:p>
            <a:pPr eaLnBrk="0" hangingPunct="0"/>
            <a:r>
              <a:rPr lang="en-US" sz="1400" b="1" i="0" dirty="0" smtClean="0">
                <a:latin typeface="+mn-lt"/>
                <a:ea typeface="Times New Roman" charset="0"/>
                <a:cs typeface="Times New Roman" charset="0"/>
              </a:rPr>
              <a:t>natural</a:t>
            </a:r>
            <a:r>
              <a:rPr lang="en-US" sz="1400" b="1" i="0" baseline="0" dirty="0" smtClean="0">
                <a:latin typeface="+mn-lt"/>
                <a:ea typeface="Times New Roman" charset="0"/>
                <a:cs typeface="Times New Roman" charset="0"/>
              </a:rPr>
              <a:t> g</a:t>
            </a:r>
            <a:r>
              <a:rPr lang="en-US" sz="1400" b="1" i="0" dirty="0" smtClean="0">
                <a:latin typeface="+mn-lt"/>
                <a:ea typeface="Times New Roman" charset="0"/>
                <a:cs typeface="Times New Roman" charset="0"/>
              </a:rPr>
              <a:t>as-fired</a:t>
            </a:r>
            <a:r>
              <a:rPr lang="en-US" sz="1400" b="1" i="0" baseline="0" dirty="0" smtClean="0">
                <a:latin typeface="+mn-lt"/>
                <a:ea typeface="Times New Roman" charset="0"/>
                <a:cs typeface="Times New Roman" charset="0"/>
              </a:rPr>
              <a:t> CHP</a:t>
            </a:r>
          </a:p>
          <a:p>
            <a:pPr eaLnBrk="0" hangingPunct="0"/>
            <a:r>
              <a:rPr lang="en-US" sz="1400" b="1" dirty="0" smtClean="0">
                <a:solidFill>
                  <a:schemeClr val="accent1"/>
                </a:solidFill>
                <a:ea typeface="Times New Roman" charset="0"/>
                <a:cs typeface="Times New Roman" charset="0"/>
              </a:rPr>
              <a:t>wind</a:t>
            </a:r>
            <a:endParaRPr lang="en-US" sz="1400" b="1" dirty="0">
              <a:solidFill>
                <a:schemeClr val="accent1"/>
              </a:solidFill>
              <a:ea typeface="Times New Roman" charset="0"/>
              <a:cs typeface="Times New Roman" charset="0"/>
            </a:endParaRPr>
          </a:p>
          <a:p>
            <a:pPr eaLnBrk="0" hangingPunct="0"/>
            <a:r>
              <a:rPr lang="en-US" sz="1400" b="1" dirty="0" smtClean="0">
                <a:solidFill>
                  <a:schemeClr val="accent2"/>
                </a:solidFill>
                <a:ea typeface="Times New Roman" charset="0"/>
                <a:cs typeface="Times New Roman" charset="0"/>
              </a:rPr>
              <a:t>municipal </a:t>
            </a:r>
            <a:r>
              <a:rPr lang="en-US" sz="1400" b="1" dirty="0">
                <a:solidFill>
                  <a:schemeClr val="accent2"/>
                </a:solidFill>
                <a:ea typeface="Times New Roman" charset="0"/>
                <a:cs typeface="Times New Roman" charset="0"/>
              </a:rPr>
              <a:t>solid </a:t>
            </a:r>
            <a:r>
              <a:rPr lang="en-US" sz="1400" b="1" dirty="0" smtClean="0">
                <a:solidFill>
                  <a:schemeClr val="accent2"/>
                </a:solidFill>
                <a:ea typeface="Times New Roman" charset="0"/>
                <a:cs typeface="Times New Roman" charset="0"/>
              </a:rPr>
              <a:t>waste</a:t>
            </a:r>
          </a:p>
          <a:p>
            <a:pPr eaLnBrk="0" hangingPunct="0"/>
            <a:r>
              <a:rPr lang="en-US" sz="1400" b="1" dirty="0">
                <a:solidFill>
                  <a:schemeClr val="accent2"/>
                </a:solidFill>
                <a:ea typeface="Times New Roman" charset="0"/>
                <a:cs typeface="Times New Roman" charset="0"/>
              </a:rPr>
              <a:t> </a:t>
            </a:r>
            <a:r>
              <a:rPr lang="en-US" sz="1400" b="1" dirty="0" smtClean="0">
                <a:solidFill>
                  <a:schemeClr val="accent2"/>
                </a:solidFill>
                <a:ea typeface="Times New Roman" charset="0"/>
                <a:cs typeface="Times New Roman" charset="0"/>
              </a:rPr>
              <a:t>                          /other</a:t>
            </a:r>
          </a:p>
          <a:p>
            <a:pPr eaLnBrk="0" hangingPunct="0"/>
            <a:endParaRPr lang="en-US" sz="1400" b="1" dirty="0" smtClean="0">
              <a:solidFill>
                <a:schemeClr val="accent2"/>
              </a:solidFill>
              <a:ea typeface="Times New Roman" charset="0"/>
              <a:cs typeface="Times New Roman" charset="0"/>
            </a:endParaRPr>
          </a:p>
          <a:p>
            <a:pPr eaLnBrk="0" hangingPunct="0"/>
            <a:endParaRPr lang="en-US" sz="1400" b="1" dirty="0">
              <a:solidFill>
                <a:schemeClr val="accent2"/>
              </a:solidFill>
              <a:ea typeface="Times New Roman" charset="0"/>
              <a:cs typeface="Times New Roman" charset="0"/>
            </a:endParaRPr>
          </a:p>
          <a:p>
            <a:pPr eaLnBrk="0" hangingPunct="0"/>
            <a:endParaRPr lang="en-US" sz="1400" b="1" dirty="0">
              <a:solidFill>
                <a:schemeClr val="accent2"/>
              </a:solidFill>
              <a:ea typeface="Times New Roman" charset="0"/>
              <a:cs typeface="Times New Roman" charset="0"/>
            </a:endParaRPr>
          </a:p>
          <a:p>
            <a:pPr eaLnBrk="0" hangingPunct="0"/>
            <a:endParaRPr lang="en-US" sz="1400" b="1" i="0" dirty="0" smtClean="0">
              <a:solidFill>
                <a:schemeClr val="accent3"/>
              </a:solidFill>
              <a:latin typeface="+mn-lt"/>
              <a:ea typeface="Times New Roman" charset="0"/>
              <a:cs typeface="Times New Roman" charset="0"/>
            </a:endParaRPr>
          </a:p>
        </p:txBody>
      </p:sp>
      <p:sp>
        <p:nvSpPr>
          <p:cNvPr id="21" name="TextBox 1"/>
          <p:cNvSpPr txBox="1"/>
          <p:nvPr/>
        </p:nvSpPr>
        <p:spPr>
          <a:xfrm>
            <a:off x="9892435" y="5980697"/>
            <a:ext cx="811328" cy="30779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dirty="0" smtClean="0">
                <a:solidFill>
                  <a:schemeClr val="tx1"/>
                </a:solidFill>
              </a:rPr>
              <a:t>2050</a:t>
            </a:r>
            <a:endParaRPr lang="en-US" sz="1400" dirty="0">
              <a:solidFill>
                <a:schemeClr val="tx1"/>
              </a:solidFill>
            </a:endParaRPr>
          </a:p>
        </p:txBody>
      </p:sp>
      <p:sp>
        <p:nvSpPr>
          <p:cNvPr id="22" name="TextBox 1"/>
          <p:cNvSpPr txBox="1"/>
          <p:nvPr/>
        </p:nvSpPr>
        <p:spPr>
          <a:xfrm>
            <a:off x="4070148" y="5946691"/>
            <a:ext cx="811328" cy="30779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dirty="0" smtClean="0">
                <a:solidFill>
                  <a:schemeClr val="tx1"/>
                </a:solidFill>
              </a:rPr>
              <a:t>2050</a:t>
            </a:r>
            <a:endParaRPr lang="en-US" sz="1400" dirty="0">
              <a:solidFill>
                <a:schemeClr val="tx1"/>
              </a:solidFill>
            </a:endParaRPr>
          </a:p>
        </p:txBody>
      </p:sp>
      <p:sp>
        <p:nvSpPr>
          <p:cNvPr id="3" name="TextBox 2"/>
          <p:cNvSpPr txBox="1"/>
          <p:nvPr/>
        </p:nvSpPr>
        <p:spPr>
          <a:xfrm>
            <a:off x="6410816" y="1287441"/>
            <a:ext cx="4661209" cy="738664"/>
          </a:xfrm>
          <a:prstGeom prst="rect">
            <a:avLst/>
          </a:prstGeom>
          <a:noFill/>
        </p:spPr>
        <p:txBody>
          <a:bodyPr wrap="square" rtlCol="0">
            <a:spAutoFit/>
          </a:bodyPr>
          <a:lstStyle/>
          <a:p>
            <a:pPr>
              <a:defRPr sz="1400" b="0" i="0" u="none" strike="noStrike" kern="1200" spc="0" baseline="0">
                <a:solidFill>
                  <a:srgbClr val="000000">
                    <a:lumMod val="65000"/>
                    <a:lumOff val="35000"/>
                  </a:srgbClr>
                </a:solidFill>
                <a:latin typeface="+mn-lt"/>
                <a:ea typeface="+mn-ea"/>
                <a:cs typeface="+mn-cs"/>
              </a:defRPr>
            </a:pPr>
            <a:r>
              <a:rPr lang="en-US" b="1" dirty="0">
                <a:solidFill>
                  <a:sysClr val="windowText" lastClr="000000"/>
                </a:solidFill>
              </a:rPr>
              <a:t>Commercial</a:t>
            </a:r>
            <a:r>
              <a:rPr lang="en-US" b="1" dirty="0"/>
              <a:t> </a:t>
            </a:r>
            <a:r>
              <a:rPr lang="en-US" b="1" dirty="0">
                <a:solidFill>
                  <a:sysClr val="windowText" lastClr="000000"/>
                </a:solidFill>
              </a:rPr>
              <a:t>distributed generation capacity (AEO2020 Reference case)</a:t>
            </a:r>
          </a:p>
          <a:p>
            <a:pPr>
              <a:defRPr sz="1400" b="0" i="0" u="none" strike="noStrike" kern="1200" spc="0" baseline="0">
                <a:solidFill>
                  <a:srgbClr val="000000">
                    <a:lumMod val="65000"/>
                    <a:lumOff val="35000"/>
                  </a:srgbClr>
                </a:solidFill>
                <a:latin typeface="+mn-lt"/>
                <a:ea typeface="+mn-ea"/>
                <a:cs typeface="+mn-cs"/>
              </a:defRPr>
            </a:pPr>
            <a:r>
              <a:rPr lang="en-US" dirty="0" smtClean="0">
                <a:solidFill>
                  <a:sysClr val="windowText" lastClr="000000"/>
                </a:solidFill>
              </a:rPr>
              <a:t>percent</a:t>
            </a:r>
            <a:endParaRPr lang="en-US" dirty="0">
              <a:solidFill>
                <a:srgbClr val="FF0000"/>
              </a:solidFill>
            </a:endParaRPr>
          </a:p>
        </p:txBody>
      </p:sp>
      <p:sp>
        <p:nvSpPr>
          <p:cNvPr id="20" name="TextBox 19"/>
          <p:cNvSpPr txBox="1"/>
          <p:nvPr/>
        </p:nvSpPr>
        <p:spPr>
          <a:xfrm>
            <a:off x="375417" y="1279806"/>
            <a:ext cx="4791201" cy="738664"/>
          </a:xfrm>
          <a:prstGeom prst="rect">
            <a:avLst/>
          </a:prstGeom>
          <a:noFill/>
        </p:spPr>
        <p:txBody>
          <a:bodyPr wrap="square" rtlCol="0">
            <a:spAutoFit/>
          </a:bodyPr>
          <a:lstStyle/>
          <a:p>
            <a:pPr>
              <a:defRPr sz="1400" b="0" i="0" u="none" strike="noStrike" kern="1200" spc="0" baseline="0">
                <a:solidFill>
                  <a:srgbClr val="000000">
                    <a:lumMod val="65000"/>
                    <a:lumOff val="35000"/>
                  </a:srgbClr>
                </a:solidFill>
                <a:latin typeface="+mn-lt"/>
                <a:ea typeface="+mn-ea"/>
                <a:cs typeface="+mn-cs"/>
              </a:defRPr>
            </a:pPr>
            <a:r>
              <a:rPr lang="en-US" sz="1400" b="1" dirty="0">
                <a:solidFill>
                  <a:sysClr val="windowText" lastClr="000000"/>
                </a:solidFill>
              </a:rPr>
              <a:t>Commercial non-solar distributed generation capacity (</a:t>
            </a:r>
            <a:r>
              <a:rPr lang="en-US" sz="1400" b="1" dirty="0" smtClean="0">
                <a:solidFill>
                  <a:sysClr val="windowText" lastClr="000000"/>
                </a:solidFill>
              </a:rPr>
              <a:t>AEO2020 </a:t>
            </a:r>
            <a:r>
              <a:rPr lang="en-US" sz="1400" b="1" dirty="0">
                <a:solidFill>
                  <a:sysClr val="windowText" lastClr="000000"/>
                </a:solidFill>
              </a:rPr>
              <a:t>Reference case)</a:t>
            </a:r>
          </a:p>
          <a:p>
            <a:pPr>
              <a:defRPr sz="1400" b="0" i="0" u="none" strike="noStrike" kern="1200" spc="0" baseline="0">
                <a:solidFill>
                  <a:srgbClr val="000000">
                    <a:lumMod val="65000"/>
                    <a:lumOff val="35000"/>
                  </a:srgbClr>
                </a:solidFill>
                <a:latin typeface="+mn-lt"/>
                <a:ea typeface="+mn-ea"/>
                <a:cs typeface="+mn-cs"/>
              </a:defRPr>
            </a:pPr>
            <a:r>
              <a:rPr lang="en-US" sz="1400" dirty="0">
                <a:solidFill>
                  <a:sysClr val="windowText" lastClr="000000"/>
                </a:solidFill>
              </a:rPr>
              <a:t>gigawatts direct current</a:t>
            </a:r>
          </a:p>
        </p:txBody>
      </p:sp>
      <p:sp>
        <p:nvSpPr>
          <p:cNvPr id="29" name="TextBox 1"/>
          <p:cNvSpPr txBox="1"/>
          <p:nvPr/>
        </p:nvSpPr>
        <p:spPr bwMode="auto">
          <a:xfrm>
            <a:off x="597333" y="1973330"/>
            <a:ext cx="1982932" cy="760832"/>
          </a:xfrm>
          <a:prstGeom prst="rect">
            <a:avLst/>
          </a:prstGeom>
          <a:noFill/>
          <a:ln w="9525">
            <a:noFill/>
            <a:miter lim="800000"/>
            <a:headEnd/>
            <a:tailEnd/>
          </a:ln>
        </p:spPr>
        <p:txBody>
          <a:bodyPr wrap="none" lIns="0" tIns="0" rIns="0" rtlCol="0">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0" hangingPunct="0">
              <a:spcAft>
                <a:spcPts val="300"/>
              </a:spcAft>
            </a:pPr>
            <a:r>
              <a:rPr lang="en-US" sz="1400" b="0" i="0" dirty="0" smtClean="0">
                <a:solidFill>
                  <a:schemeClr val="bg2"/>
                </a:solidFill>
                <a:latin typeface="+mn-lt"/>
                <a:ea typeface="Times New Roman" charset="0"/>
                <a:cs typeface="Times New Roman" charset="0"/>
              </a:rPr>
              <a:t>         </a:t>
            </a:r>
            <a:r>
              <a:rPr lang="en-US" sz="1400" b="1" i="0" dirty="0" smtClean="0">
                <a:solidFill>
                  <a:schemeClr val="bg2"/>
                </a:solidFill>
                <a:latin typeface="+mn-lt"/>
                <a:ea typeface="Times New Roman" charset="0"/>
                <a:cs typeface="Times New Roman" charset="0"/>
              </a:rPr>
              <a:t>2019</a:t>
            </a:r>
          </a:p>
          <a:p>
            <a:pPr eaLnBrk="0" hangingPunct="0"/>
            <a:r>
              <a:rPr lang="en-US" sz="1400" b="0" i="0" dirty="0" smtClean="0">
                <a:solidFill>
                  <a:schemeClr val="bg2"/>
                </a:solidFill>
                <a:latin typeface="+mn-lt"/>
                <a:ea typeface="Times New Roman" charset="0"/>
                <a:cs typeface="Times New Roman" charset="0"/>
              </a:rPr>
              <a:t>history</a:t>
            </a:r>
            <a:r>
              <a:rPr lang="en-US" sz="1400" b="0" i="0" baseline="0" dirty="0" smtClean="0">
                <a:solidFill>
                  <a:schemeClr val="bg2"/>
                </a:solidFill>
                <a:latin typeface="+mn-lt"/>
                <a:ea typeface="Times New Roman" charset="0"/>
                <a:cs typeface="Times New Roman" charset="0"/>
              </a:rPr>
              <a:t>     projections</a:t>
            </a:r>
            <a:endParaRPr lang="en-US" sz="1400" b="0" i="0" dirty="0" smtClean="0">
              <a:solidFill>
                <a:schemeClr val="bg2"/>
              </a:solidFill>
              <a:latin typeface="+mn-lt"/>
              <a:ea typeface="Times New Roman" charset="0"/>
              <a:cs typeface="Times New Roman" charset="0"/>
            </a:endParaRPr>
          </a:p>
        </p:txBody>
      </p:sp>
      <p:sp>
        <p:nvSpPr>
          <p:cNvPr id="32" name="TextBox 1"/>
          <p:cNvSpPr txBox="1"/>
          <p:nvPr/>
        </p:nvSpPr>
        <p:spPr bwMode="auto">
          <a:xfrm>
            <a:off x="6672197" y="1994294"/>
            <a:ext cx="1982932" cy="760832"/>
          </a:xfrm>
          <a:prstGeom prst="rect">
            <a:avLst/>
          </a:prstGeom>
          <a:noFill/>
          <a:ln w="9525">
            <a:noFill/>
            <a:miter lim="800000"/>
            <a:headEnd/>
            <a:tailEnd/>
          </a:ln>
        </p:spPr>
        <p:txBody>
          <a:bodyPr wrap="none" lIns="0" tIns="0" rIns="0" rtlCol="0">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0" hangingPunct="0">
              <a:spcAft>
                <a:spcPts val="300"/>
              </a:spcAft>
            </a:pPr>
            <a:r>
              <a:rPr lang="en-US" sz="1400" b="0" i="0" dirty="0" smtClean="0">
                <a:solidFill>
                  <a:schemeClr val="bg2"/>
                </a:solidFill>
                <a:latin typeface="+mn-lt"/>
                <a:ea typeface="Times New Roman" charset="0"/>
                <a:cs typeface="Times New Roman" charset="0"/>
              </a:rPr>
              <a:t>         </a:t>
            </a:r>
            <a:r>
              <a:rPr lang="en-US" sz="1400" b="1" i="0" dirty="0" smtClean="0">
                <a:solidFill>
                  <a:schemeClr val="bg2"/>
                </a:solidFill>
                <a:latin typeface="+mn-lt"/>
                <a:ea typeface="Times New Roman" charset="0"/>
                <a:cs typeface="Times New Roman" charset="0"/>
              </a:rPr>
              <a:t>2019</a:t>
            </a:r>
          </a:p>
          <a:p>
            <a:pPr eaLnBrk="0" hangingPunct="0"/>
            <a:r>
              <a:rPr lang="en-US" sz="1400" b="0" i="0" dirty="0" smtClean="0">
                <a:solidFill>
                  <a:schemeClr val="bg2"/>
                </a:solidFill>
                <a:latin typeface="+mn-lt"/>
                <a:ea typeface="Times New Roman" charset="0"/>
                <a:cs typeface="Times New Roman" charset="0"/>
              </a:rPr>
              <a:t>history</a:t>
            </a:r>
            <a:r>
              <a:rPr lang="en-US" sz="1400" b="0" i="0" baseline="0" dirty="0" smtClean="0">
                <a:solidFill>
                  <a:schemeClr val="bg2"/>
                </a:solidFill>
                <a:latin typeface="+mn-lt"/>
                <a:ea typeface="Times New Roman" charset="0"/>
                <a:cs typeface="Times New Roman" charset="0"/>
              </a:rPr>
              <a:t>     projections</a:t>
            </a:r>
            <a:endParaRPr lang="en-US" sz="1400" b="0" i="0" dirty="0" smtClean="0">
              <a:solidFill>
                <a:schemeClr val="bg2"/>
              </a:solidFill>
              <a:latin typeface="+mn-lt"/>
              <a:ea typeface="Times New Roman" charset="0"/>
              <a:cs typeface="Times New Roman" charset="0"/>
            </a:endParaRPr>
          </a:p>
        </p:txBody>
      </p:sp>
    </p:spTree>
    <p:extLst>
      <p:ext uri="{BB962C8B-B14F-4D97-AF65-F5344CB8AC3E}">
        <p14:creationId xmlns:p14="http://schemas.microsoft.com/office/powerpoint/2010/main" val="26196132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11"/>
          <p:cNvSpPr>
            <a:spLocks noGrp="1"/>
          </p:cNvSpPr>
          <p:nvPr>
            <p:ph type="body" sz="quarter" idx="12"/>
          </p:nvPr>
        </p:nvSpPr>
        <p:spPr/>
        <p:txBody>
          <a:bodyPr/>
          <a:lstStyle/>
          <a:p>
            <a:r>
              <a:rPr lang="en-US" dirty="0"/>
              <a:t>Non-photovoltaic </a:t>
            </a:r>
            <a:r>
              <a:rPr lang="en-US" dirty="0" smtClean="0"/>
              <a:t>technologies, </a:t>
            </a:r>
            <a:r>
              <a:rPr lang="en-US" dirty="0"/>
              <a:t>such as combined heat and power (CHP) and distributed </a:t>
            </a:r>
            <a:r>
              <a:rPr lang="en-US" dirty="0" smtClean="0"/>
              <a:t>wind, </a:t>
            </a:r>
            <a:r>
              <a:rPr lang="en-US" dirty="0"/>
              <a:t>account for 15% of commercial distributed generation capacity in 2019 but only 7% by </a:t>
            </a:r>
            <a:r>
              <a:rPr lang="en-US" dirty="0" smtClean="0"/>
              <a:t>2050 in </a:t>
            </a:r>
            <a:r>
              <a:rPr lang="en-US" dirty="0"/>
              <a:t>the AEO2020 Reference case. </a:t>
            </a:r>
          </a:p>
          <a:p>
            <a:r>
              <a:rPr lang="en-US" dirty="0" smtClean="0"/>
              <a:t>Of the non-solar technologies, </a:t>
            </a:r>
            <a:r>
              <a:rPr lang="en-US" dirty="0"/>
              <a:t>natural gas-fired </a:t>
            </a:r>
            <a:r>
              <a:rPr lang="en-US" dirty="0" smtClean="0"/>
              <a:t>CHP (namely, </a:t>
            </a:r>
            <a:r>
              <a:rPr lang="en-US" dirty="0" err="1" smtClean="0"/>
              <a:t>microturbine</a:t>
            </a:r>
            <a:r>
              <a:rPr lang="en-US" dirty="0"/>
              <a:t>, reciprocating engine</a:t>
            </a:r>
            <a:r>
              <a:rPr lang="en-US" dirty="0" smtClean="0"/>
              <a:t>, </a:t>
            </a:r>
            <a:r>
              <a:rPr lang="en-US" dirty="0"/>
              <a:t>fuel </a:t>
            </a:r>
            <a:r>
              <a:rPr lang="en-US" dirty="0" smtClean="0"/>
              <a:t>cell, </a:t>
            </a:r>
            <a:r>
              <a:rPr lang="en-US" dirty="0"/>
              <a:t>and conventional </a:t>
            </a:r>
            <a:r>
              <a:rPr lang="en-US" dirty="0" smtClean="0"/>
              <a:t>turbine) </a:t>
            </a:r>
            <a:r>
              <a:rPr lang="en-US" dirty="0"/>
              <a:t>capacity expands the </a:t>
            </a:r>
            <a:r>
              <a:rPr lang="en-US" dirty="0" smtClean="0"/>
              <a:t>fastest at </a:t>
            </a:r>
            <a:r>
              <a:rPr lang="en-US" dirty="0"/>
              <a:t>an average of 1.1% per year. Incremental installed cost declines and performance improvements drive this </a:t>
            </a:r>
            <a:r>
              <a:rPr lang="en-US" dirty="0" smtClean="0"/>
              <a:t>growth, despite rising commercial natural </a:t>
            </a:r>
            <a:r>
              <a:rPr lang="en-US" dirty="0"/>
              <a:t>gas </a:t>
            </a:r>
            <a:r>
              <a:rPr lang="en-US" dirty="0" smtClean="0"/>
              <a:t>prices, which </a:t>
            </a:r>
            <a:r>
              <a:rPr lang="en-US" dirty="0"/>
              <a:t>increase by 0.5% per year </a:t>
            </a:r>
            <a:r>
              <a:rPr lang="en-US" dirty="0" smtClean="0"/>
              <a:t>through the projection period.</a:t>
            </a:r>
            <a:endParaRPr lang="en-US" dirty="0"/>
          </a:p>
          <a:p>
            <a:r>
              <a:rPr lang="en-US" dirty="0"/>
              <a:t>The 2018 Bipartisan Budget Act extends the </a:t>
            </a:r>
            <a:r>
              <a:rPr lang="en-US" dirty="0" smtClean="0"/>
              <a:t>ITC provisions </a:t>
            </a:r>
            <a:r>
              <a:rPr lang="en-US" dirty="0"/>
              <a:t>for qualifying CHP beginning construction before January 1, 2022. These tax credits </a:t>
            </a:r>
            <a:r>
              <a:rPr lang="en-US" dirty="0" smtClean="0"/>
              <a:t>contribute to growth </a:t>
            </a:r>
            <a:r>
              <a:rPr lang="en-US" dirty="0"/>
              <a:t>in CHP in the short term. </a:t>
            </a:r>
            <a:endParaRPr lang="en-US" dirty="0" smtClean="0"/>
          </a:p>
          <a:p>
            <a:r>
              <a:rPr lang="en-US" dirty="0" smtClean="0"/>
              <a:t>Wind </a:t>
            </a:r>
            <a:r>
              <a:rPr lang="en-US" dirty="0"/>
              <a:t>generation capacity projections remain flat in AEO2020, in </a:t>
            </a:r>
            <a:r>
              <a:rPr lang="en-US" dirty="0" smtClean="0"/>
              <a:t>part, </a:t>
            </a:r>
            <a:r>
              <a:rPr lang="en-US" dirty="0"/>
              <a:t>because of a lack of commercial mid-scale turbines (101 </a:t>
            </a:r>
            <a:r>
              <a:rPr lang="en-US" dirty="0" smtClean="0"/>
              <a:t>kilowatts </a:t>
            </a:r>
            <a:r>
              <a:rPr lang="en-US" dirty="0"/>
              <a:t>to 1 </a:t>
            </a:r>
            <a:r>
              <a:rPr lang="en-US" dirty="0" smtClean="0"/>
              <a:t>megawatt) </a:t>
            </a:r>
            <a:r>
              <a:rPr lang="en-US" dirty="0"/>
              <a:t>available in the U.S. market. </a:t>
            </a:r>
            <a:r>
              <a:rPr lang="en-US" dirty="0" smtClean="0"/>
              <a:t>The majority of recent commercial </a:t>
            </a:r>
            <a:r>
              <a:rPr lang="en-US" dirty="0"/>
              <a:t>wind installations use large-scale turbines—the average in 2018 was 2.1 </a:t>
            </a:r>
            <a:r>
              <a:rPr lang="en-US" dirty="0" smtClean="0"/>
              <a:t>megawatts—but </a:t>
            </a:r>
            <a:r>
              <a:rPr lang="en-US" dirty="0"/>
              <a:t>the </a:t>
            </a:r>
            <a:r>
              <a:rPr lang="en-US" dirty="0" smtClean="0"/>
              <a:t>commercial sector market </a:t>
            </a:r>
            <a:r>
              <a:rPr lang="en-US" dirty="0"/>
              <a:t>potential for these </a:t>
            </a:r>
            <a:r>
              <a:rPr lang="en-US" dirty="0" smtClean="0"/>
              <a:t>larger </a:t>
            </a:r>
            <a:r>
              <a:rPr lang="en-US" dirty="0"/>
              <a:t>turbines is limited. </a:t>
            </a:r>
          </a:p>
        </p:txBody>
      </p:sp>
      <p:sp>
        <p:nvSpPr>
          <p:cNvPr id="11" name="Title 10"/>
          <p:cNvSpPr>
            <a:spLocks noGrp="1"/>
          </p:cNvSpPr>
          <p:nvPr>
            <p:ph type="title"/>
          </p:nvPr>
        </p:nvSpPr>
        <p:spPr/>
        <p:txBody>
          <a:bodyPr>
            <a:noAutofit/>
          </a:bodyPr>
          <a:lstStyle/>
          <a:p>
            <a:r>
              <a:rPr lang="en-US" dirty="0"/>
              <a:t>—but this share declines during the projection period as growth lags behind solar photovoltaic generation</a:t>
            </a:r>
          </a:p>
        </p:txBody>
      </p:sp>
      <p:sp>
        <p:nvSpPr>
          <p:cNvPr id="2" name="Slide Number Placeholder 1"/>
          <p:cNvSpPr>
            <a:spLocks noGrp="1"/>
          </p:cNvSpPr>
          <p:nvPr>
            <p:ph type="sldNum" sz="quarter" idx="4"/>
          </p:nvPr>
        </p:nvSpPr>
        <p:spPr/>
        <p:txBody>
          <a:bodyPr/>
          <a:lstStyle/>
          <a:p>
            <a:fld id="{2D80C5C9-96E0-47EC-B500-37C5FE284639}" type="slidenum">
              <a:rPr lang="en-US" smtClean="0">
                <a:solidFill>
                  <a:srgbClr val="000000"/>
                </a:solidFill>
              </a:rPr>
              <a:pPr/>
              <a:t>14</a:t>
            </a:fld>
            <a:endParaRPr lang="en-US" dirty="0">
              <a:solidFill>
                <a:srgbClr val="000000"/>
              </a:solidFill>
            </a:endParaRPr>
          </a:p>
        </p:txBody>
      </p:sp>
      <p:grpSp>
        <p:nvGrpSpPr>
          <p:cNvPr id="13" name="Group 12"/>
          <p:cNvGrpSpPr/>
          <p:nvPr/>
        </p:nvGrpSpPr>
        <p:grpSpPr>
          <a:xfrm>
            <a:off x="349653" y="-1021"/>
            <a:ext cx="11564435" cy="531722"/>
            <a:chOff x="349653" y="-1021"/>
            <a:chExt cx="11564435" cy="531722"/>
          </a:xfrm>
        </p:grpSpPr>
        <p:pic>
          <p:nvPicPr>
            <p:cNvPr id="23" name="Picture 2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1312" y="14431"/>
              <a:ext cx="508116" cy="508116"/>
            </a:xfrm>
            <a:prstGeom prst="rect">
              <a:avLst/>
            </a:prstGeom>
          </p:spPr>
        </p:pic>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9653" y="9882"/>
              <a:ext cx="508116" cy="520819"/>
            </a:xfrm>
            <a:prstGeom prst="rect">
              <a:avLst/>
            </a:prstGeom>
          </p:spPr>
        </p:pic>
        <p:pic>
          <p:nvPicPr>
            <p:cNvPr id="25" name="Picture 2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14775" y="9882"/>
              <a:ext cx="508116" cy="520819"/>
            </a:xfrm>
            <a:prstGeom prst="rect">
              <a:avLst/>
            </a:prstGeom>
          </p:spPr>
        </p:pic>
        <p:pic>
          <p:nvPicPr>
            <p:cNvPr id="26" name="Picture 2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59530" y="22585"/>
              <a:ext cx="508116" cy="508116"/>
            </a:xfrm>
            <a:prstGeom prst="rect">
              <a:avLst/>
            </a:prstGeom>
          </p:spPr>
        </p:pic>
        <p:pic>
          <p:nvPicPr>
            <p:cNvPr id="27" name="Picture 2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038410" y="-1019"/>
              <a:ext cx="508116" cy="520819"/>
            </a:xfrm>
            <a:prstGeom prst="rect">
              <a:avLst/>
            </a:prstGeom>
          </p:spPr>
        </p:pic>
        <p:pic>
          <p:nvPicPr>
            <p:cNvPr id="28" name="Picture 2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376798" y="6277"/>
              <a:ext cx="508116" cy="508116"/>
            </a:xfrm>
            <a:prstGeom prst="rect">
              <a:avLst/>
            </a:prstGeom>
          </p:spPr>
        </p:pic>
        <p:pic>
          <p:nvPicPr>
            <p:cNvPr id="30" name="Picture 2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059793" y="-1021"/>
              <a:ext cx="508116" cy="520819"/>
            </a:xfrm>
            <a:prstGeom prst="rect">
              <a:avLst/>
            </a:prstGeom>
          </p:spPr>
        </p:pic>
        <p:pic>
          <p:nvPicPr>
            <p:cNvPr id="31" name="Picture 30"/>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1405972" y="9880"/>
              <a:ext cx="508116" cy="508116"/>
            </a:xfrm>
            <a:prstGeom prst="rect">
              <a:avLst/>
            </a:prstGeom>
          </p:spPr>
        </p:pic>
      </p:grpSp>
    </p:spTree>
    <p:extLst>
      <p:ext uri="{BB962C8B-B14F-4D97-AF65-F5344CB8AC3E}">
        <p14:creationId xmlns:p14="http://schemas.microsoft.com/office/powerpoint/2010/main" val="35270577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smtClean="0"/>
              <a:t>Residential </a:t>
            </a:r>
            <a:r>
              <a:rPr lang="en-US" dirty="0"/>
              <a:t>and commercial electricity prices </a:t>
            </a:r>
            <a:r>
              <a:rPr lang="en-US" dirty="0" smtClean="0"/>
              <a:t>decline slightly in the AEO2020 Reference case through 2050</a:t>
            </a:r>
            <a:endParaRPr lang="en-US" dirty="0"/>
          </a:p>
        </p:txBody>
      </p:sp>
      <p:sp>
        <p:nvSpPr>
          <p:cNvPr id="2" name="Slide Number Placeholder 1"/>
          <p:cNvSpPr>
            <a:spLocks noGrp="1"/>
          </p:cNvSpPr>
          <p:nvPr>
            <p:ph type="sldNum" sz="quarter" idx="4"/>
          </p:nvPr>
        </p:nvSpPr>
        <p:spPr/>
        <p:txBody>
          <a:bodyPr/>
          <a:lstStyle/>
          <a:p>
            <a:fld id="{2D80C5C9-96E0-47EC-B500-37C5FE284639}" type="slidenum">
              <a:rPr lang="en-US" smtClean="0"/>
              <a:pPr/>
              <a:t>15</a:t>
            </a:fld>
            <a:endParaRPr lang="en-US" dirty="0"/>
          </a:p>
        </p:txBody>
      </p:sp>
      <p:grpSp>
        <p:nvGrpSpPr>
          <p:cNvPr id="13" name="Group 12"/>
          <p:cNvGrpSpPr/>
          <p:nvPr/>
        </p:nvGrpSpPr>
        <p:grpSpPr>
          <a:xfrm>
            <a:off x="349653" y="-1021"/>
            <a:ext cx="11564435" cy="531722"/>
            <a:chOff x="349653" y="-1021"/>
            <a:chExt cx="11564435" cy="531722"/>
          </a:xfrm>
        </p:grpSpPr>
        <p:pic>
          <p:nvPicPr>
            <p:cNvPr id="23" name="Picture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312" y="14431"/>
              <a:ext cx="508116" cy="508116"/>
            </a:xfrm>
            <a:prstGeom prst="rect">
              <a:avLst/>
            </a:prstGeom>
          </p:spPr>
        </p:pic>
        <p:pic>
          <p:nvPicPr>
            <p:cNvPr id="24" name="Picture 2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9653" y="9882"/>
              <a:ext cx="508116" cy="520819"/>
            </a:xfrm>
            <a:prstGeom prst="rect">
              <a:avLst/>
            </a:prstGeom>
          </p:spPr>
        </p:pic>
        <p:pic>
          <p:nvPicPr>
            <p:cNvPr id="25" name="Picture 2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14775" y="9882"/>
              <a:ext cx="508116" cy="520819"/>
            </a:xfrm>
            <a:prstGeom prst="rect">
              <a:avLst/>
            </a:prstGeom>
          </p:spPr>
        </p:pic>
        <p:pic>
          <p:nvPicPr>
            <p:cNvPr id="26" name="Picture 2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59530" y="22585"/>
              <a:ext cx="508116" cy="508116"/>
            </a:xfrm>
            <a:prstGeom prst="rect">
              <a:avLst/>
            </a:prstGeom>
          </p:spPr>
        </p:pic>
        <p:pic>
          <p:nvPicPr>
            <p:cNvPr id="27" name="Picture 2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038410" y="-1019"/>
              <a:ext cx="508116" cy="520819"/>
            </a:xfrm>
            <a:prstGeom prst="rect">
              <a:avLst/>
            </a:prstGeom>
          </p:spPr>
        </p:pic>
        <p:pic>
          <p:nvPicPr>
            <p:cNvPr id="28" name="Picture 2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76798" y="6277"/>
              <a:ext cx="508116" cy="508116"/>
            </a:xfrm>
            <a:prstGeom prst="rect">
              <a:avLst/>
            </a:prstGeom>
          </p:spPr>
        </p:pic>
        <p:pic>
          <p:nvPicPr>
            <p:cNvPr id="30" name="Picture 29"/>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059793" y="-1021"/>
              <a:ext cx="508116" cy="520819"/>
            </a:xfrm>
            <a:prstGeom prst="rect">
              <a:avLst/>
            </a:prstGeom>
          </p:spPr>
        </p:pic>
        <p:pic>
          <p:nvPicPr>
            <p:cNvPr id="31" name="Picture 30"/>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1405972" y="9880"/>
              <a:ext cx="508116" cy="508116"/>
            </a:xfrm>
            <a:prstGeom prst="rect">
              <a:avLst/>
            </a:prstGeom>
          </p:spPr>
        </p:pic>
      </p:grpSp>
      <p:graphicFrame>
        <p:nvGraphicFramePr>
          <p:cNvPr id="14" name="Content Placeholder 7"/>
          <p:cNvGraphicFramePr>
            <a:graphicFrameLocks/>
          </p:cNvGraphicFramePr>
          <p:nvPr>
            <p:extLst>
              <p:ext uri="{D42A27DB-BD31-4B8C-83A1-F6EECF244321}">
                <p14:modId xmlns:p14="http://schemas.microsoft.com/office/powerpoint/2010/main" val="3602134204"/>
              </p:ext>
            </p:extLst>
          </p:nvPr>
        </p:nvGraphicFramePr>
        <p:xfrm>
          <a:off x="448069" y="1318073"/>
          <a:ext cx="4929521" cy="4836874"/>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5" name="Content Placeholder 8"/>
          <p:cNvGraphicFramePr>
            <a:graphicFrameLocks/>
          </p:cNvGraphicFramePr>
          <p:nvPr>
            <p:extLst>
              <p:ext uri="{D42A27DB-BD31-4B8C-83A1-F6EECF244321}">
                <p14:modId xmlns:p14="http://schemas.microsoft.com/office/powerpoint/2010/main" val="2100058275"/>
              </p:ext>
            </p:extLst>
          </p:nvPr>
        </p:nvGraphicFramePr>
        <p:xfrm>
          <a:off x="6292468" y="1318073"/>
          <a:ext cx="4873021" cy="4836874"/>
        </p:xfrm>
        <a:graphic>
          <a:graphicData uri="http://schemas.openxmlformats.org/drawingml/2006/chart">
            <c:chart xmlns:c="http://schemas.openxmlformats.org/drawingml/2006/chart" xmlns:r="http://schemas.openxmlformats.org/officeDocument/2006/relationships" r:id="rId12"/>
          </a:graphicData>
        </a:graphic>
      </p:graphicFrame>
    </p:spTree>
    <p:extLst>
      <p:ext uri="{BB962C8B-B14F-4D97-AF65-F5344CB8AC3E}">
        <p14:creationId xmlns:p14="http://schemas.microsoft.com/office/powerpoint/2010/main" val="23943604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11"/>
          <p:cNvSpPr>
            <a:spLocks noGrp="1"/>
          </p:cNvSpPr>
          <p:nvPr>
            <p:ph type="body" sz="quarter" idx="12"/>
          </p:nvPr>
        </p:nvSpPr>
        <p:spPr/>
        <p:txBody>
          <a:bodyPr/>
          <a:lstStyle/>
          <a:p>
            <a:r>
              <a:rPr lang="en-US" dirty="0"/>
              <a:t>AEO2020 Reference case electricity prices fall in the near term, primarily because utilities pass along savings from lower taxes under the Tax Cuts and Jobs Act of 2017. In addition, utilities are replacing more costly power plants with new plants that are less expensive to construct and operate, which also contributes to lower prices. Lower prices encourage more consumption in the near term in both sectors, although near-term efficiency standards and population shifts to warmer areas of the country moderate this trend</a:t>
            </a:r>
            <a:r>
              <a:rPr lang="en-US" dirty="0" smtClean="0"/>
              <a:t>.</a:t>
            </a:r>
          </a:p>
          <a:p>
            <a:r>
              <a:rPr lang="en-US" dirty="0" smtClean="0"/>
              <a:t>Natural </a:t>
            </a:r>
            <a:r>
              <a:rPr lang="en-US" dirty="0"/>
              <a:t>gas prices in both the residential and commercial sectors increase </a:t>
            </a:r>
            <a:r>
              <a:rPr lang="en-US" dirty="0" smtClean="0"/>
              <a:t>steadily, </a:t>
            </a:r>
            <a:r>
              <a:rPr lang="en-US" dirty="0"/>
              <a:t>by an average of </a:t>
            </a:r>
            <a:r>
              <a:rPr lang="en-US" dirty="0" smtClean="0"/>
              <a:t>0.5% </a:t>
            </a:r>
            <a:r>
              <a:rPr lang="en-US" dirty="0"/>
              <a:t>per </a:t>
            </a:r>
            <a:r>
              <a:rPr lang="en-US" dirty="0" smtClean="0"/>
              <a:t>year, </a:t>
            </a:r>
            <a:r>
              <a:rPr lang="en-US" dirty="0"/>
              <a:t>in the Reference case through </a:t>
            </a:r>
            <a:r>
              <a:rPr lang="en-US" dirty="0" smtClean="0"/>
              <a:t>2050. Increasing </a:t>
            </a:r>
            <a:r>
              <a:rPr lang="en-US" dirty="0"/>
              <a:t>natural gas prices decrease consumption in the residential sector and moderate consumption growth in the commercial sector</a:t>
            </a:r>
            <a:r>
              <a:rPr lang="en-US" dirty="0" smtClean="0"/>
              <a:t>.</a:t>
            </a:r>
            <a:endParaRPr lang="en-US" dirty="0"/>
          </a:p>
        </p:txBody>
      </p:sp>
      <p:sp>
        <p:nvSpPr>
          <p:cNvPr id="11" name="Title 10"/>
          <p:cNvSpPr>
            <a:spLocks noGrp="1"/>
          </p:cNvSpPr>
          <p:nvPr>
            <p:ph type="title"/>
          </p:nvPr>
        </p:nvSpPr>
        <p:spPr/>
        <p:txBody>
          <a:bodyPr/>
          <a:lstStyle/>
          <a:p>
            <a:r>
              <a:rPr lang="en-US" dirty="0" smtClean="0"/>
              <a:t>—</a:t>
            </a:r>
            <a:r>
              <a:rPr lang="en-US" dirty="0"/>
              <a:t>while natural gas prices rise, moderating natural gas consumption</a:t>
            </a:r>
          </a:p>
        </p:txBody>
      </p:sp>
      <p:sp>
        <p:nvSpPr>
          <p:cNvPr id="2" name="Slide Number Placeholder 1"/>
          <p:cNvSpPr>
            <a:spLocks noGrp="1"/>
          </p:cNvSpPr>
          <p:nvPr>
            <p:ph type="sldNum" sz="quarter" idx="4"/>
          </p:nvPr>
        </p:nvSpPr>
        <p:spPr/>
        <p:txBody>
          <a:bodyPr/>
          <a:lstStyle/>
          <a:p>
            <a:fld id="{2D80C5C9-96E0-47EC-B500-37C5FE284639}" type="slidenum">
              <a:rPr lang="en-US" smtClean="0">
                <a:solidFill>
                  <a:srgbClr val="000000"/>
                </a:solidFill>
              </a:rPr>
              <a:pPr/>
              <a:t>16</a:t>
            </a:fld>
            <a:endParaRPr lang="en-US" dirty="0">
              <a:solidFill>
                <a:srgbClr val="000000"/>
              </a:solidFill>
            </a:endParaRPr>
          </a:p>
        </p:txBody>
      </p:sp>
      <p:grpSp>
        <p:nvGrpSpPr>
          <p:cNvPr id="13" name="Group 12"/>
          <p:cNvGrpSpPr/>
          <p:nvPr/>
        </p:nvGrpSpPr>
        <p:grpSpPr>
          <a:xfrm>
            <a:off x="349653" y="-1021"/>
            <a:ext cx="11564435" cy="531722"/>
            <a:chOff x="349653" y="-1021"/>
            <a:chExt cx="11564435" cy="531722"/>
          </a:xfrm>
        </p:grpSpPr>
        <p:pic>
          <p:nvPicPr>
            <p:cNvPr id="23" name="Picture 2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1312" y="14431"/>
              <a:ext cx="508116" cy="508116"/>
            </a:xfrm>
            <a:prstGeom prst="rect">
              <a:avLst/>
            </a:prstGeom>
          </p:spPr>
        </p:pic>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9653" y="9882"/>
              <a:ext cx="508116" cy="520819"/>
            </a:xfrm>
            <a:prstGeom prst="rect">
              <a:avLst/>
            </a:prstGeom>
          </p:spPr>
        </p:pic>
        <p:pic>
          <p:nvPicPr>
            <p:cNvPr id="25" name="Picture 2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14775" y="9882"/>
              <a:ext cx="508116" cy="520819"/>
            </a:xfrm>
            <a:prstGeom prst="rect">
              <a:avLst/>
            </a:prstGeom>
          </p:spPr>
        </p:pic>
        <p:pic>
          <p:nvPicPr>
            <p:cNvPr id="26" name="Picture 2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59530" y="22585"/>
              <a:ext cx="508116" cy="508116"/>
            </a:xfrm>
            <a:prstGeom prst="rect">
              <a:avLst/>
            </a:prstGeom>
          </p:spPr>
        </p:pic>
        <p:pic>
          <p:nvPicPr>
            <p:cNvPr id="27" name="Picture 2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038410" y="-1019"/>
              <a:ext cx="508116" cy="520819"/>
            </a:xfrm>
            <a:prstGeom prst="rect">
              <a:avLst/>
            </a:prstGeom>
          </p:spPr>
        </p:pic>
        <p:pic>
          <p:nvPicPr>
            <p:cNvPr id="28" name="Picture 2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376798" y="6277"/>
              <a:ext cx="508116" cy="508116"/>
            </a:xfrm>
            <a:prstGeom prst="rect">
              <a:avLst/>
            </a:prstGeom>
          </p:spPr>
        </p:pic>
        <p:pic>
          <p:nvPicPr>
            <p:cNvPr id="30" name="Picture 2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059793" y="-1021"/>
              <a:ext cx="508116" cy="520819"/>
            </a:xfrm>
            <a:prstGeom prst="rect">
              <a:avLst/>
            </a:prstGeom>
          </p:spPr>
        </p:pic>
        <p:pic>
          <p:nvPicPr>
            <p:cNvPr id="31" name="Picture 30"/>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1405972" y="9880"/>
              <a:ext cx="508116" cy="508116"/>
            </a:xfrm>
            <a:prstGeom prst="rect">
              <a:avLst/>
            </a:prstGeom>
          </p:spPr>
        </p:pic>
      </p:grpSp>
    </p:spTree>
    <p:extLst>
      <p:ext uri="{BB962C8B-B14F-4D97-AF65-F5344CB8AC3E}">
        <p14:creationId xmlns:p14="http://schemas.microsoft.com/office/powerpoint/2010/main" val="26501349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smtClean="0"/>
              <a:t>Energy consumed to meet lighting needs decreases </a:t>
            </a:r>
            <a:r>
              <a:rPr lang="en-US" dirty="0"/>
              <a:t>in the AEO2020 Reference case – </a:t>
            </a:r>
          </a:p>
        </p:txBody>
      </p:sp>
      <p:sp>
        <p:nvSpPr>
          <p:cNvPr id="2" name="Slide Number Placeholder 1"/>
          <p:cNvSpPr>
            <a:spLocks noGrp="1"/>
          </p:cNvSpPr>
          <p:nvPr>
            <p:ph type="sldNum" sz="quarter" idx="4"/>
          </p:nvPr>
        </p:nvSpPr>
        <p:spPr/>
        <p:txBody>
          <a:bodyPr/>
          <a:lstStyle/>
          <a:p>
            <a:fld id="{2D80C5C9-96E0-47EC-B500-37C5FE284639}" type="slidenum">
              <a:rPr lang="en-US" smtClean="0">
                <a:solidFill>
                  <a:srgbClr val="000000"/>
                </a:solidFill>
              </a:rPr>
              <a:pPr/>
              <a:t>17</a:t>
            </a:fld>
            <a:endParaRPr lang="en-US" dirty="0">
              <a:solidFill>
                <a:srgbClr val="000000"/>
              </a:solidFill>
            </a:endParaRPr>
          </a:p>
        </p:txBody>
      </p:sp>
      <p:grpSp>
        <p:nvGrpSpPr>
          <p:cNvPr id="13" name="Group 12"/>
          <p:cNvGrpSpPr/>
          <p:nvPr/>
        </p:nvGrpSpPr>
        <p:grpSpPr>
          <a:xfrm>
            <a:off x="349653" y="-1021"/>
            <a:ext cx="11564435" cy="531722"/>
            <a:chOff x="349653" y="-1021"/>
            <a:chExt cx="11564435" cy="531722"/>
          </a:xfrm>
        </p:grpSpPr>
        <p:pic>
          <p:nvPicPr>
            <p:cNvPr id="23" name="Picture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312" y="14431"/>
              <a:ext cx="508116" cy="508116"/>
            </a:xfrm>
            <a:prstGeom prst="rect">
              <a:avLst/>
            </a:prstGeom>
          </p:spPr>
        </p:pic>
        <p:pic>
          <p:nvPicPr>
            <p:cNvPr id="24" name="Picture 2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9653" y="9882"/>
              <a:ext cx="508116" cy="520819"/>
            </a:xfrm>
            <a:prstGeom prst="rect">
              <a:avLst/>
            </a:prstGeom>
          </p:spPr>
        </p:pic>
        <p:pic>
          <p:nvPicPr>
            <p:cNvPr id="25" name="Picture 2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14775" y="9882"/>
              <a:ext cx="508116" cy="520819"/>
            </a:xfrm>
            <a:prstGeom prst="rect">
              <a:avLst/>
            </a:prstGeom>
          </p:spPr>
        </p:pic>
        <p:pic>
          <p:nvPicPr>
            <p:cNvPr id="26" name="Picture 2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59530" y="22585"/>
              <a:ext cx="508116" cy="508116"/>
            </a:xfrm>
            <a:prstGeom prst="rect">
              <a:avLst/>
            </a:prstGeom>
          </p:spPr>
        </p:pic>
        <p:pic>
          <p:nvPicPr>
            <p:cNvPr id="27" name="Picture 2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038410" y="-1019"/>
              <a:ext cx="508116" cy="520819"/>
            </a:xfrm>
            <a:prstGeom prst="rect">
              <a:avLst/>
            </a:prstGeom>
          </p:spPr>
        </p:pic>
        <p:pic>
          <p:nvPicPr>
            <p:cNvPr id="28" name="Picture 2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76798" y="6277"/>
              <a:ext cx="508116" cy="508116"/>
            </a:xfrm>
            <a:prstGeom prst="rect">
              <a:avLst/>
            </a:prstGeom>
          </p:spPr>
        </p:pic>
        <p:pic>
          <p:nvPicPr>
            <p:cNvPr id="30" name="Picture 29"/>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059793" y="-1021"/>
              <a:ext cx="508116" cy="520819"/>
            </a:xfrm>
            <a:prstGeom prst="rect">
              <a:avLst/>
            </a:prstGeom>
          </p:spPr>
        </p:pic>
        <p:pic>
          <p:nvPicPr>
            <p:cNvPr id="31" name="Picture 30"/>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1405972" y="9880"/>
              <a:ext cx="508116" cy="508116"/>
            </a:xfrm>
            <a:prstGeom prst="rect">
              <a:avLst/>
            </a:prstGeom>
          </p:spPr>
        </p:pic>
      </p:grpSp>
      <p:graphicFrame>
        <p:nvGraphicFramePr>
          <p:cNvPr id="21" name="Content Placeholder 7"/>
          <p:cNvGraphicFramePr>
            <a:graphicFrameLocks/>
          </p:cNvGraphicFramePr>
          <p:nvPr>
            <p:extLst>
              <p:ext uri="{D42A27DB-BD31-4B8C-83A1-F6EECF244321}">
                <p14:modId xmlns:p14="http://schemas.microsoft.com/office/powerpoint/2010/main" val="45175669"/>
              </p:ext>
            </p:extLst>
          </p:nvPr>
        </p:nvGraphicFramePr>
        <p:xfrm>
          <a:off x="552524" y="1375972"/>
          <a:ext cx="4963752" cy="4842315"/>
        </p:xfrm>
        <a:graphic>
          <a:graphicData uri="http://schemas.openxmlformats.org/drawingml/2006/chart">
            <c:chart xmlns:c="http://schemas.openxmlformats.org/drawingml/2006/chart" xmlns:r="http://schemas.openxmlformats.org/officeDocument/2006/relationships" r:id="rId11"/>
          </a:graphicData>
        </a:graphic>
      </p:graphicFrame>
      <p:sp>
        <p:nvSpPr>
          <p:cNvPr id="15" name="TextBox 2"/>
          <p:cNvSpPr txBox="1"/>
          <p:nvPr/>
        </p:nvSpPr>
        <p:spPr bwMode="auto">
          <a:xfrm>
            <a:off x="6411197" y="5670566"/>
            <a:ext cx="5497469" cy="1095441"/>
          </a:xfrm>
          <a:prstGeom prst="rect">
            <a:avLst/>
          </a:prstGeom>
          <a:noFill/>
          <a:ln w="9525">
            <a:noFill/>
            <a:miter lim="800000"/>
            <a:headEnd/>
            <a:tailEnd/>
          </a:ln>
        </p:spPr>
        <p:txBody>
          <a:bodyPr wrap="none" lIns="0" tIns="0" rIns="0" rtlCol="0" anchor="t">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0" hangingPunct="0"/>
            <a:endParaRPr lang="en-US" sz="1050" b="1" dirty="0" smtClean="0">
              <a:solidFill>
                <a:schemeClr val="accent4"/>
              </a:solidFill>
              <a:ea typeface="Times New Roman" charset="0"/>
              <a:cs typeface="Times New Roman" charset="0"/>
            </a:endParaRPr>
          </a:p>
          <a:p>
            <a:pPr eaLnBrk="0" hangingPunct="0"/>
            <a:r>
              <a:rPr lang="en-US" sz="1050" b="1" dirty="0" smtClean="0">
                <a:solidFill>
                  <a:schemeClr val="accent3"/>
                </a:solidFill>
                <a:ea typeface="Times New Roman" charset="0"/>
                <a:cs typeface="Times New Roman" charset="0"/>
              </a:rPr>
              <a:t>compact </a:t>
            </a:r>
            <a:r>
              <a:rPr lang="en-US" sz="1050" b="1" dirty="0">
                <a:solidFill>
                  <a:schemeClr val="accent3"/>
                </a:solidFill>
                <a:ea typeface="Times New Roman" charset="0"/>
                <a:cs typeface="Times New Roman" charset="0"/>
              </a:rPr>
              <a:t>fluorescent lamp (CFL) </a:t>
            </a:r>
            <a:r>
              <a:rPr lang="en-US" sz="1050" b="1" dirty="0" smtClean="0">
                <a:solidFill>
                  <a:schemeClr val="accent3"/>
                </a:solidFill>
                <a:ea typeface="Times New Roman" charset="0"/>
                <a:cs typeface="Times New Roman" charset="0"/>
              </a:rPr>
              <a:t>       </a:t>
            </a:r>
            <a:r>
              <a:rPr lang="en-US" sz="1050" b="1" dirty="0" smtClean="0">
                <a:solidFill>
                  <a:srgbClr val="C00000"/>
                </a:solidFill>
                <a:ea typeface="Times New Roman" charset="0"/>
                <a:cs typeface="Times New Roman" charset="0"/>
              </a:rPr>
              <a:t>linear </a:t>
            </a:r>
            <a:r>
              <a:rPr lang="en-US" sz="1050" b="1" dirty="0">
                <a:solidFill>
                  <a:srgbClr val="C00000"/>
                </a:solidFill>
                <a:ea typeface="Times New Roman" charset="0"/>
                <a:cs typeface="Times New Roman" charset="0"/>
              </a:rPr>
              <a:t>fluorescent</a:t>
            </a:r>
            <a:endParaRPr lang="en-US" sz="1050" b="1" dirty="0">
              <a:solidFill>
                <a:schemeClr val="accent2"/>
              </a:solidFill>
              <a:ea typeface="Times New Roman" charset="0"/>
              <a:cs typeface="Times New Roman" charset="0"/>
            </a:endParaRPr>
          </a:p>
          <a:p>
            <a:pPr eaLnBrk="0" hangingPunct="0"/>
            <a:r>
              <a:rPr lang="en-US" sz="1050" b="1" dirty="0" smtClean="0">
                <a:solidFill>
                  <a:schemeClr val="accent2"/>
                </a:solidFill>
                <a:ea typeface="Times New Roman" charset="0"/>
                <a:cs typeface="Times New Roman" charset="0"/>
              </a:rPr>
              <a:t>incandescent/halogen                          </a:t>
            </a:r>
            <a:r>
              <a:rPr lang="en-US" sz="1050" b="1" dirty="0" smtClean="0">
                <a:solidFill>
                  <a:schemeClr val="accent1">
                    <a:lumMod val="50000"/>
                  </a:schemeClr>
                </a:solidFill>
                <a:ea typeface="Times New Roman" charset="0"/>
                <a:cs typeface="Times New Roman" charset="0"/>
              </a:rPr>
              <a:t>light-emitting </a:t>
            </a:r>
            <a:r>
              <a:rPr lang="en-US" sz="1050" b="1" dirty="0">
                <a:solidFill>
                  <a:schemeClr val="accent1">
                    <a:lumMod val="50000"/>
                  </a:schemeClr>
                </a:solidFill>
                <a:ea typeface="Times New Roman" charset="0"/>
                <a:cs typeface="Times New Roman" charset="0"/>
              </a:rPr>
              <a:t>diode (LED) integrated luminaire</a:t>
            </a:r>
            <a:r>
              <a:rPr lang="en-US" sz="1050" b="1" dirty="0">
                <a:solidFill>
                  <a:schemeClr val="accent3"/>
                </a:solidFill>
                <a:ea typeface="Times New Roman" charset="0"/>
                <a:cs typeface="Times New Roman" charset="0"/>
              </a:rPr>
              <a:t> </a:t>
            </a:r>
            <a:endParaRPr lang="en-US" sz="1050" b="1" dirty="0" smtClean="0">
              <a:solidFill>
                <a:schemeClr val="accent2"/>
              </a:solidFill>
              <a:ea typeface="Times New Roman" charset="0"/>
              <a:cs typeface="Times New Roman" charset="0"/>
            </a:endParaRPr>
          </a:p>
          <a:p>
            <a:pPr eaLnBrk="0" hangingPunct="0"/>
            <a:r>
              <a:rPr lang="en-US" sz="1050" b="1" dirty="0" smtClean="0">
                <a:solidFill>
                  <a:schemeClr val="accent4"/>
                </a:solidFill>
                <a:ea typeface="Times New Roman" charset="0"/>
                <a:cs typeface="Times New Roman" charset="0"/>
              </a:rPr>
              <a:t>other                                                       </a:t>
            </a:r>
            <a:r>
              <a:rPr lang="en-US" sz="1050" b="1" dirty="0" smtClean="0">
                <a:solidFill>
                  <a:schemeClr val="accent1">
                    <a:lumMod val="75000"/>
                  </a:schemeClr>
                </a:solidFill>
                <a:ea typeface="Times New Roman" charset="0"/>
                <a:cs typeface="Times New Roman" charset="0"/>
              </a:rPr>
              <a:t>LED </a:t>
            </a:r>
            <a:r>
              <a:rPr lang="en-US" sz="1050" b="1" dirty="0">
                <a:solidFill>
                  <a:schemeClr val="accent1">
                    <a:lumMod val="75000"/>
                  </a:schemeClr>
                </a:solidFill>
                <a:ea typeface="Times New Roman" charset="0"/>
                <a:cs typeface="Times New Roman" charset="0"/>
              </a:rPr>
              <a:t>A-line/reflector </a:t>
            </a:r>
            <a:endParaRPr lang="en-US" sz="1050" b="1" dirty="0">
              <a:solidFill>
                <a:schemeClr val="accent4"/>
              </a:solidFill>
              <a:ea typeface="Times New Roman" charset="0"/>
              <a:cs typeface="Times New Roman" charset="0"/>
            </a:endParaRPr>
          </a:p>
        </p:txBody>
      </p:sp>
      <p:graphicFrame>
        <p:nvGraphicFramePr>
          <p:cNvPr id="17" name="Chart 16"/>
          <p:cNvGraphicFramePr/>
          <p:nvPr>
            <p:extLst>
              <p:ext uri="{D42A27DB-BD31-4B8C-83A1-F6EECF244321}">
                <p14:modId xmlns:p14="http://schemas.microsoft.com/office/powerpoint/2010/main" val="648624105"/>
              </p:ext>
            </p:extLst>
          </p:nvPr>
        </p:nvGraphicFramePr>
        <p:xfrm>
          <a:off x="5718546" y="3796630"/>
          <a:ext cx="6265646" cy="2145112"/>
        </p:xfrm>
        <a:graphic>
          <a:graphicData uri="http://schemas.openxmlformats.org/drawingml/2006/chart">
            <c:chart xmlns:c="http://schemas.openxmlformats.org/drawingml/2006/chart" xmlns:r="http://schemas.openxmlformats.org/officeDocument/2006/relationships" r:id="rId12"/>
          </a:graphicData>
        </a:graphic>
      </p:graphicFrame>
      <p:graphicFrame>
        <p:nvGraphicFramePr>
          <p:cNvPr id="18" name="Chart 17"/>
          <p:cNvGraphicFramePr/>
          <p:nvPr>
            <p:extLst>
              <p:ext uri="{D42A27DB-BD31-4B8C-83A1-F6EECF244321}">
                <p14:modId xmlns:p14="http://schemas.microsoft.com/office/powerpoint/2010/main" val="2718355146"/>
              </p:ext>
            </p:extLst>
          </p:nvPr>
        </p:nvGraphicFramePr>
        <p:xfrm>
          <a:off x="5718546" y="1403616"/>
          <a:ext cx="6062928" cy="2393013"/>
        </p:xfrm>
        <a:graphic>
          <a:graphicData uri="http://schemas.openxmlformats.org/drawingml/2006/chart">
            <c:chart xmlns:c="http://schemas.openxmlformats.org/drawingml/2006/chart" xmlns:r="http://schemas.openxmlformats.org/officeDocument/2006/relationships" r:id="rId13"/>
          </a:graphicData>
        </a:graphic>
      </p:graphicFrame>
      <p:sp>
        <p:nvSpPr>
          <p:cNvPr id="3" name="TextBox 2"/>
          <p:cNvSpPr txBox="1"/>
          <p:nvPr/>
        </p:nvSpPr>
        <p:spPr>
          <a:xfrm>
            <a:off x="9548037" y="1825146"/>
            <a:ext cx="1912448" cy="307777"/>
          </a:xfrm>
          <a:prstGeom prst="rect">
            <a:avLst/>
          </a:prstGeom>
          <a:noFill/>
        </p:spPr>
        <p:txBody>
          <a:bodyPr wrap="square" rtlCol="0">
            <a:spAutoFit/>
          </a:bodyPr>
          <a:lstStyle/>
          <a:p>
            <a:pPr algn="r"/>
            <a:r>
              <a:rPr lang="en-US" sz="1400" b="1" dirty="0"/>
              <a:t>r</a:t>
            </a:r>
            <a:r>
              <a:rPr lang="en-US" sz="1400" b="1" dirty="0" smtClean="0"/>
              <a:t>esidential</a:t>
            </a:r>
            <a:endParaRPr lang="en-US" sz="1400" b="1" dirty="0"/>
          </a:p>
        </p:txBody>
      </p:sp>
      <p:sp>
        <p:nvSpPr>
          <p:cNvPr id="19" name="TextBox 18"/>
          <p:cNvSpPr txBox="1"/>
          <p:nvPr/>
        </p:nvSpPr>
        <p:spPr>
          <a:xfrm>
            <a:off x="9611685" y="3697880"/>
            <a:ext cx="1912448" cy="307777"/>
          </a:xfrm>
          <a:prstGeom prst="rect">
            <a:avLst/>
          </a:prstGeom>
          <a:noFill/>
        </p:spPr>
        <p:txBody>
          <a:bodyPr wrap="square" rtlCol="0">
            <a:spAutoFit/>
          </a:bodyPr>
          <a:lstStyle/>
          <a:p>
            <a:pPr algn="r"/>
            <a:r>
              <a:rPr lang="en-US" sz="1400" b="1" dirty="0"/>
              <a:t>c</a:t>
            </a:r>
            <a:r>
              <a:rPr lang="en-US" sz="1400" b="1" dirty="0" smtClean="0"/>
              <a:t>ommercial</a:t>
            </a:r>
            <a:endParaRPr lang="en-US" sz="1400" b="1" dirty="0"/>
          </a:p>
        </p:txBody>
      </p:sp>
    </p:spTree>
    <p:extLst>
      <p:ext uri="{BB962C8B-B14F-4D97-AF65-F5344CB8AC3E}">
        <p14:creationId xmlns:p14="http://schemas.microsoft.com/office/powerpoint/2010/main" val="34536473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11"/>
          <p:cNvSpPr>
            <a:spLocks noGrp="1"/>
          </p:cNvSpPr>
          <p:nvPr>
            <p:ph type="body" sz="quarter" idx="12"/>
          </p:nvPr>
        </p:nvSpPr>
        <p:spPr/>
        <p:txBody>
          <a:bodyPr/>
          <a:lstStyle/>
          <a:p>
            <a:r>
              <a:rPr lang="en-US" dirty="0"/>
              <a:t>In 2019,</a:t>
            </a:r>
            <a:r>
              <a:rPr lang="en-US" dirty="0">
                <a:solidFill>
                  <a:srgbClr val="FF0000"/>
                </a:solidFill>
              </a:rPr>
              <a:t> </a:t>
            </a:r>
            <a:r>
              <a:rPr lang="en-US" dirty="0" smtClean="0"/>
              <a:t>44% </a:t>
            </a:r>
            <a:r>
              <a:rPr lang="en-US" dirty="0"/>
              <a:t>of residential </a:t>
            </a:r>
            <a:r>
              <a:rPr lang="en-US" dirty="0" smtClean="0"/>
              <a:t>light bulbs were LEDs, currently the </a:t>
            </a:r>
            <a:r>
              <a:rPr lang="en-US" dirty="0"/>
              <a:t>most efficient </a:t>
            </a:r>
            <a:r>
              <a:rPr lang="en-US" dirty="0" smtClean="0"/>
              <a:t>light bulb technology available, </a:t>
            </a:r>
            <a:r>
              <a:rPr lang="en-US" dirty="0"/>
              <a:t>and </a:t>
            </a:r>
            <a:r>
              <a:rPr lang="en-US" dirty="0" smtClean="0"/>
              <a:t>17% </a:t>
            </a:r>
            <a:r>
              <a:rPr lang="en-US" dirty="0"/>
              <a:t>of commercial lighting service demand </a:t>
            </a:r>
            <a:r>
              <a:rPr lang="en-US" dirty="0" smtClean="0"/>
              <a:t>was </a:t>
            </a:r>
            <a:r>
              <a:rPr lang="en-US" dirty="0"/>
              <a:t>met by LED bulbs and fixtures. By 2050, these shares increase to </a:t>
            </a:r>
            <a:r>
              <a:rPr lang="en-US" dirty="0" smtClean="0"/>
              <a:t>90% </a:t>
            </a:r>
            <a:r>
              <a:rPr lang="en-US" dirty="0"/>
              <a:t>and </a:t>
            </a:r>
            <a:r>
              <a:rPr lang="en-US" dirty="0" smtClean="0"/>
              <a:t>88%, </a:t>
            </a:r>
            <a:r>
              <a:rPr lang="en-US" dirty="0"/>
              <a:t>respectively. </a:t>
            </a:r>
          </a:p>
          <a:p>
            <a:r>
              <a:rPr lang="en-US" dirty="0"/>
              <a:t>Utility energy efficiency program incentives </a:t>
            </a:r>
            <a:r>
              <a:rPr lang="en-US" dirty="0" smtClean="0"/>
              <a:t>drive </a:t>
            </a:r>
            <a:r>
              <a:rPr lang="en-US" dirty="0"/>
              <a:t>LED adoption in the AEO2020 Reference case during the </a:t>
            </a:r>
            <a:r>
              <a:rPr lang="en-US" dirty="0" smtClean="0"/>
              <a:t>short </a:t>
            </a:r>
            <a:r>
              <a:rPr lang="en-US" dirty="0"/>
              <a:t>to </a:t>
            </a:r>
            <a:r>
              <a:rPr lang="en-US" dirty="0" smtClean="0"/>
              <a:t>medium term</a:t>
            </a:r>
            <a:r>
              <a:rPr lang="en-US" dirty="0"/>
              <a:t>, reducing the upfront cost of purchasing LEDs by up to 40% until 2019. </a:t>
            </a:r>
            <a:r>
              <a:rPr lang="en-US" smtClean="0"/>
              <a:t>EIA assumes </a:t>
            </a:r>
            <a:r>
              <a:rPr lang="en-US" dirty="0" smtClean="0"/>
              <a:t>residential </a:t>
            </a:r>
            <a:r>
              <a:rPr lang="en-US" dirty="0"/>
              <a:t>lighting </a:t>
            </a:r>
            <a:r>
              <a:rPr lang="en-US" dirty="0" smtClean="0"/>
              <a:t>subsidies will </a:t>
            </a:r>
            <a:r>
              <a:rPr lang="en-US" dirty="0"/>
              <a:t>fall to 0% in 2020, but </a:t>
            </a:r>
            <a:r>
              <a:rPr lang="en-US" dirty="0" smtClean="0"/>
              <a:t>efficiency incentives </a:t>
            </a:r>
            <a:r>
              <a:rPr lang="en-US" dirty="0"/>
              <a:t>continue to drive commercial adoption of LED lighting through 2029. </a:t>
            </a:r>
          </a:p>
          <a:p>
            <a:r>
              <a:rPr lang="en-US" dirty="0"/>
              <a:t>Efficiency requirements </a:t>
            </a:r>
            <a:r>
              <a:rPr lang="en-US" dirty="0" smtClean="0"/>
              <a:t>under the Energy Independence and </a:t>
            </a:r>
            <a:r>
              <a:rPr lang="en-US" dirty="0"/>
              <a:t>Security Act of 2007 eliminate inefficient incandescent bulbs from general service lighting (GSL) use after 2020, causing homes and businesses to switch to more efficient LED and </a:t>
            </a:r>
            <a:r>
              <a:rPr lang="en-US" dirty="0" smtClean="0"/>
              <a:t>CFL </a:t>
            </a:r>
            <a:r>
              <a:rPr lang="en-US" dirty="0"/>
              <a:t>bulbs. </a:t>
            </a:r>
            <a:r>
              <a:rPr lang="en-US" dirty="0" smtClean="0"/>
              <a:t>Although we incorporate </a:t>
            </a:r>
            <a:r>
              <a:rPr lang="en-US" dirty="0"/>
              <a:t>a U.S. Department of Energy final rule that narrows the definition of GSLs, </a:t>
            </a:r>
            <a:r>
              <a:rPr lang="en-US" dirty="0" smtClean="0"/>
              <a:t>about two-thirds </a:t>
            </a:r>
            <a:r>
              <a:rPr lang="en-US" dirty="0"/>
              <a:t>of residential lighting </a:t>
            </a:r>
            <a:r>
              <a:rPr lang="en-US" dirty="0" smtClean="0"/>
              <a:t>falls </a:t>
            </a:r>
            <a:r>
              <a:rPr lang="en-US" dirty="0"/>
              <a:t>under the revised definition. </a:t>
            </a:r>
          </a:p>
          <a:p>
            <a:pPr lvl="0"/>
            <a:r>
              <a:rPr lang="en-US" dirty="0"/>
              <a:t>Cost declines in LEDs drive expanded market share throughout the projection period. During the projection period, the AEO2020 shows </a:t>
            </a:r>
            <a:r>
              <a:rPr lang="en-US" dirty="0" smtClean="0"/>
              <a:t>the installed cost </a:t>
            </a:r>
            <a:r>
              <a:rPr lang="en-US" dirty="0"/>
              <a:t>of residential GSL LEDs </a:t>
            </a:r>
            <a:r>
              <a:rPr lang="en-US" dirty="0" smtClean="0"/>
              <a:t>declines </a:t>
            </a:r>
            <a:r>
              <a:rPr lang="en-US" dirty="0"/>
              <a:t>by 33% and the </a:t>
            </a:r>
            <a:r>
              <a:rPr lang="en-US" dirty="0" smtClean="0"/>
              <a:t>cost </a:t>
            </a:r>
            <a:r>
              <a:rPr lang="en-US" dirty="0"/>
              <a:t>of commercial LED luminaires </a:t>
            </a:r>
            <a:r>
              <a:rPr lang="en-US" dirty="0" smtClean="0"/>
              <a:t>declines </a:t>
            </a:r>
            <a:r>
              <a:rPr lang="en-US" dirty="0"/>
              <a:t>by up to 74%.</a:t>
            </a:r>
          </a:p>
        </p:txBody>
      </p:sp>
      <p:sp>
        <p:nvSpPr>
          <p:cNvPr id="11" name="Title 10"/>
          <p:cNvSpPr>
            <a:spLocks noGrp="1"/>
          </p:cNvSpPr>
          <p:nvPr>
            <p:ph type="title"/>
          </p:nvPr>
        </p:nvSpPr>
        <p:spPr/>
        <p:txBody>
          <a:bodyPr/>
          <a:lstStyle/>
          <a:p>
            <a:r>
              <a:rPr lang="en-US" dirty="0"/>
              <a:t>—driven by federal efficiency standards, declining upfront costs, and utility and state energy efficiency program incentives</a:t>
            </a:r>
          </a:p>
        </p:txBody>
      </p:sp>
      <p:sp>
        <p:nvSpPr>
          <p:cNvPr id="2" name="Slide Number Placeholder 1"/>
          <p:cNvSpPr>
            <a:spLocks noGrp="1"/>
          </p:cNvSpPr>
          <p:nvPr>
            <p:ph type="sldNum" sz="quarter" idx="4"/>
          </p:nvPr>
        </p:nvSpPr>
        <p:spPr/>
        <p:txBody>
          <a:bodyPr/>
          <a:lstStyle/>
          <a:p>
            <a:fld id="{2D80C5C9-96E0-47EC-B500-37C5FE284639}" type="slidenum">
              <a:rPr lang="en-US" smtClean="0">
                <a:solidFill>
                  <a:srgbClr val="000000"/>
                </a:solidFill>
              </a:rPr>
              <a:pPr/>
              <a:t>18</a:t>
            </a:fld>
            <a:endParaRPr lang="en-US" dirty="0">
              <a:solidFill>
                <a:srgbClr val="000000"/>
              </a:solidFill>
            </a:endParaRPr>
          </a:p>
        </p:txBody>
      </p:sp>
      <p:grpSp>
        <p:nvGrpSpPr>
          <p:cNvPr id="13" name="Group 12"/>
          <p:cNvGrpSpPr/>
          <p:nvPr/>
        </p:nvGrpSpPr>
        <p:grpSpPr>
          <a:xfrm>
            <a:off x="349653" y="-1021"/>
            <a:ext cx="11564435" cy="531722"/>
            <a:chOff x="349653" y="-1021"/>
            <a:chExt cx="11564435" cy="531722"/>
          </a:xfrm>
        </p:grpSpPr>
        <p:pic>
          <p:nvPicPr>
            <p:cNvPr id="23" name="Picture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312" y="14431"/>
              <a:ext cx="508116" cy="508116"/>
            </a:xfrm>
            <a:prstGeom prst="rect">
              <a:avLst/>
            </a:prstGeom>
          </p:spPr>
        </p:pic>
        <p:pic>
          <p:nvPicPr>
            <p:cNvPr id="24" name="Picture 2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9653" y="9882"/>
              <a:ext cx="508116" cy="520819"/>
            </a:xfrm>
            <a:prstGeom prst="rect">
              <a:avLst/>
            </a:prstGeom>
          </p:spPr>
        </p:pic>
        <p:pic>
          <p:nvPicPr>
            <p:cNvPr id="25" name="Picture 2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14775" y="9882"/>
              <a:ext cx="508116" cy="520819"/>
            </a:xfrm>
            <a:prstGeom prst="rect">
              <a:avLst/>
            </a:prstGeom>
          </p:spPr>
        </p:pic>
        <p:pic>
          <p:nvPicPr>
            <p:cNvPr id="26" name="Picture 2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59530" y="22585"/>
              <a:ext cx="508116" cy="508116"/>
            </a:xfrm>
            <a:prstGeom prst="rect">
              <a:avLst/>
            </a:prstGeom>
          </p:spPr>
        </p:pic>
        <p:pic>
          <p:nvPicPr>
            <p:cNvPr id="27" name="Picture 2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038410" y="-1019"/>
              <a:ext cx="508116" cy="520819"/>
            </a:xfrm>
            <a:prstGeom prst="rect">
              <a:avLst/>
            </a:prstGeom>
          </p:spPr>
        </p:pic>
        <p:pic>
          <p:nvPicPr>
            <p:cNvPr id="28" name="Picture 2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76798" y="6277"/>
              <a:ext cx="508116" cy="508116"/>
            </a:xfrm>
            <a:prstGeom prst="rect">
              <a:avLst/>
            </a:prstGeom>
          </p:spPr>
        </p:pic>
        <p:pic>
          <p:nvPicPr>
            <p:cNvPr id="30" name="Picture 29"/>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059793" y="-1021"/>
              <a:ext cx="508116" cy="520819"/>
            </a:xfrm>
            <a:prstGeom prst="rect">
              <a:avLst/>
            </a:prstGeom>
          </p:spPr>
        </p:pic>
        <p:pic>
          <p:nvPicPr>
            <p:cNvPr id="31" name="Picture 30"/>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1405972" y="9880"/>
              <a:ext cx="508116" cy="508116"/>
            </a:xfrm>
            <a:prstGeom prst="rect">
              <a:avLst/>
            </a:prstGeom>
          </p:spPr>
        </p:pic>
      </p:grpSp>
    </p:spTree>
    <p:extLst>
      <p:ext uri="{BB962C8B-B14F-4D97-AF65-F5344CB8AC3E}">
        <p14:creationId xmlns:p14="http://schemas.microsoft.com/office/powerpoint/2010/main" val="4101416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a:t>Residential and commercial energy consumption grows slowly in the </a:t>
            </a:r>
            <a:r>
              <a:rPr lang="en-US" dirty="0" smtClean="0"/>
              <a:t>AEO2020 Reference case—</a:t>
            </a:r>
            <a:endParaRPr lang="en-US" dirty="0"/>
          </a:p>
        </p:txBody>
      </p:sp>
      <p:sp>
        <p:nvSpPr>
          <p:cNvPr id="2" name="Slide Number Placeholder 1"/>
          <p:cNvSpPr>
            <a:spLocks noGrp="1"/>
          </p:cNvSpPr>
          <p:nvPr>
            <p:ph type="sldNum" sz="quarter" idx="4"/>
          </p:nvPr>
        </p:nvSpPr>
        <p:spPr/>
        <p:txBody>
          <a:bodyPr/>
          <a:lstStyle/>
          <a:p>
            <a:fld id="{2D80C5C9-96E0-47EC-B500-37C5FE284639}" type="slidenum">
              <a:rPr lang="en-US" smtClean="0"/>
              <a:pPr/>
              <a:t>2</a:t>
            </a:fld>
            <a:endParaRPr lang="en-US" dirty="0"/>
          </a:p>
        </p:txBody>
      </p:sp>
      <p:grpSp>
        <p:nvGrpSpPr>
          <p:cNvPr id="13" name="Group 12"/>
          <p:cNvGrpSpPr/>
          <p:nvPr/>
        </p:nvGrpSpPr>
        <p:grpSpPr>
          <a:xfrm>
            <a:off x="349653" y="-1021"/>
            <a:ext cx="11564435" cy="531722"/>
            <a:chOff x="349653" y="-1021"/>
            <a:chExt cx="11564435" cy="531722"/>
          </a:xfrm>
        </p:grpSpPr>
        <p:pic>
          <p:nvPicPr>
            <p:cNvPr id="23" name="Picture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312" y="14431"/>
              <a:ext cx="508116" cy="508116"/>
            </a:xfrm>
            <a:prstGeom prst="rect">
              <a:avLst/>
            </a:prstGeom>
          </p:spPr>
        </p:pic>
        <p:pic>
          <p:nvPicPr>
            <p:cNvPr id="24" name="Picture 2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9653" y="9882"/>
              <a:ext cx="508116" cy="520819"/>
            </a:xfrm>
            <a:prstGeom prst="rect">
              <a:avLst/>
            </a:prstGeom>
          </p:spPr>
        </p:pic>
        <p:pic>
          <p:nvPicPr>
            <p:cNvPr id="25" name="Picture 2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14775" y="9882"/>
              <a:ext cx="508116" cy="520819"/>
            </a:xfrm>
            <a:prstGeom prst="rect">
              <a:avLst/>
            </a:prstGeom>
          </p:spPr>
        </p:pic>
        <p:pic>
          <p:nvPicPr>
            <p:cNvPr id="26" name="Picture 2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59530" y="22585"/>
              <a:ext cx="508116" cy="508116"/>
            </a:xfrm>
            <a:prstGeom prst="rect">
              <a:avLst/>
            </a:prstGeom>
          </p:spPr>
        </p:pic>
        <p:pic>
          <p:nvPicPr>
            <p:cNvPr id="27" name="Picture 2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038410" y="-1019"/>
              <a:ext cx="508116" cy="520819"/>
            </a:xfrm>
            <a:prstGeom prst="rect">
              <a:avLst/>
            </a:prstGeom>
          </p:spPr>
        </p:pic>
        <p:pic>
          <p:nvPicPr>
            <p:cNvPr id="28" name="Picture 2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76798" y="6277"/>
              <a:ext cx="508116" cy="508116"/>
            </a:xfrm>
            <a:prstGeom prst="rect">
              <a:avLst/>
            </a:prstGeom>
          </p:spPr>
        </p:pic>
        <p:pic>
          <p:nvPicPr>
            <p:cNvPr id="30" name="Picture 29"/>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059793" y="-1021"/>
              <a:ext cx="508116" cy="520819"/>
            </a:xfrm>
            <a:prstGeom prst="rect">
              <a:avLst/>
            </a:prstGeom>
          </p:spPr>
        </p:pic>
        <p:pic>
          <p:nvPicPr>
            <p:cNvPr id="31" name="Picture 30"/>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1405972" y="9880"/>
              <a:ext cx="508116" cy="508116"/>
            </a:xfrm>
            <a:prstGeom prst="rect">
              <a:avLst/>
            </a:prstGeom>
          </p:spPr>
        </p:pic>
      </p:grpSp>
      <p:graphicFrame>
        <p:nvGraphicFramePr>
          <p:cNvPr id="15" name="Content Placeholder 20"/>
          <p:cNvGraphicFramePr>
            <a:graphicFrameLocks/>
          </p:cNvGraphicFramePr>
          <p:nvPr>
            <p:extLst>
              <p:ext uri="{D42A27DB-BD31-4B8C-83A1-F6EECF244321}">
                <p14:modId xmlns:p14="http://schemas.microsoft.com/office/powerpoint/2010/main" val="4160737757"/>
              </p:ext>
            </p:extLst>
          </p:nvPr>
        </p:nvGraphicFramePr>
        <p:xfrm>
          <a:off x="349653" y="1367478"/>
          <a:ext cx="4630852" cy="4727726"/>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6" name="Content Placeholder 21"/>
          <p:cNvGraphicFramePr>
            <a:graphicFrameLocks/>
          </p:cNvGraphicFramePr>
          <p:nvPr>
            <p:extLst>
              <p:ext uri="{D42A27DB-BD31-4B8C-83A1-F6EECF244321}">
                <p14:modId xmlns:p14="http://schemas.microsoft.com/office/powerpoint/2010/main" val="1040254031"/>
              </p:ext>
            </p:extLst>
          </p:nvPr>
        </p:nvGraphicFramePr>
        <p:xfrm>
          <a:off x="5937057" y="1367478"/>
          <a:ext cx="4630852" cy="4727726"/>
        </p:xfrm>
        <a:graphic>
          <a:graphicData uri="http://schemas.openxmlformats.org/drawingml/2006/chart">
            <c:chart xmlns:c="http://schemas.openxmlformats.org/drawingml/2006/chart" xmlns:r="http://schemas.openxmlformats.org/officeDocument/2006/relationships" r:id="rId12"/>
          </a:graphicData>
        </a:graphic>
      </p:graphicFrame>
      <p:sp>
        <p:nvSpPr>
          <p:cNvPr id="17" name="TextBox 1"/>
          <p:cNvSpPr txBox="1"/>
          <p:nvPr/>
        </p:nvSpPr>
        <p:spPr bwMode="auto">
          <a:xfrm>
            <a:off x="1791312" y="6095204"/>
            <a:ext cx="7537838" cy="248508"/>
          </a:xfrm>
          <a:prstGeom prst="rect">
            <a:avLst/>
          </a:prstGeom>
          <a:solidFill>
            <a:schemeClr val="bg1"/>
          </a:solidFill>
          <a:ln w="9525">
            <a:noFill/>
            <a:miter lim="800000"/>
            <a:headEnd/>
            <a:tailEnd/>
          </a:ln>
        </p:spPr>
        <p:txBody>
          <a:bodyPr wrap="square" lIns="27432" tIns="27432" rIns="27432" bIns="27432" rtlCol="0">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0" hangingPunct="0"/>
            <a:r>
              <a:rPr lang="en-US" sz="1400" b="1" i="0" dirty="0">
                <a:solidFill>
                  <a:schemeClr val="tx2"/>
                </a:solidFill>
                <a:latin typeface="+mn-lt"/>
                <a:ea typeface="Times New Roman" charset="0"/>
                <a:cs typeface="Times New Roman" charset="0"/>
              </a:rPr>
              <a:t>electricity     </a:t>
            </a:r>
            <a:r>
              <a:rPr lang="en-US" sz="1400" b="1" i="0" dirty="0">
                <a:solidFill>
                  <a:schemeClr val="accent1"/>
                </a:solidFill>
                <a:latin typeface="+mn-lt"/>
                <a:ea typeface="Times New Roman" charset="0"/>
                <a:cs typeface="Times New Roman" charset="0"/>
              </a:rPr>
              <a:t>natural gas     </a:t>
            </a:r>
            <a:r>
              <a:rPr lang="en-US" sz="1400" b="1" i="0" dirty="0">
                <a:solidFill>
                  <a:schemeClr val="accent2"/>
                </a:solidFill>
                <a:latin typeface="+mn-lt"/>
                <a:ea typeface="Times New Roman" charset="0"/>
                <a:cs typeface="Times New Roman" charset="0"/>
              </a:rPr>
              <a:t>petroleum and other liquids</a:t>
            </a:r>
            <a:r>
              <a:rPr lang="en-US" sz="1400" b="1" i="0" dirty="0">
                <a:solidFill>
                  <a:schemeClr val="accent6"/>
                </a:solidFill>
                <a:latin typeface="+mn-lt"/>
                <a:ea typeface="Times New Roman" charset="0"/>
                <a:cs typeface="Times New Roman" charset="0"/>
              </a:rPr>
              <a:t>     </a:t>
            </a:r>
            <a:r>
              <a:rPr lang="en-US" sz="1400" b="1" i="0" dirty="0">
                <a:solidFill>
                  <a:schemeClr val="bg1">
                    <a:lumMod val="50000"/>
                  </a:schemeClr>
                </a:solidFill>
                <a:latin typeface="+mn-lt"/>
                <a:ea typeface="Times New Roman" charset="0"/>
                <a:cs typeface="Times New Roman" charset="0"/>
              </a:rPr>
              <a:t>other</a:t>
            </a:r>
            <a:endParaRPr lang="en-US" sz="1400" b="0" i="0" dirty="0">
              <a:solidFill>
                <a:schemeClr val="bg1">
                  <a:lumMod val="50000"/>
                </a:schemeClr>
              </a:solidFill>
              <a:latin typeface="+mn-lt"/>
              <a:ea typeface="Times New Roman" charset="0"/>
              <a:cs typeface="Times New Roman" charset="0"/>
            </a:endParaRPr>
          </a:p>
        </p:txBody>
      </p:sp>
    </p:spTree>
    <p:extLst>
      <p:ext uri="{BB962C8B-B14F-4D97-AF65-F5344CB8AC3E}">
        <p14:creationId xmlns:p14="http://schemas.microsoft.com/office/powerpoint/2010/main" val="2627817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11"/>
          <p:cNvSpPr>
            <a:spLocks noGrp="1"/>
          </p:cNvSpPr>
          <p:nvPr>
            <p:ph type="body" sz="quarter" idx="12"/>
          </p:nvPr>
        </p:nvSpPr>
        <p:spPr/>
        <p:txBody>
          <a:bodyPr/>
          <a:lstStyle/>
          <a:p>
            <a:pPr lvl="0"/>
            <a:r>
              <a:rPr lang="en-US" dirty="0" smtClean="0"/>
              <a:t>Total </a:t>
            </a:r>
            <a:r>
              <a:rPr lang="en-US" dirty="0"/>
              <a:t>delivered energy consumption in the U.S. buildings sector grows </a:t>
            </a:r>
            <a:r>
              <a:rPr lang="en-US" dirty="0" smtClean="0"/>
              <a:t>slowly through the </a:t>
            </a:r>
            <a:r>
              <a:rPr lang="en-US" dirty="0"/>
              <a:t>AEO2020 Reference case projection </a:t>
            </a:r>
            <a:r>
              <a:rPr lang="en-US" dirty="0" smtClean="0"/>
              <a:t>period, 2019 to 2050, by </a:t>
            </a:r>
            <a:r>
              <a:rPr lang="en-US" dirty="0"/>
              <a:t>0.2% per </a:t>
            </a:r>
            <a:r>
              <a:rPr lang="en-US" dirty="0" smtClean="0"/>
              <a:t>year, </a:t>
            </a:r>
            <a:r>
              <a:rPr lang="en-US" dirty="0"/>
              <a:t>as energy efficiency improvements, increases in distributed electricity generation, and regional shifts in the population partially offset the impacts of higher growth rates in population, number of households, and commercial </a:t>
            </a:r>
            <a:r>
              <a:rPr lang="en-US" dirty="0" err="1"/>
              <a:t>floorspace</a:t>
            </a:r>
            <a:r>
              <a:rPr lang="en-US" dirty="0" smtClean="0"/>
              <a:t>.</a:t>
            </a:r>
            <a:endParaRPr lang="en-US" dirty="0"/>
          </a:p>
          <a:p>
            <a:pPr lvl="0"/>
            <a:r>
              <a:rPr lang="en-US" dirty="0"/>
              <a:t>Purchased electricity consumption grows in both the residential and commercial sectors as a result of increased demand for appliances, devices, and equipment that use electricity. In the Reference </a:t>
            </a:r>
            <a:r>
              <a:rPr lang="en-US" dirty="0" smtClean="0"/>
              <a:t>case, </a:t>
            </a:r>
            <a:r>
              <a:rPr lang="en-US" dirty="0"/>
              <a:t>purchased electricity increases by 0.6% and 0.8% per year in the residential and commercial sectors, respectively, through </a:t>
            </a:r>
            <a:r>
              <a:rPr lang="en-US" dirty="0" smtClean="0"/>
              <a:t>2050.</a:t>
            </a:r>
            <a:endParaRPr lang="en-US" dirty="0"/>
          </a:p>
          <a:p>
            <a:pPr lvl="0"/>
            <a:r>
              <a:rPr lang="en-US" dirty="0" smtClean="0"/>
              <a:t>Natural </a:t>
            </a:r>
            <a:r>
              <a:rPr lang="en-US" dirty="0"/>
              <a:t>gas consumption by commercial buildings grows by 0.2% per year through the projection period, led by </a:t>
            </a:r>
            <a:r>
              <a:rPr lang="en-US" dirty="0" smtClean="0"/>
              <a:t>increases in water </a:t>
            </a:r>
            <a:r>
              <a:rPr lang="en-US" dirty="0"/>
              <a:t>heating and </a:t>
            </a:r>
            <a:r>
              <a:rPr lang="en-US" dirty="0" smtClean="0"/>
              <a:t>cooking</a:t>
            </a:r>
            <a:r>
              <a:rPr lang="en-US" dirty="0"/>
              <a:t>. Consumption of natural gas in the residential sector falls by 0.3% per year as its use for space heating continues to decline</a:t>
            </a:r>
            <a:r>
              <a:rPr lang="en-US" dirty="0" smtClean="0"/>
              <a:t>.</a:t>
            </a:r>
            <a:endParaRPr lang="en-US" dirty="0"/>
          </a:p>
          <a:p>
            <a:pPr lvl="0"/>
            <a:r>
              <a:rPr lang="en-US" dirty="0" smtClean="0"/>
              <a:t>If not for the contribution of distributed generation sources, particularly rooftop solar, purchased electricity consumption in residential and commercial buildings would be 5</a:t>
            </a:r>
            <a:r>
              <a:rPr lang="en-US" dirty="0"/>
              <a:t>% and 3% higher, respectively, by the end of the projection </a:t>
            </a:r>
            <a:r>
              <a:rPr lang="en-US" dirty="0" smtClean="0"/>
              <a:t>period.</a:t>
            </a:r>
            <a:endParaRPr lang="en-US" dirty="0"/>
          </a:p>
        </p:txBody>
      </p:sp>
      <p:sp>
        <p:nvSpPr>
          <p:cNvPr id="11" name="Title 10"/>
          <p:cNvSpPr>
            <a:spLocks noGrp="1"/>
          </p:cNvSpPr>
          <p:nvPr>
            <p:ph type="title"/>
          </p:nvPr>
        </p:nvSpPr>
        <p:spPr/>
        <p:txBody>
          <a:bodyPr/>
          <a:lstStyle/>
          <a:p>
            <a:r>
              <a:rPr lang="en-US" dirty="0"/>
              <a:t>—accounting for changes to energy efficiency standards and technological advances</a:t>
            </a:r>
          </a:p>
        </p:txBody>
      </p:sp>
      <p:sp>
        <p:nvSpPr>
          <p:cNvPr id="2" name="Slide Number Placeholder 1"/>
          <p:cNvSpPr>
            <a:spLocks noGrp="1"/>
          </p:cNvSpPr>
          <p:nvPr>
            <p:ph type="sldNum" sz="quarter" idx="4"/>
          </p:nvPr>
        </p:nvSpPr>
        <p:spPr/>
        <p:txBody>
          <a:bodyPr/>
          <a:lstStyle/>
          <a:p>
            <a:fld id="{2D80C5C9-96E0-47EC-B500-37C5FE284639}" type="slidenum">
              <a:rPr lang="en-US" smtClean="0">
                <a:solidFill>
                  <a:srgbClr val="000000"/>
                </a:solidFill>
              </a:rPr>
              <a:pPr/>
              <a:t>3</a:t>
            </a:fld>
            <a:endParaRPr lang="en-US" dirty="0">
              <a:solidFill>
                <a:srgbClr val="000000"/>
              </a:solidFill>
            </a:endParaRPr>
          </a:p>
        </p:txBody>
      </p:sp>
      <p:grpSp>
        <p:nvGrpSpPr>
          <p:cNvPr id="13" name="Group 12"/>
          <p:cNvGrpSpPr/>
          <p:nvPr/>
        </p:nvGrpSpPr>
        <p:grpSpPr>
          <a:xfrm>
            <a:off x="349653" y="-1021"/>
            <a:ext cx="11564435" cy="531722"/>
            <a:chOff x="349653" y="-1021"/>
            <a:chExt cx="11564435" cy="531722"/>
          </a:xfrm>
        </p:grpSpPr>
        <p:pic>
          <p:nvPicPr>
            <p:cNvPr id="23" name="Picture 2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1312" y="14431"/>
              <a:ext cx="508116" cy="508116"/>
            </a:xfrm>
            <a:prstGeom prst="rect">
              <a:avLst/>
            </a:prstGeom>
          </p:spPr>
        </p:pic>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9653" y="9882"/>
              <a:ext cx="508116" cy="520819"/>
            </a:xfrm>
            <a:prstGeom prst="rect">
              <a:avLst/>
            </a:prstGeom>
          </p:spPr>
        </p:pic>
        <p:pic>
          <p:nvPicPr>
            <p:cNvPr id="25" name="Picture 2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14775" y="9882"/>
              <a:ext cx="508116" cy="520819"/>
            </a:xfrm>
            <a:prstGeom prst="rect">
              <a:avLst/>
            </a:prstGeom>
          </p:spPr>
        </p:pic>
        <p:pic>
          <p:nvPicPr>
            <p:cNvPr id="26" name="Picture 2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59530" y="22585"/>
              <a:ext cx="508116" cy="508116"/>
            </a:xfrm>
            <a:prstGeom prst="rect">
              <a:avLst/>
            </a:prstGeom>
          </p:spPr>
        </p:pic>
        <p:pic>
          <p:nvPicPr>
            <p:cNvPr id="27" name="Picture 2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038410" y="-1019"/>
              <a:ext cx="508116" cy="520819"/>
            </a:xfrm>
            <a:prstGeom prst="rect">
              <a:avLst/>
            </a:prstGeom>
          </p:spPr>
        </p:pic>
        <p:pic>
          <p:nvPicPr>
            <p:cNvPr id="28" name="Picture 2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376798" y="6277"/>
              <a:ext cx="508116" cy="508116"/>
            </a:xfrm>
            <a:prstGeom prst="rect">
              <a:avLst/>
            </a:prstGeom>
          </p:spPr>
        </p:pic>
        <p:pic>
          <p:nvPicPr>
            <p:cNvPr id="30" name="Picture 2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059793" y="-1021"/>
              <a:ext cx="508116" cy="520819"/>
            </a:xfrm>
            <a:prstGeom prst="rect">
              <a:avLst/>
            </a:prstGeom>
          </p:spPr>
        </p:pic>
        <p:pic>
          <p:nvPicPr>
            <p:cNvPr id="31" name="Picture 30"/>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1405972" y="9880"/>
              <a:ext cx="508116" cy="508116"/>
            </a:xfrm>
            <a:prstGeom prst="rect">
              <a:avLst/>
            </a:prstGeom>
          </p:spPr>
        </p:pic>
      </p:grpSp>
    </p:spTree>
    <p:extLst>
      <p:ext uri="{BB962C8B-B14F-4D97-AF65-F5344CB8AC3E}">
        <p14:creationId xmlns:p14="http://schemas.microsoft.com/office/powerpoint/2010/main" val="24943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smtClean="0"/>
              <a:t>Population and residential </a:t>
            </a:r>
            <a:r>
              <a:rPr lang="en-US" dirty="0"/>
              <a:t>housing stocks continue to </a:t>
            </a:r>
            <a:r>
              <a:rPr lang="en-US" dirty="0" smtClean="0"/>
              <a:t>grow mostly in the South and West between </a:t>
            </a:r>
            <a:r>
              <a:rPr lang="en-US" dirty="0"/>
              <a:t>2019 and </a:t>
            </a:r>
            <a:r>
              <a:rPr lang="en-US" dirty="0" smtClean="0"/>
              <a:t>2050</a:t>
            </a:r>
            <a:endParaRPr lang="en-US" dirty="0">
              <a:solidFill>
                <a:srgbClr val="FF0000"/>
              </a:solidFill>
            </a:endParaRPr>
          </a:p>
        </p:txBody>
      </p:sp>
      <p:sp>
        <p:nvSpPr>
          <p:cNvPr id="2" name="Slide Number Placeholder 1"/>
          <p:cNvSpPr>
            <a:spLocks noGrp="1"/>
          </p:cNvSpPr>
          <p:nvPr>
            <p:ph type="sldNum" sz="quarter" idx="4"/>
          </p:nvPr>
        </p:nvSpPr>
        <p:spPr/>
        <p:txBody>
          <a:bodyPr/>
          <a:lstStyle/>
          <a:p>
            <a:fld id="{2D80C5C9-96E0-47EC-B500-37C5FE284639}" type="slidenum">
              <a:rPr lang="en-US" smtClean="0"/>
              <a:pPr/>
              <a:t>4</a:t>
            </a:fld>
            <a:endParaRPr lang="en-US" dirty="0"/>
          </a:p>
        </p:txBody>
      </p:sp>
      <p:grpSp>
        <p:nvGrpSpPr>
          <p:cNvPr id="13" name="Group 12"/>
          <p:cNvGrpSpPr/>
          <p:nvPr/>
        </p:nvGrpSpPr>
        <p:grpSpPr>
          <a:xfrm>
            <a:off x="349653" y="-1021"/>
            <a:ext cx="11564435" cy="531722"/>
            <a:chOff x="349653" y="-1021"/>
            <a:chExt cx="11564435" cy="531722"/>
          </a:xfrm>
        </p:grpSpPr>
        <p:pic>
          <p:nvPicPr>
            <p:cNvPr id="23" name="Picture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312" y="14431"/>
              <a:ext cx="508116" cy="508116"/>
            </a:xfrm>
            <a:prstGeom prst="rect">
              <a:avLst/>
            </a:prstGeom>
          </p:spPr>
        </p:pic>
        <p:pic>
          <p:nvPicPr>
            <p:cNvPr id="24" name="Picture 2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9653" y="9882"/>
              <a:ext cx="508116" cy="520819"/>
            </a:xfrm>
            <a:prstGeom prst="rect">
              <a:avLst/>
            </a:prstGeom>
          </p:spPr>
        </p:pic>
        <p:pic>
          <p:nvPicPr>
            <p:cNvPr id="25" name="Picture 2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14775" y="9882"/>
              <a:ext cx="508116" cy="520819"/>
            </a:xfrm>
            <a:prstGeom prst="rect">
              <a:avLst/>
            </a:prstGeom>
          </p:spPr>
        </p:pic>
        <p:pic>
          <p:nvPicPr>
            <p:cNvPr id="26" name="Picture 2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59530" y="22585"/>
              <a:ext cx="508116" cy="508116"/>
            </a:xfrm>
            <a:prstGeom prst="rect">
              <a:avLst/>
            </a:prstGeom>
          </p:spPr>
        </p:pic>
        <p:pic>
          <p:nvPicPr>
            <p:cNvPr id="27" name="Picture 2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038410" y="-1019"/>
              <a:ext cx="508116" cy="520819"/>
            </a:xfrm>
            <a:prstGeom prst="rect">
              <a:avLst/>
            </a:prstGeom>
          </p:spPr>
        </p:pic>
        <p:pic>
          <p:nvPicPr>
            <p:cNvPr id="28" name="Picture 2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76798" y="6277"/>
              <a:ext cx="508116" cy="508116"/>
            </a:xfrm>
            <a:prstGeom prst="rect">
              <a:avLst/>
            </a:prstGeom>
          </p:spPr>
        </p:pic>
        <p:pic>
          <p:nvPicPr>
            <p:cNvPr id="30" name="Picture 29"/>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059793" y="-1021"/>
              <a:ext cx="508116" cy="520819"/>
            </a:xfrm>
            <a:prstGeom prst="rect">
              <a:avLst/>
            </a:prstGeom>
          </p:spPr>
        </p:pic>
        <p:pic>
          <p:nvPicPr>
            <p:cNvPr id="31" name="Picture 30"/>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1405972" y="9880"/>
              <a:ext cx="508116" cy="508116"/>
            </a:xfrm>
            <a:prstGeom prst="rect">
              <a:avLst/>
            </a:prstGeom>
          </p:spPr>
        </p:pic>
      </p:grpSp>
      <p:graphicFrame>
        <p:nvGraphicFramePr>
          <p:cNvPr id="14" name="Content Placeholder 4"/>
          <p:cNvGraphicFramePr>
            <a:graphicFrameLocks/>
          </p:cNvGraphicFramePr>
          <p:nvPr>
            <p:extLst>
              <p:ext uri="{D42A27DB-BD31-4B8C-83A1-F6EECF244321}">
                <p14:modId xmlns:p14="http://schemas.microsoft.com/office/powerpoint/2010/main" val="1109570244"/>
              </p:ext>
            </p:extLst>
          </p:nvPr>
        </p:nvGraphicFramePr>
        <p:xfrm>
          <a:off x="445517" y="1318073"/>
          <a:ext cx="11258550" cy="4860540"/>
        </p:xfrm>
        <a:graphic>
          <a:graphicData uri="http://schemas.openxmlformats.org/drawingml/2006/chart">
            <c:chart xmlns:c="http://schemas.openxmlformats.org/drawingml/2006/chart" xmlns:r="http://schemas.openxmlformats.org/officeDocument/2006/relationships" r:id="rId11"/>
          </a:graphicData>
        </a:graphic>
      </p:graphicFrame>
      <p:grpSp>
        <p:nvGrpSpPr>
          <p:cNvPr id="16" name="Group 15"/>
          <p:cNvGrpSpPr/>
          <p:nvPr/>
        </p:nvGrpSpPr>
        <p:grpSpPr>
          <a:xfrm>
            <a:off x="2196365" y="1609324"/>
            <a:ext cx="3465013" cy="2200675"/>
            <a:chOff x="522981" y="898557"/>
            <a:chExt cx="4761422" cy="2982049"/>
          </a:xfrm>
        </p:grpSpPr>
        <p:grpSp>
          <p:nvGrpSpPr>
            <p:cNvPr id="17" name="Group 16"/>
            <p:cNvGrpSpPr/>
            <p:nvPr/>
          </p:nvGrpSpPr>
          <p:grpSpPr>
            <a:xfrm>
              <a:off x="2106094" y="1170955"/>
              <a:ext cx="1044692" cy="1198033"/>
              <a:chOff x="2106094" y="1170955"/>
              <a:chExt cx="1044692" cy="1198033"/>
            </a:xfrm>
            <a:solidFill>
              <a:schemeClr val="tx1">
                <a:lumMod val="50000"/>
                <a:lumOff val="50000"/>
              </a:schemeClr>
            </a:solidFill>
          </p:grpSpPr>
          <p:sp>
            <p:nvSpPr>
              <p:cNvPr id="137" name="ND"/>
              <p:cNvSpPr>
                <a:spLocks/>
              </p:cNvSpPr>
              <p:nvPr/>
            </p:nvSpPr>
            <p:spPr bwMode="auto">
              <a:xfrm>
                <a:off x="2146274" y="1178995"/>
                <a:ext cx="466093" cy="297498"/>
              </a:xfrm>
              <a:custGeom>
                <a:avLst/>
                <a:gdLst>
                  <a:gd name="T0" fmla="*/ 0 w 1935"/>
                  <a:gd name="T1" fmla="*/ 2147483647 h 1211"/>
                  <a:gd name="T2" fmla="*/ 2147483647 w 1935"/>
                  <a:gd name="T3" fmla="*/ 0 h 1211"/>
                  <a:gd name="T4" fmla="*/ 2147483647 w 1935"/>
                  <a:gd name="T5" fmla="*/ 2147483647 h 1211"/>
                  <a:gd name="T6" fmla="*/ 2147483647 w 1935"/>
                  <a:gd name="T7" fmla="*/ 2147483647 h 1211"/>
                  <a:gd name="T8" fmla="*/ 2147483647 w 1935"/>
                  <a:gd name="T9" fmla="*/ 2147483647 h 1211"/>
                  <a:gd name="T10" fmla="*/ 2147483647 w 1935"/>
                  <a:gd name="T11" fmla="*/ 2147483647 h 1211"/>
                  <a:gd name="T12" fmla="*/ 2147483647 w 1935"/>
                  <a:gd name="T13" fmla="*/ 2147483647 h 1211"/>
                  <a:gd name="T14" fmla="*/ 2147483647 w 1935"/>
                  <a:gd name="T15" fmla="*/ 2147483647 h 1211"/>
                  <a:gd name="T16" fmla="*/ 2147483647 w 1935"/>
                  <a:gd name="T17" fmla="*/ 2147483647 h 1211"/>
                  <a:gd name="T18" fmla="*/ 2147483647 w 1935"/>
                  <a:gd name="T19" fmla="*/ 2147483647 h 1211"/>
                  <a:gd name="T20" fmla="*/ 2147483647 w 1935"/>
                  <a:gd name="T21" fmla="*/ 2147483647 h 1211"/>
                  <a:gd name="T22" fmla="*/ 2147483647 w 1935"/>
                  <a:gd name="T23" fmla="*/ 2147483647 h 1211"/>
                  <a:gd name="T24" fmla="*/ 2147483647 w 1935"/>
                  <a:gd name="T25" fmla="*/ 2147483647 h 1211"/>
                  <a:gd name="T26" fmla="*/ 2147483647 w 1935"/>
                  <a:gd name="T27" fmla="*/ 2147483647 h 1211"/>
                  <a:gd name="T28" fmla="*/ 2147483647 w 1935"/>
                  <a:gd name="T29" fmla="*/ 2147483647 h 1211"/>
                  <a:gd name="T30" fmla="*/ 2147483647 w 1935"/>
                  <a:gd name="T31" fmla="*/ 2147483647 h 1211"/>
                  <a:gd name="T32" fmla="*/ 2147483647 w 1935"/>
                  <a:gd name="T33" fmla="*/ 2147483647 h 1211"/>
                  <a:gd name="T34" fmla="*/ 2147483647 w 1935"/>
                  <a:gd name="T35" fmla="*/ 2147483647 h 1211"/>
                  <a:gd name="T36" fmla="*/ 2147483647 w 1935"/>
                  <a:gd name="T37" fmla="*/ 2147483647 h 1211"/>
                  <a:gd name="T38" fmla="*/ 0 w 1935"/>
                  <a:gd name="T39" fmla="*/ 2147483647 h 121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935"/>
                  <a:gd name="T61" fmla="*/ 0 h 1211"/>
                  <a:gd name="T62" fmla="*/ 1935 w 1935"/>
                  <a:gd name="T63" fmla="*/ 1211 h 1211"/>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935" h="1211">
                    <a:moveTo>
                      <a:pt x="0" y="1124"/>
                    </a:moveTo>
                    <a:lnTo>
                      <a:pt x="93" y="0"/>
                    </a:lnTo>
                    <a:lnTo>
                      <a:pt x="949" y="59"/>
                    </a:lnTo>
                    <a:lnTo>
                      <a:pt x="1777" y="86"/>
                    </a:lnTo>
                    <a:lnTo>
                      <a:pt x="1777" y="113"/>
                    </a:lnTo>
                    <a:lnTo>
                      <a:pt x="1805" y="200"/>
                    </a:lnTo>
                    <a:lnTo>
                      <a:pt x="1794" y="226"/>
                    </a:lnTo>
                    <a:lnTo>
                      <a:pt x="1789" y="286"/>
                    </a:lnTo>
                    <a:lnTo>
                      <a:pt x="1794" y="395"/>
                    </a:lnTo>
                    <a:lnTo>
                      <a:pt x="1816" y="513"/>
                    </a:lnTo>
                    <a:lnTo>
                      <a:pt x="1849" y="546"/>
                    </a:lnTo>
                    <a:lnTo>
                      <a:pt x="1870" y="653"/>
                    </a:lnTo>
                    <a:lnTo>
                      <a:pt x="1875" y="838"/>
                    </a:lnTo>
                    <a:lnTo>
                      <a:pt x="1880" y="876"/>
                    </a:lnTo>
                    <a:lnTo>
                      <a:pt x="1880" y="941"/>
                    </a:lnTo>
                    <a:lnTo>
                      <a:pt x="1886" y="967"/>
                    </a:lnTo>
                    <a:lnTo>
                      <a:pt x="1935" y="1103"/>
                    </a:lnTo>
                    <a:lnTo>
                      <a:pt x="1924" y="1152"/>
                    </a:lnTo>
                    <a:lnTo>
                      <a:pt x="1929" y="1211"/>
                    </a:lnTo>
                    <a:lnTo>
                      <a:pt x="0" y="1124"/>
                    </a:lnTo>
                    <a:close/>
                  </a:path>
                </a:pathLst>
              </a:custGeom>
              <a:grpFill/>
              <a:ln w="9525">
                <a:solidFill>
                  <a:schemeClr val="tx1">
                    <a:lumMod val="50000"/>
                    <a:lumOff val="50000"/>
                  </a:schemeClr>
                </a:solidFill>
                <a:round/>
                <a:headEnd/>
                <a:tailEnd/>
              </a:ln>
            </p:spPr>
          </p:sp>
          <p:sp>
            <p:nvSpPr>
              <p:cNvPr id="138" name="SD"/>
              <p:cNvSpPr>
                <a:spLocks/>
              </p:cNvSpPr>
              <p:nvPr/>
            </p:nvSpPr>
            <p:spPr bwMode="auto">
              <a:xfrm>
                <a:off x="2122166" y="1452372"/>
                <a:ext cx="498238" cy="337702"/>
              </a:xfrm>
              <a:custGeom>
                <a:avLst/>
                <a:gdLst>
                  <a:gd name="T0" fmla="*/ 0 w 2053"/>
                  <a:gd name="T1" fmla="*/ 2147483647 h 1384"/>
                  <a:gd name="T2" fmla="*/ 2147483647 w 2053"/>
                  <a:gd name="T3" fmla="*/ 2147483647 h 1384"/>
                  <a:gd name="T4" fmla="*/ 2147483647 w 2053"/>
                  <a:gd name="T5" fmla="*/ 0 h 1384"/>
                  <a:gd name="T6" fmla="*/ 2147483647 w 2053"/>
                  <a:gd name="T7" fmla="*/ 2147483647 h 1384"/>
                  <a:gd name="T8" fmla="*/ 2147483647 w 2053"/>
                  <a:gd name="T9" fmla="*/ 2147483647 h 1384"/>
                  <a:gd name="T10" fmla="*/ 2147483647 w 2053"/>
                  <a:gd name="T11" fmla="*/ 2147483647 h 1384"/>
                  <a:gd name="T12" fmla="*/ 2147483647 w 2053"/>
                  <a:gd name="T13" fmla="*/ 2147483647 h 1384"/>
                  <a:gd name="T14" fmla="*/ 2147483647 w 2053"/>
                  <a:gd name="T15" fmla="*/ 2147483647 h 1384"/>
                  <a:gd name="T16" fmla="*/ 2147483647 w 2053"/>
                  <a:gd name="T17" fmla="*/ 2147483647 h 1384"/>
                  <a:gd name="T18" fmla="*/ 2147483647 w 2053"/>
                  <a:gd name="T19" fmla="*/ 2147483647 h 1384"/>
                  <a:gd name="T20" fmla="*/ 2147483647 w 2053"/>
                  <a:gd name="T21" fmla="*/ 2147483647 h 1384"/>
                  <a:gd name="T22" fmla="*/ 2147483647 w 2053"/>
                  <a:gd name="T23" fmla="*/ 2147483647 h 1384"/>
                  <a:gd name="T24" fmla="*/ 2147483647 w 2053"/>
                  <a:gd name="T25" fmla="*/ 2147483647 h 1384"/>
                  <a:gd name="T26" fmla="*/ 2147483647 w 2053"/>
                  <a:gd name="T27" fmla="*/ 2147483647 h 1384"/>
                  <a:gd name="T28" fmla="*/ 2147483647 w 2053"/>
                  <a:gd name="T29" fmla="*/ 2147483647 h 1384"/>
                  <a:gd name="T30" fmla="*/ 2147483647 w 2053"/>
                  <a:gd name="T31" fmla="*/ 2147483647 h 1384"/>
                  <a:gd name="T32" fmla="*/ 2147483647 w 2053"/>
                  <a:gd name="T33" fmla="*/ 2147483647 h 1384"/>
                  <a:gd name="T34" fmla="*/ 2147483647 w 2053"/>
                  <a:gd name="T35" fmla="*/ 2147483647 h 1384"/>
                  <a:gd name="T36" fmla="*/ 2147483647 w 2053"/>
                  <a:gd name="T37" fmla="*/ 2147483647 h 1384"/>
                  <a:gd name="T38" fmla="*/ 2147483647 w 2053"/>
                  <a:gd name="T39" fmla="*/ 2147483647 h 1384"/>
                  <a:gd name="T40" fmla="*/ 2147483647 w 2053"/>
                  <a:gd name="T41" fmla="*/ 2147483647 h 1384"/>
                  <a:gd name="T42" fmla="*/ 2147483647 w 2053"/>
                  <a:gd name="T43" fmla="*/ 2147483647 h 1384"/>
                  <a:gd name="T44" fmla="*/ 2147483647 w 2053"/>
                  <a:gd name="T45" fmla="*/ 2147483647 h 1384"/>
                  <a:gd name="T46" fmla="*/ 2147483647 w 2053"/>
                  <a:gd name="T47" fmla="*/ 2147483647 h 1384"/>
                  <a:gd name="T48" fmla="*/ 2147483647 w 2053"/>
                  <a:gd name="T49" fmla="*/ 2147483647 h 1384"/>
                  <a:gd name="T50" fmla="*/ 2147483647 w 2053"/>
                  <a:gd name="T51" fmla="*/ 2147483647 h 1384"/>
                  <a:gd name="T52" fmla="*/ 2147483647 w 2053"/>
                  <a:gd name="T53" fmla="*/ 2147483647 h 1384"/>
                  <a:gd name="T54" fmla="*/ 2147483647 w 2053"/>
                  <a:gd name="T55" fmla="*/ 2147483647 h 1384"/>
                  <a:gd name="T56" fmla="*/ 2147483647 w 2053"/>
                  <a:gd name="T57" fmla="*/ 2147483647 h 1384"/>
                  <a:gd name="T58" fmla="*/ 2147483647 w 2053"/>
                  <a:gd name="T59" fmla="*/ 2147483647 h 1384"/>
                  <a:gd name="T60" fmla="*/ 2147483647 w 2053"/>
                  <a:gd name="T61" fmla="*/ 2147483647 h 1384"/>
                  <a:gd name="T62" fmla="*/ 2147483647 w 2053"/>
                  <a:gd name="T63" fmla="*/ 2147483647 h 1384"/>
                  <a:gd name="T64" fmla="*/ 2147483647 w 2053"/>
                  <a:gd name="T65" fmla="*/ 2147483647 h 1384"/>
                  <a:gd name="T66" fmla="*/ 2147483647 w 2053"/>
                  <a:gd name="T67" fmla="*/ 2147483647 h 1384"/>
                  <a:gd name="T68" fmla="*/ 2147483647 w 2053"/>
                  <a:gd name="T69" fmla="*/ 2147483647 h 1384"/>
                  <a:gd name="T70" fmla="*/ 0 w 2053"/>
                  <a:gd name="T71" fmla="*/ 2147483647 h 138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2053"/>
                  <a:gd name="T109" fmla="*/ 0 h 1384"/>
                  <a:gd name="T110" fmla="*/ 2053 w 2053"/>
                  <a:gd name="T111" fmla="*/ 1384 h 138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2053" h="1384">
                    <a:moveTo>
                      <a:pt x="0" y="1093"/>
                    </a:moveTo>
                    <a:lnTo>
                      <a:pt x="66" y="362"/>
                    </a:lnTo>
                    <a:lnTo>
                      <a:pt x="92" y="0"/>
                    </a:lnTo>
                    <a:lnTo>
                      <a:pt x="2021" y="87"/>
                    </a:lnTo>
                    <a:lnTo>
                      <a:pt x="2021" y="114"/>
                    </a:lnTo>
                    <a:lnTo>
                      <a:pt x="2005" y="151"/>
                    </a:lnTo>
                    <a:lnTo>
                      <a:pt x="1956" y="200"/>
                    </a:lnTo>
                    <a:lnTo>
                      <a:pt x="1962" y="233"/>
                    </a:lnTo>
                    <a:lnTo>
                      <a:pt x="2053" y="319"/>
                    </a:lnTo>
                    <a:lnTo>
                      <a:pt x="2053" y="996"/>
                    </a:lnTo>
                    <a:lnTo>
                      <a:pt x="2037" y="996"/>
                    </a:lnTo>
                    <a:lnTo>
                      <a:pt x="2016" y="1001"/>
                    </a:lnTo>
                    <a:lnTo>
                      <a:pt x="2027" y="1022"/>
                    </a:lnTo>
                    <a:lnTo>
                      <a:pt x="2037" y="1044"/>
                    </a:lnTo>
                    <a:lnTo>
                      <a:pt x="2027" y="1082"/>
                    </a:lnTo>
                    <a:lnTo>
                      <a:pt x="2043" y="1098"/>
                    </a:lnTo>
                    <a:lnTo>
                      <a:pt x="2053" y="1152"/>
                    </a:lnTo>
                    <a:lnTo>
                      <a:pt x="2032" y="1174"/>
                    </a:lnTo>
                    <a:lnTo>
                      <a:pt x="2037" y="1207"/>
                    </a:lnTo>
                    <a:lnTo>
                      <a:pt x="2016" y="1271"/>
                    </a:lnTo>
                    <a:lnTo>
                      <a:pt x="2037" y="1342"/>
                    </a:lnTo>
                    <a:lnTo>
                      <a:pt x="2048" y="1374"/>
                    </a:lnTo>
                    <a:lnTo>
                      <a:pt x="2043" y="1384"/>
                    </a:lnTo>
                    <a:lnTo>
                      <a:pt x="1988" y="1347"/>
                    </a:lnTo>
                    <a:lnTo>
                      <a:pt x="1869" y="1271"/>
                    </a:lnTo>
                    <a:lnTo>
                      <a:pt x="1843" y="1260"/>
                    </a:lnTo>
                    <a:lnTo>
                      <a:pt x="1788" y="1260"/>
                    </a:lnTo>
                    <a:lnTo>
                      <a:pt x="1750" y="1287"/>
                    </a:lnTo>
                    <a:lnTo>
                      <a:pt x="1713" y="1298"/>
                    </a:lnTo>
                    <a:lnTo>
                      <a:pt x="1674" y="1287"/>
                    </a:lnTo>
                    <a:lnTo>
                      <a:pt x="1653" y="1239"/>
                    </a:lnTo>
                    <a:lnTo>
                      <a:pt x="1620" y="1217"/>
                    </a:lnTo>
                    <a:lnTo>
                      <a:pt x="1583" y="1228"/>
                    </a:lnTo>
                    <a:lnTo>
                      <a:pt x="1539" y="1228"/>
                    </a:lnTo>
                    <a:lnTo>
                      <a:pt x="1501" y="1174"/>
                    </a:lnTo>
                    <a:lnTo>
                      <a:pt x="0" y="1093"/>
                    </a:lnTo>
                    <a:close/>
                  </a:path>
                </a:pathLst>
              </a:custGeom>
              <a:grpFill/>
              <a:ln w="9525">
                <a:solidFill>
                  <a:schemeClr val="tx1">
                    <a:lumMod val="50000"/>
                    <a:lumOff val="50000"/>
                  </a:schemeClr>
                </a:solidFill>
                <a:round/>
                <a:headEnd/>
                <a:tailEnd/>
              </a:ln>
            </p:spPr>
          </p:sp>
          <p:sp>
            <p:nvSpPr>
              <p:cNvPr id="139" name="NE"/>
              <p:cNvSpPr>
                <a:spLocks/>
              </p:cNvSpPr>
              <p:nvPr/>
            </p:nvSpPr>
            <p:spPr bwMode="auto">
              <a:xfrm>
                <a:off x="2106094" y="1717709"/>
                <a:ext cx="586634" cy="297498"/>
              </a:xfrm>
              <a:custGeom>
                <a:avLst/>
                <a:gdLst>
                  <a:gd name="T0" fmla="*/ 0 w 2428"/>
                  <a:gd name="T1" fmla="*/ 2147483647 h 1200"/>
                  <a:gd name="T2" fmla="*/ 2147483647 w 2428"/>
                  <a:gd name="T3" fmla="*/ 0 h 1200"/>
                  <a:gd name="T4" fmla="*/ 2147483647 w 2428"/>
                  <a:gd name="T5" fmla="*/ 2147483647 h 1200"/>
                  <a:gd name="T6" fmla="*/ 2147483647 w 2428"/>
                  <a:gd name="T7" fmla="*/ 2147483647 h 1200"/>
                  <a:gd name="T8" fmla="*/ 2147483647 w 2428"/>
                  <a:gd name="T9" fmla="*/ 2147483647 h 1200"/>
                  <a:gd name="T10" fmla="*/ 2147483647 w 2428"/>
                  <a:gd name="T11" fmla="*/ 2147483647 h 1200"/>
                  <a:gd name="T12" fmla="*/ 2147483647 w 2428"/>
                  <a:gd name="T13" fmla="*/ 2147483647 h 1200"/>
                  <a:gd name="T14" fmla="*/ 2147483647 w 2428"/>
                  <a:gd name="T15" fmla="*/ 2147483647 h 1200"/>
                  <a:gd name="T16" fmla="*/ 2147483647 w 2428"/>
                  <a:gd name="T17" fmla="*/ 2147483647 h 1200"/>
                  <a:gd name="T18" fmla="*/ 2147483647 w 2428"/>
                  <a:gd name="T19" fmla="*/ 2147483647 h 1200"/>
                  <a:gd name="T20" fmla="*/ 2147483647 w 2428"/>
                  <a:gd name="T21" fmla="*/ 2147483647 h 1200"/>
                  <a:gd name="T22" fmla="*/ 2147483647 w 2428"/>
                  <a:gd name="T23" fmla="*/ 2147483647 h 1200"/>
                  <a:gd name="T24" fmla="*/ 2147483647 w 2428"/>
                  <a:gd name="T25" fmla="*/ 2147483647 h 1200"/>
                  <a:gd name="T26" fmla="*/ 2147483647 w 2428"/>
                  <a:gd name="T27" fmla="*/ 2147483647 h 1200"/>
                  <a:gd name="T28" fmla="*/ 2147483647 w 2428"/>
                  <a:gd name="T29" fmla="*/ 2147483647 h 1200"/>
                  <a:gd name="T30" fmla="*/ 2147483647 w 2428"/>
                  <a:gd name="T31" fmla="*/ 2147483647 h 1200"/>
                  <a:gd name="T32" fmla="*/ 2147483647 w 2428"/>
                  <a:gd name="T33" fmla="*/ 2147483647 h 1200"/>
                  <a:gd name="T34" fmla="*/ 2147483647 w 2428"/>
                  <a:gd name="T35" fmla="*/ 2147483647 h 1200"/>
                  <a:gd name="T36" fmla="*/ 2147483647 w 2428"/>
                  <a:gd name="T37" fmla="*/ 2147483647 h 1200"/>
                  <a:gd name="T38" fmla="*/ 2147483647 w 2428"/>
                  <a:gd name="T39" fmla="*/ 2147483647 h 1200"/>
                  <a:gd name="T40" fmla="*/ 2147483647 w 2428"/>
                  <a:gd name="T41" fmla="*/ 2147483647 h 1200"/>
                  <a:gd name="T42" fmla="*/ 2147483647 w 2428"/>
                  <a:gd name="T43" fmla="*/ 2147483647 h 1200"/>
                  <a:gd name="T44" fmla="*/ 2147483647 w 2428"/>
                  <a:gd name="T45" fmla="*/ 2147483647 h 1200"/>
                  <a:gd name="T46" fmla="*/ 2147483647 w 2428"/>
                  <a:gd name="T47" fmla="*/ 2147483647 h 1200"/>
                  <a:gd name="T48" fmla="*/ 2147483647 w 2428"/>
                  <a:gd name="T49" fmla="*/ 2147483647 h 1200"/>
                  <a:gd name="T50" fmla="*/ 2147483647 w 2428"/>
                  <a:gd name="T51" fmla="*/ 2147483647 h 1200"/>
                  <a:gd name="T52" fmla="*/ 2147483647 w 2428"/>
                  <a:gd name="T53" fmla="*/ 2147483647 h 1200"/>
                  <a:gd name="T54" fmla="*/ 2147483647 w 2428"/>
                  <a:gd name="T55" fmla="*/ 2147483647 h 1200"/>
                  <a:gd name="T56" fmla="*/ 2147483647 w 2428"/>
                  <a:gd name="T57" fmla="*/ 2147483647 h 1200"/>
                  <a:gd name="T58" fmla="*/ 2147483647 w 2428"/>
                  <a:gd name="T59" fmla="*/ 2147483647 h 1200"/>
                  <a:gd name="T60" fmla="*/ 2147483647 w 2428"/>
                  <a:gd name="T61" fmla="*/ 2147483647 h 1200"/>
                  <a:gd name="T62" fmla="*/ 2147483647 w 2428"/>
                  <a:gd name="T63" fmla="*/ 2147483647 h 1200"/>
                  <a:gd name="T64" fmla="*/ 2147483647 w 2428"/>
                  <a:gd name="T65" fmla="*/ 2147483647 h 1200"/>
                  <a:gd name="T66" fmla="*/ 2147483647 w 2428"/>
                  <a:gd name="T67" fmla="*/ 2147483647 h 1200"/>
                  <a:gd name="T68" fmla="*/ 2147483647 w 2428"/>
                  <a:gd name="T69" fmla="*/ 2147483647 h 1200"/>
                  <a:gd name="T70" fmla="*/ 2147483647 w 2428"/>
                  <a:gd name="T71" fmla="*/ 2147483647 h 1200"/>
                  <a:gd name="T72" fmla="*/ 2147483647 w 2428"/>
                  <a:gd name="T73" fmla="*/ 2147483647 h 1200"/>
                  <a:gd name="T74" fmla="*/ 2147483647 w 2428"/>
                  <a:gd name="T75" fmla="*/ 2147483647 h 1200"/>
                  <a:gd name="T76" fmla="*/ 2147483647 w 2428"/>
                  <a:gd name="T77" fmla="*/ 2147483647 h 1200"/>
                  <a:gd name="T78" fmla="*/ 2147483647 w 2428"/>
                  <a:gd name="T79" fmla="*/ 2147483647 h 1200"/>
                  <a:gd name="T80" fmla="*/ 2147483647 w 2428"/>
                  <a:gd name="T81" fmla="*/ 2147483647 h 1200"/>
                  <a:gd name="T82" fmla="*/ 2147483647 w 2428"/>
                  <a:gd name="T83" fmla="*/ 2147483647 h 1200"/>
                  <a:gd name="T84" fmla="*/ 2147483647 w 2428"/>
                  <a:gd name="T85" fmla="*/ 2147483647 h 1200"/>
                  <a:gd name="T86" fmla="*/ 2147483647 w 2428"/>
                  <a:gd name="T87" fmla="*/ 2147483647 h 1200"/>
                  <a:gd name="T88" fmla="*/ 2147483647 w 2428"/>
                  <a:gd name="T89" fmla="*/ 2147483647 h 1200"/>
                  <a:gd name="T90" fmla="*/ 0 w 2428"/>
                  <a:gd name="T91" fmla="*/ 2147483647 h 120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2428"/>
                  <a:gd name="T139" fmla="*/ 0 h 1200"/>
                  <a:gd name="T140" fmla="*/ 2428 w 2428"/>
                  <a:gd name="T141" fmla="*/ 1200 h 1200"/>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2428" h="1200">
                    <a:moveTo>
                      <a:pt x="0" y="741"/>
                    </a:moveTo>
                    <a:lnTo>
                      <a:pt x="65" y="0"/>
                    </a:lnTo>
                    <a:lnTo>
                      <a:pt x="1566" y="81"/>
                    </a:lnTo>
                    <a:lnTo>
                      <a:pt x="1604" y="135"/>
                    </a:lnTo>
                    <a:lnTo>
                      <a:pt x="1648" y="135"/>
                    </a:lnTo>
                    <a:lnTo>
                      <a:pt x="1685" y="124"/>
                    </a:lnTo>
                    <a:lnTo>
                      <a:pt x="1718" y="146"/>
                    </a:lnTo>
                    <a:lnTo>
                      <a:pt x="1739" y="194"/>
                    </a:lnTo>
                    <a:lnTo>
                      <a:pt x="1778" y="205"/>
                    </a:lnTo>
                    <a:lnTo>
                      <a:pt x="1815" y="194"/>
                    </a:lnTo>
                    <a:lnTo>
                      <a:pt x="1853" y="167"/>
                    </a:lnTo>
                    <a:lnTo>
                      <a:pt x="1908" y="167"/>
                    </a:lnTo>
                    <a:lnTo>
                      <a:pt x="1934" y="178"/>
                    </a:lnTo>
                    <a:lnTo>
                      <a:pt x="2053" y="254"/>
                    </a:lnTo>
                    <a:lnTo>
                      <a:pt x="2108" y="291"/>
                    </a:lnTo>
                    <a:lnTo>
                      <a:pt x="2113" y="335"/>
                    </a:lnTo>
                    <a:lnTo>
                      <a:pt x="2151" y="356"/>
                    </a:lnTo>
                    <a:lnTo>
                      <a:pt x="2151" y="384"/>
                    </a:lnTo>
                    <a:lnTo>
                      <a:pt x="2135" y="432"/>
                    </a:lnTo>
                    <a:lnTo>
                      <a:pt x="2162" y="460"/>
                    </a:lnTo>
                    <a:lnTo>
                      <a:pt x="2184" y="519"/>
                    </a:lnTo>
                    <a:lnTo>
                      <a:pt x="2211" y="551"/>
                    </a:lnTo>
                    <a:lnTo>
                      <a:pt x="2200" y="578"/>
                    </a:lnTo>
                    <a:lnTo>
                      <a:pt x="2211" y="611"/>
                    </a:lnTo>
                    <a:lnTo>
                      <a:pt x="2255" y="638"/>
                    </a:lnTo>
                    <a:lnTo>
                      <a:pt x="2260" y="670"/>
                    </a:lnTo>
                    <a:lnTo>
                      <a:pt x="2255" y="697"/>
                    </a:lnTo>
                    <a:lnTo>
                      <a:pt x="2244" y="757"/>
                    </a:lnTo>
                    <a:lnTo>
                      <a:pt x="2281" y="778"/>
                    </a:lnTo>
                    <a:lnTo>
                      <a:pt x="2292" y="806"/>
                    </a:lnTo>
                    <a:lnTo>
                      <a:pt x="2271" y="832"/>
                    </a:lnTo>
                    <a:lnTo>
                      <a:pt x="2281" y="865"/>
                    </a:lnTo>
                    <a:lnTo>
                      <a:pt x="2303" y="892"/>
                    </a:lnTo>
                    <a:lnTo>
                      <a:pt x="2292" y="924"/>
                    </a:lnTo>
                    <a:lnTo>
                      <a:pt x="2303" y="962"/>
                    </a:lnTo>
                    <a:lnTo>
                      <a:pt x="2314" y="978"/>
                    </a:lnTo>
                    <a:lnTo>
                      <a:pt x="2330" y="1011"/>
                    </a:lnTo>
                    <a:lnTo>
                      <a:pt x="2362" y="1043"/>
                    </a:lnTo>
                    <a:lnTo>
                      <a:pt x="2369" y="1092"/>
                    </a:lnTo>
                    <a:lnTo>
                      <a:pt x="2411" y="1141"/>
                    </a:lnTo>
                    <a:lnTo>
                      <a:pt x="2428" y="1152"/>
                    </a:lnTo>
                    <a:lnTo>
                      <a:pt x="2422" y="1194"/>
                    </a:lnTo>
                    <a:lnTo>
                      <a:pt x="2422" y="1200"/>
                    </a:lnTo>
                    <a:lnTo>
                      <a:pt x="536" y="1157"/>
                    </a:lnTo>
                    <a:lnTo>
                      <a:pt x="559" y="789"/>
                    </a:lnTo>
                    <a:lnTo>
                      <a:pt x="0" y="741"/>
                    </a:lnTo>
                    <a:close/>
                  </a:path>
                </a:pathLst>
              </a:custGeom>
              <a:grpFill/>
              <a:ln w="9525">
                <a:solidFill>
                  <a:schemeClr val="tx1">
                    <a:lumMod val="50000"/>
                    <a:lumOff val="50000"/>
                  </a:schemeClr>
                </a:solidFill>
                <a:round/>
                <a:headEnd/>
                <a:tailEnd/>
              </a:ln>
            </p:spPr>
          </p:sp>
          <p:sp>
            <p:nvSpPr>
              <p:cNvPr id="140" name="KS"/>
              <p:cNvSpPr>
                <a:spLocks/>
              </p:cNvSpPr>
              <p:nvPr/>
            </p:nvSpPr>
            <p:spPr bwMode="auto">
              <a:xfrm>
                <a:off x="2218599" y="1999126"/>
                <a:ext cx="530382" cy="289458"/>
              </a:xfrm>
              <a:custGeom>
                <a:avLst/>
                <a:gdLst>
                  <a:gd name="T0" fmla="*/ 2147483647 w 2179"/>
                  <a:gd name="T1" fmla="*/ 0 h 1168"/>
                  <a:gd name="T2" fmla="*/ 2147483647 w 2179"/>
                  <a:gd name="T3" fmla="*/ 2147483647 h 1168"/>
                  <a:gd name="T4" fmla="*/ 2147483647 w 2179"/>
                  <a:gd name="T5" fmla="*/ 2147483647 h 1168"/>
                  <a:gd name="T6" fmla="*/ 2147483647 w 2179"/>
                  <a:gd name="T7" fmla="*/ 2147483647 h 1168"/>
                  <a:gd name="T8" fmla="*/ 2147483647 w 2179"/>
                  <a:gd name="T9" fmla="*/ 2147483647 h 1168"/>
                  <a:gd name="T10" fmla="*/ 2147483647 w 2179"/>
                  <a:gd name="T11" fmla="*/ 2147483647 h 1168"/>
                  <a:gd name="T12" fmla="*/ 2147483647 w 2179"/>
                  <a:gd name="T13" fmla="*/ 2147483647 h 1168"/>
                  <a:gd name="T14" fmla="*/ 2147483647 w 2179"/>
                  <a:gd name="T15" fmla="*/ 2147483647 h 1168"/>
                  <a:gd name="T16" fmla="*/ 2147483647 w 2179"/>
                  <a:gd name="T17" fmla="*/ 2147483647 h 1168"/>
                  <a:gd name="T18" fmla="*/ 2147483647 w 2179"/>
                  <a:gd name="T19" fmla="*/ 2147483647 h 1168"/>
                  <a:gd name="T20" fmla="*/ 2147483647 w 2179"/>
                  <a:gd name="T21" fmla="*/ 2147483647 h 1168"/>
                  <a:gd name="T22" fmla="*/ 2147483647 w 2179"/>
                  <a:gd name="T23" fmla="*/ 2147483647 h 1168"/>
                  <a:gd name="T24" fmla="*/ 0 w 2179"/>
                  <a:gd name="T25" fmla="*/ 2147483647 h 1168"/>
                  <a:gd name="T26" fmla="*/ 2147483647 w 2179"/>
                  <a:gd name="T27" fmla="*/ 0 h 116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179"/>
                  <a:gd name="T43" fmla="*/ 0 h 1168"/>
                  <a:gd name="T44" fmla="*/ 2179 w 2179"/>
                  <a:gd name="T45" fmla="*/ 1168 h 116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179" h="1168">
                    <a:moveTo>
                      <a:pt x="65" y="0"/>
                    </a:moveTo>
                    <a:lnTo>
                      <a:pt x="1951" y="43"/>
                    </a:lnTo>
                    <a:lnTo>
                      <a:pt x="2076" y="141"/>
                    </a:lnTo>
                    <a:lnTo>
                      <a:pt x="2038" y="183"/>
                    </a:lnTo>
                    <a:lnTo>
                      <a:pt x="2033" y="227"/>
                    </a:lnTo>
                    <a:lnTo>
                      <a:pt x="2049" y="254"/>
                    </a:lnTo>
                    <a:lnTo>
                      <a:pt x="2082" y="265"/>
                    </a:lnTo>
                    <a:lnTo>
                      <a:pt x="2098" y="329"/>
                    </a:lnTo>
                    <a:lnTo>
                      <a:pt x="2130" y="352"/>
                    </a:lnTo>
                    <a:lnTo>
                      <a:pt x="2157" y="357"/>
                    </a:lnTo>
                    <a:lnTo>
                      <a:pt x="2168" y="368"/>
                    </a:lnTo>
                    <a:lnTo>
                      <a:pt x="2179" y="1168"/>
                    </a:lnTo>
                    <a:lnTo>
                      <a:pt x="0" y="1125"/>
                    </a:lnTo>
                    <a:lnTo>
                      <a:pt x="65" y="0"/>
                    </a:lnTo>
                    <a:close/>
                  </a:path>
                </a:pathLst>
              </a:custGeom>
              <a:grpFill/>
              <a:ln w="9525">
                <a:solidFill>
                  <a:schemeClr val="tx1">
                    <a:lumMod val="50000"/>
                    <a:lumOff val="50000"/>
                  </a:schemeClr>
                </a:solidFill>
                <a:round/>
                <a:headEnd/>
                <a:tailEnd/>
              </a:ln>
            </p:spPr>
          </p:sp>
          <p:sp>
            <p:nvSpPr>
              <p:cNvPr id="141" name="MN"/>
              <p:cNvSpPr>
                <a:spLocks/>
              </p:cNvSpPr>
              <p:nvPr/>
            </p:nvSpPr>
            <p:spPr bwMode="auto">
              <a:xfrm>
                <a:off x="2572188" y="1170955"/>
                <a:ext cx="474129" cy="522632"/>
              </a:xfrm>
              <a:custGeom>
                <a:avLst/>
                <a:gdLst>
                  <a:gd name="T0" fmla="*/ 2147483647 w 1940"/>
                  <a:gd name="T1" fmla="*/ 2147483647 h 2175"/>
                  <a:gd name="T2" fmla="*/ 2147483647 w 1940"/>
                  <a:gd name="T3" fmla="*/ 2147483647 h 2175"/>
                  <a:gd name="T4" fmla="*/ 2147483647 w 1940"/>
                  <a:gd name="T5" fmla="*/ 2147483647 h 2175"/>
                  <a:gd name="T6" fmla="*/ 2147483647 w 1940"/>
                  <a:gd name="T7" fmla="*/ 2147483647 h 2175"/>
                  <a:gd name="T8" fmla="*/ 2147483647 w 1940"/>
                  <a:gd name="T9" fmla="*/ 2147483647 h 2175"/>
                  <a:gd name="T10" fmla="*/ 2147483647 w 1940"/>
                  <a:gd name="T11" fmla="*/ 2147483647 h 2175"/>
                  <a:gd name="T12" fmla="*/ 2147483647 w 1940"/>
                  <a:gd name="T13" fmla="*/ 2147483647 h 2175"/>
                  <a:gd name="T14" fmla="*/ 2147483647 w 1940"/>
                  <a:gd name="T15" fmla="*/ 2147483647 h 2175"/>
                  <a:gd name="T16" fmla="*/ 2147483647 w 1940"/>
                  <a:gd name="T17" fmla="*/ 2147483647 h 2175"/>
                  <a:gd name="T18" fmla="*/ 2147483647 w 1940"/>
                  <a:gd name="T19" fmla="*/ 2147483647 h 2175"/>
                  <a:gd name="T20" fmla="*/ 0 w 1940"/>
                  <a:gd name="T21" fmla="*/ 2147483647 h 2175"/>
                  <a:gd name="T22" fmla="*/ 2147483647 w 1940"/>
                  <a:gd name="T23" fmla="*/ 2147483647 h 2175"/>
                  <a:gd name="T24" fmla="*/ 2147483647 w 1940"/>
                  <a:gd name="T25" fmla="*/ 0 h 2175"/>
                  <a:gd name="T26" fmla="*/ 2147483647 w 1940"/>
                  <a:gd name="T27" fmla="*/ 2147483647 h 2175"/>
                  <a:gd name="T28" fmla="*/ 2147483647 w 1940"/>
                  <a:gd name="T29" fmla="*/ 2147483647 h 2175"/>
                  <a:gd name="T30" fmla="*/ 2147483647 w 1940"/>
                  <a:gd name="T31" fmla="*/ 2147483647 h 2175"/>
                  <a:gd name="T32" fmla="*/ 2147483647 w 1940"/>
                  <a:gd name="T33" fmla="*/ 2147483647 h 2175"/>
                  <a:gd name="T34" fmla="*/ 2147483647 w 1940"/>
                  <a:gd name="T35" fmla="*/ 2147483647 h 2175"/>
                  <a:gd name="T36" fmla="*/ 2147483647 w 1940"/>
                  <a:gd name="T37" fmla="*/ 2147483647 h 2175"/>
                  <a:gd name="T38" fmla="*/ 2147483647 w 1940"/>
                  <a:gd name="T39" fmla="*/ 2147483647 h 2175"/>
                  <a:gd name="T40" fmla="*/ 2147483647 w 1940"/>
                  <a:gd name="T41" fmla="*/ 2147483647 h 2175"/>
                  <a:gd name="T42" fmla="*/ 2147483647 w 1940"/>
                  <a:gd name="T43" fmla="*/ 2147483647 h 2175"/>
                  <a:gd name="T44" fmla="*/ 2147483647 w 1940"/>
                  <a:gd name="T45" fmla="*/ 2147483647 h 2175"/>
                  <a:gd name="T46" fmla="*/ 2147483647 w 1940"/>
                  <a:gd name="T47" fmla="*/ 2147483647 h 2175"/>
                  <a:gd name="T48" fmla="*/ 2147483647 w 1940"/>
                  <a:gd name="T49" fmla="*/ 2147483647 h 2175"/>
                  <a:gd name="T50" fmla="*/ 2147483647 w 1940"/>
                  <a:gd name="T51" fmla="*/ 2147483647 h 2175"/>
                  <a:gd name="T52" fmla="*/ 2147483647 w 1940"/>
                  <a:gd name="T53" fmla="*/ 2147483647 h 2175"/>
                  <a:gd name="T54" fmla="*/ 2147483647 w 1940"/>
                  <a:gd name="T55" fmla="*/ 2147483647 h 2175"/>
                  <a:gd name="T56" fmla="*/ 2147483647 w 1940"/>
                  <a:gd name="T57" fmla="*/ 2147483647 h 2175"/>
                  <a:gd name="T58" fmla="*/ 2147483647 w 1940"/>
                  <a:gd name="T59" fmla="*/ 2147483647 h 2175"/>
                  <a:gd name="T60" fmla="*/ 2147483647 w 1940"/>
                  <a:gd name="T61" fmla="*/ 2147483647 h 2175"/>
                  <a:gd name="T62" fmla="*/ 2147483647 w 1940"/>
                  <a:gd name="T63" fmla="*/ 2147483647 h 2175"/>
                  <a:gd name="T64" fmla="*/ 2147483647 w 1940"/>
                  <a:gd name="T65" fmla="*/ 2147483647 h 2175"/>
                  <a:gd name="T66" fmla="*/ 2147483647 w 1940"/>
                  <a:gd name="T67" fmla="*/ 2147483647 h 2175"/>
                  <a:gd name="T68" fmla="*/ 2147483647 w 1940"/>
                  <a:gd name="T69" fmla="*/ 2147483647 h 2175"/>
                  <a:gd name="T70" fmla="*/ 2147483647 w 1940"/>
                  <a:gd name="T71" fmla="*/ 2147483647 h 2175"/>
                  <a:gd name="T72" fmla="*/ 2147483647 w 1940"/>
                  <a:gd name="T73" fmla="*/ 2147483647 h 2175"/>
                  <a:gd name="T74" fmla="*/ 2147483647 w 1940"/>
                  <a:gd name="T75" fmla="*/ 2147483647 h 2175"/>
                  <a:gd name="T76" fmla="*/ 2147483647 w 1940"/>
                  <a:gd name="T77" fmla="*/ 2147483647 h 2175"/>
                  <a:gd name="T78" fmla="*/ 2147483647 w 1940"/>
                  <a:gd name="T79" fmla="*/ 2147483647 h 2175"/>
                  <a:gd name="T80" fmla="*/ 2147483647 w 1940"/>
                  <a:gd name="T81" fmla="*/ 2147483647 h 2175"/>
                  <a:gd name="T82" fmla="*/ 2147483647 w 1940"/>
                  <a:gd name="T83" fmla="*/ 2147483647 h 2175"/>
                  <a:gd name="T84" fmla="*/ 2147483647 w 1940"/>
                  <a:gd name="T85" fmla="*/ 2147483647 h 2175"/>
                  <a:gd name="T86" fmla="*/ 2147483647 w 1940"/>
                  <a:gd name="T87" fmla="*/ 2147483647 h 2175"/>
                  <a:gd name="T88" fmla="*/ 2147483647 w 1940"/>
                  <a:gd name="T89" fmla="*/ 2147483647 h 2175"/>
                  <a:gd name="T90" fmla="*/ 2147483647 w 1940"/>
                  <a:gd name="T91" fmla="*/ 2147483647 h 2175"/>
                  <a:gd name="T92" fmla="*/ 2147483647 w 1940"/>
                  <a:gd name="T93" fmla="*/ 2147483647 h 2175"/>
                  <a:gd name="T94" fmla="*/ 2147483647 w 1940"/>
                  <a:gd name="T95" fmla="*/ 2147483647 h 2175"/>
                  <a:gd name="T96" fmla="*/ 2147483647 w 1940"/>
                  <a:gd name="T97" fmla="*/ 2147483647 h 2175"/>
                  <a:gd name="T98" fmla="*/ 2147483647 w 1940"/>
                  <a:gd name="T99" fmla="*/ 2147483647 h 2175"/>
                  <a:gd name="T100" fmla="*/ 2147483647 w 1940"/>
                  <a:gd name="T101" fmla="*/ 2147483647 h 2175"/>
                  <a:gd name="T102" fmla="*/ 2147483647 w 1940"/>
                  <a:gd name="T103" fmla="*/ 2147483647 h 2175"/>
                  <a:gd name="T104" fmla="*/ 2147483647 w 1940"/>
                  <a:gd name="T105" fmla="*/ 2147483647 h 217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940"/>
                  <a:gd name="T160" fmla="*/ 0 h 2175"/>
                  <a:gd name="T161" fmla="*/ 1940 w 1940"/>
                  <a:gd name="T162" fmla="*/ 2175 h 2175"/>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940" h="2175">
                    <a:moveTo>
                      <a:pt x="184" y="2175"/>
                    </a:moveTo>
                    <a:lnTo>
                      <a:pt x="184" y="1498"/>
                    </a:lnTo>
                    <a:lnTo>
                      <a:pt x="93" y="1412"/>
                    </a:lnTo>
                    <a:lnTo>
                      <a:pt x="87" y="1379"/>
                    </a:lnTo>
                    <a:lnTo>
                      <a:pt x="136" y="1330"/>
                    </a:lnTo>
                    <a:lnTo>
                      <a:pt x="152" y="1293"/>
                    </a:lnTo>
                    <a:lnTo>
                      <a:pt x="152" y="1266"/>
                    </a:lnTo>
                    <a:lnTo>
                      <a:pt x="147" y="1207"/>
                    </a:lnTo>
                    <a:lnTo>
                      <a:pt x="158" y="1158"/>
                    </a:lnTo>
                    <a:lnTo>
                      <a:pt x="109" y="1022"/>
                    </a:lnTo>
                    <a:lnTo>
                      <a:pt x="103" y="996"/>
                    </a:lnTo>
                    <a:lnTo>
                      <a:pt x="103" y="931"/>
                    </a:lnTo>
                    <a:lnTo>
                      <a:pt x="98" y="893"/>
                    </a:lnTo>
                    <a:lnTo>
                      <a:pt x="93" y="708"/>
                    </a:lnTo>
                    <a:lnTo>
                      <a:pt x="72" y="601"/>
                    </a:lnTo>
                    <a:lnTo>
                      <a:pt x="39" y="568"/>
                    </a:lnTo>
                    <a:lnTo>
                      <a:pt x="17" y="450"/>
                    </a:lnTo>
                    <a:lnTo>
                      <a:pt x="12" y="341"/>
                    </a:lnTo>
                    <a:lnTo>
                      <a:pt x="17" y="281"/>
                    </a:lnTo>
                    <a:lnTo>
                      <a:pt x="28" y="255"/>
                    </a:lnTo>
                    <a:lnTo>
                      <a:pt x="0" y="168"/>
                    </a:lnTo>
                    <a:lnTo>
                      <a:pt x="0" y="141"/>
                    </a:lnTo>
                    <a:lnTo>
                      <a:pt x="505" y="141"/>
                    </a:lnTo>
                    <a:lnTo>
                      <a:pt x="505" y="55"/>
                    </a:lnTo>
                    <a:lnTo>
                      <a:pt x="510" y="0"/>
                    </a:lnTo>
                    <a:lnTo>
                      <a:pt x="554" y="0"/>
                    </a:lnTo>
                    <a:lnTo>
                      <a:pt x="602" y="23"/>
                    </a:lnTo>
                    <a:lnTo>
                      <a:pt x="607" y="103"/>
                    </a:lnTo>
                    <a:lnTo>
                      <a:pt x="624" y="158"/>
                    </a:lnTo>
                    <a:lnTo>
                      <a:pt x="619" y="211"/>
                    </a:lnTo>
                    <a:lnTo>
                      <a:pt x="673" y="249"/>
                    </a:lnTo>
                    <a:lnTo>
                      <a:pt x="694" y="244"/>
                    </a:lnTo>
                    <a:lnTo>
                      <a:pt x="732" y="249"/>
                    </a:lnTo>
                    <a:lnTo>
                      <a:pt x="754" y="271"/>
                    </a:lnTo>
                    <a:lnTo>
                      <a:pt x="791" y="265"/>
                    </a:lnTo>
                    <a:lnTo>
                      <a:pt x="840" y="271"/>
                    </a:lnTo>
                    <a:lnTo>
                      <a:pt x="851" y="292"/>
                    </a:lnTo>
                    <a:lnTo>
                      <a:pt x="851" y="304"/>
                    </a:lnTo>
                    <a:lnTo>
                      <a:pt x="922" y="298"/>
                    </a:lnTo>
                    <a:lnTo>
                      <a:pt x="949" y="276"/>
                    </a:lnTo>
                    <a:lnTo>
                      <a:pt x="1052" y="265"/>
                    </a:lnTo>
                    <a:lnTo>
                      <a:pt x="1122" y="287"/>
                    </a:lnTo>
                    <a:lnTo>
                      <a:pt x="1138" y="287"/>
                    </a:lnTo>
                    <a:lnTo>
                      <a:pt x="1133" y="309"/>
                    </a:lnTo>
                    <a:lnTo>
                      <a:pt x="1154" y="325"/>
                    </a:lnTo>
                    <a:lnTo>
                      <a:pt x="1166" y="325"/>
                    </a:lnTo>
                    <a:lnTo>
                      <a:pt x="1177" y="336"/>
                    </a:lnTo>
                    <a:lnTo>
                      <a:pt x="1187" y="385"/>
                    </a:lnTo>
                    <a:lnTo>
                      <a:pt x="1214" y="395"/>
                    </a:lnTo>
                    <a:lnTo>
                      <a:pt x="1242" y="362"/>
                    </a:lnTo>
                    <a:lnTo>
                      <a:pt x="1258" y="352"/>
                    </a:lnTo>
                    <a:lnTo>
                      <a:pt x="1285" y="362"/>
                    </a:lnTo>
                    <a:lnTo>
                      <a:pt x="1307" y="395"/>
                    </a:lnTo>
                    <a:lnTo>
                      <a:pt x="1361" y="411"/>
                    </a:lnTo>
                    <a:lnTo>
                      <a:pt x="1377" y="433"/>
                    </a:lnTo>
                    <a:lnTo>
                      <a:pt x="1405" y="455"/>
                    </a:lnTo>
                    <a:lnTo>
                      <a:pt x="1442" y="455"/>
                    </a:lnTo>
                    <a:lnTo>
                      <a:pt x="1480" y="444"/>
                    </a:lnTo>
                    <a:lnTo>
                      <a:pt x="1577" y="379"/>
                    </a:lnTo>
                    <a:lnTo>
                      <a:pt x="1594" y="390"/>
                    </a:lnTo>
                    <a:lnTo>
                      <a:pt x="1615" y="422"/>
                    </a:lnTo>
                    <a:lnTo>
                      <a:pt x="1762" y="417"/>
                    </a:lnTo>
                    <a:lnTo>
                      <a:pt x="1784" y="422"/>
                    </a:lnTo>
                    <a:lnTo>
                      <a:pt x="1805" y="433"/>
                    </a:lnTo>
                    <a:lnTo>
                      <a:pt x="1843" y="460"/>
                    </a:lnTo>
                    <a:lnTo>
                      <a:pt x="1870" y="444"/>
                    </a:lnTo>
                    <a:lnTo>
                      <a:pt x="1940" y="444"/>
                    </a:lnTo>
                    <a:lnTo>
                      <a:pt x="1903" y="476"/>
                    </a:lnTo>
                    <a:lnTo>
                      <a:pt x="1816" y="525"/>
                    </a:lnTo>
                    <a:lnTo>
                      <a:pt x="1768" y="541"/>
                    </a:lnTo>
                    <a:lnTo>
                      <a:pt x="1735" y="552"/>
                    </a:lnTo>
                    <a:lnTo>
                      <a:pt x="1696" y="590"/>
                    </a:lnTo>
                    <a:lnTo>
                      <a:pt x="1626" y="622"/>
                    </a:lnTo>
                    <a:lnTo>
                      <a:pt x="1589" y="650"/>
                    </a:lnTo>
                    <a:lnTo>
                      <a:pt x="1469" y="785"/>
                    </a:lnTo>
                    <a:lnTo>
                      <a:pt x="1291" y="942"/>
                    </a:lnTo>
                    <a:lnTo>
                      <a:pt x="1274" y="968"/>
                    </a:lnTo>
                    <a:lnTo>
                      <a:pt x="1258" y="984"/>
                    </a:lnTo>
                    <a:lnTo>
                      <a:pt x="1263" y="1184"/>
                    </a:lnTo>
                    <a:lnTo>
                      <a:pt x="1242" y="1207"/>
                    </a:lnTo>
                    <a:lnTo>
                      <a:pt x="1220" y="1217"/>
                    </a:lnTo>
                    <a:lnTo>
                      <a:pt x="1144" y="1282"/>
                    </a:lnTo>
                    <a:lnTo>
                      <a:pt x="1138" y="1314"/>
                    </a:lnTo>
                    <a:lnTo>
                      <a:pt x="1128" y="1320"/>
                    </a:lnTo>
                    <a:lnTo>
                      <a:pt x="1112" y="1379"/>
                    </a:lnTo>
                    <a:lnTo>
                      <a:pt x="1149" y="1401"/>
                    </a:lnTo>
                    <a:lnTo>
                      <a:pt x="1177" y="1444"/>
                    </a:lnTo>
                    <a:lnTo>
                      <a:pt x="1154" y="1488"/>
                    </a:lnTo>
                    <a:lnTo>
                      <a:pt x="1161" y="1520"/>
                    </a:lnTo>
                    <a:lnTo>
                      <a:pt x="1149" y="1585"/>
                    </a:lnTo>
                    <a:lnTo>
                      <a:pt x="1149" y="1683"/>
                    </a:lnTo>
                    <a:lnTo>
                      <a:pt x="1166" y="1704"/>
                    </a:lnTo>
                    <a:lnTo>
                      <a:pt x="1193" y="1725"/>
                    </a:lnTo>
                    <a:lnTo>
                      <a:pt x="1203" y="1741"/>
                    </a:lnTo>
                    <a:lnTo>
                      <a:pt x="1268" y="1753"/>
                    </a:lnTo>
                    <a:lnTo>
                      <a:pt x="1280" y="1764"/>
                    </a:lnTo>
                    <a:lnTo>
                      <a:pt x="1285" y="1780"/>
                    </a:lnTo>
                    <a:lnTo>
                      <a:pt x="1301" y="1790"/>
                    </a:lnTo>
                    <a:lnTo>
                      <a:pt x="1382" y="1829"/>
                    </a:lnTo>
                    <a:lnTo>
                      <a:pt x="1410" y="1882"/>
                    </a:lnTo>
                    <a:lnTo>
                      <a:pt x="1485" y="1936"/>
                    </a:lnTo>
                    <a:lnTo>
                      <a:pt x="1566" y="1996"/>
                    </a:lnTo>
                    <a:lnTo>
                      <a:pt x="1577" y="2017"/>
                    </a:lnTo>
                    <a:lnTo>
                      <a:pt x="1577" y="2066"/>
                    </a:lnTo>
                    <a:lnTo>
                      <a:pt x="1583" y="2131"/>
                    </a:lnTo>
                    <a:lnTo>
                      <a:pt x="184" y="2175"/>
                    </a:lnTo>
                    <a:close/>
                  </a:path>
                </a:pathLst>
              </a:custGeom>
              <a:grpFill/>
              <a:ln w="9525">
                <a:solidFill>
                  <a:schemeClr val="tx1">
                    <a:lumMod val="50000"/>
                    <a:lumOff val="50000"/>
                  </a:schemeClr>
                </a:solidFill>
                <a:round/>
                <a:headEnd/>
                <a:tailEnd/>
              </a:ln>
            </p:spPr>
          </p:sp>
          <p:sp>
            <p:nvSpPr>
              <p:cNvPr id="142" name="IA"/>
              <p:cNvSpPr>
                <a:spLocks/>
              </p:cNvSpPr>
              <p:nvPr/>
            </p:nvSpPr>
            <p:spPr bwMode="auto">
              <a:xfrm>
                <a:off x="2612369" y="1685546"/>
                <a:ext cx="425912" cy="289458"/>
              </a:xfrm>
              <a:custGeom>
                <a:avLst/>
                <a:gdLst>
                  <a:gd name="T0" fmla="*/ 2147483647 w 1766"/>
                  <a:gd name="T1" fmla="*/ 0 h 1168"/>
                  <a:gd name="T2" fmla="*/ 2147483647 w 1766"/>
                  <a:gd name="T3" fmla="*/ 2147483647 h 1168"/>
                  <a:gd name="T4" fmla="*/ 2147483647 w 1766"/>
                  <a:gd name="T5" fmla="*/ 2147483647 h 1168"/>
                  <a:gd name="T6" fmla="*/ 2147483647 w 1766"/>
                  <a:gd name="T7" fmla="*/ 2147483647 h 1168"/>
                  <a:gd name="T8" fmla="*/ 2147483647 w 1766"/>
                  <a:gd name="T9" fmla="*/ 2147483647 h 1168"/>
                  <a:gd name="T10" fmla="*/ 2147483647 w 1766"/>
                  <a:gd name="T11" fmla="*/ 2147483647 h 1168"/>
                  <a:gd name="T12" fmla="*/ 2147483647 w 1766"/>
                  <a:gd name="T13" fmla="*/ 2147483647 h 1168"/>
                  <a:gd name="T14" fmla="*/ 2147483647 w 1766"/>
                  <a:gd name="T15" fmla="*/ 2147483647 h 1168"/>
                  <a:gd name="T16" fmla="*/ 2147483647 w 1766"/>
                  <a:gd name="T17" fmla="*/ 2147483647 h 1168"/>
                  <a:gd name="T18" fmla="*/ 2147483647 w 1766"/>
                  <a:gd name="T19" fmla="*/ 2147483647 h 1168"/>
                  <a:gd name="T20" fmla="*/ 2147483647 w 1766"/>
                  <a:gd name="T21" fmla="*/ 2147483647 h 1168"/>
                  <a:gd name="T22" fmla="*/ 2147483647 w 1766"/>
                  <a:gd name="T23" fmla="*/ 2147483647 h 1168"/>
                  <a:gd name="T24" fmla="*/ 2147483647 w 1766"/>
                  <a:gd name="T25" fmla="*/ 2147483647 h 1168"/>
                  <a:gd name="T26" fmla="*/ 2147483647 w 1766"/>
                  <a:gd name="T27" fmla="*/ 2147483647 h 1168"/>
                  <a:gd name="T28" fmla="*/ 2147483647 w 1766"/>
                  <a:gd name="T29" fmla="*/ 2147483647 h 1168"/>
                  <a:gd name="T30" fmla="*/ 2147483647 w 1766"/>
                  <a:gd name="T31" fmla="*/ 2147483647 h 1168"/>
                  <a:gd name="T32" fmla="*/ 2147483647 w 1766"/>
                  <a:gd name="T33" fmla="*/ 2147483647 h 1168"/>
                  <a:gd name="T34" fmla="*/ 2147483647 w 1766"/>
                  <a:gd name="T35" fmla="*/ 2147483647 h 1168"/>
                  <a:gd name="T36" fmla="*/ 2147483647 w 1766"/>
                  <a:gd name="T37" fmla="*/ 2147483647 h 1168"/>
                  <a:gd name="T38" fmla="*/ 2147483647 w 1766"/>
                  <a:gd name="T39" fmla="*/ 2147483647 h 1168"/>
                  <a:gd name="T40" fmla="*/ 2147483647 w 1766"/>
                  <a:gd name="T41" fmla="*/ 2147483647 h 1168"/>
                  <a:gd name="T42" fmla="*/ 2147483647 w 1766"/>
                  <a:gd name="T43" fmla="*/ 2147483647 h 1168"/>
                  <a:gd name="T44" fmla="*/ 2147483647 w 1766"/>
                  <a:gd name="T45" fmla="*/ 2147483647 h 1168"/>
                  <a:gd name="T46" fmla="*/ 2147483647 w 1766"/>
                  <a:gd name="T47" fmla="*/ 2147483647 h 1168"/>
                  <a:gd name="T48" fmla="*/ 2147483647 w 1766"/>
                  <a:gd name="T49" fmla="*/ 2147483647 h 1168"/>
                  <a:gd name="T50" fmla="*/ 2147483647 w 1766"/>
                  <a:gd name="T51" fmla="*/ 2147483647 h 1168"/>
                  <a:gd name="T52" fmla="*/ 2147483647 w 1766"/>
                  <a:gd name="T53" fmla="*/ 2147483647 h 1168"/>
                  <a:gd name="T54" fmla="*/ 2147483647 w 1766"/>
                  <a:gd name="T55" fmla="*/ 2147483647 h 1168"/>
                  <a:gd name="T56" fmla="*/ 2147483647 w 1766"/>
                  <a:gd name="T57" fmla="*/ 2147483647 h 1168"/>
                  <a:gd name="T58" fmla="*/ 2147483647 w 1766"/>
                  <a:gd name="T59" fmla="*/ 2147483647 h 1168"/>
                  <a:gd name="T60" fmla="*/ 2147483647 w 1766"/>
                  <a:gd name="T61" fmla="*/ 2147483647 h 1168"/>
                  <a:gd name="T62" fmla="*/ 2147483647 w 1766"/>
                  <a:gd name="T63" fmla="*/ 2147483647 h 1168"/>
                  <a:gd name="T64" fmla="*/ 2147483647 w 1766"/>
                  <a:gd name="T65" fmla="*/ 2147483647 h 1168"/>
                  <a:gd name="T66" fmla="*/ 2147483647 w 1766"/>
                  <a:gd name="T67" fmla="*/ 2147483647 h 1168"/>
                  <a:gd name="T68" fmla="*/ 2147483647 w 1766"/>
                  <a:gd name="T69" fmla="*/ 2147483647 h 116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766"/>
                  <a:gd name="T106" fmla="*/ 0 h 1168"/>
                  <a:gd name="T107" fmla="*/ 1766 w 1766"/>
                  <a:gd name="T108" fmla="*/ 1168 h 116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766" h="1168">
                    <a:moveTo>
                      <a:pt x="37" y="44"/>
                    </a:moveTo>
                    <a:lnTo>
                      <a:pt x="1436" y="0"/>
                    </a:lnTo>
                    <a:lnTo>
                      <a:pt x="1452" y="44"/>
                    </a:lnTo>
                    <a:lnTo>
                      <a:pt x="1484" y="76"/>
                    </a:lnTo>
                    <a:lnTo>
                      <a:pt x="1479" y="97"/>
                    </a:lnTo>
                    <a:lnTo>
                      <a:pt x="1458" y="130"/>
                    </a:lnTo>
                    <a:lnTo>
                      <a:pt x="1474" y="179"/>
                    </a:lnTo>
                    <a:lnTo>
                      <a:pt x="1501" y="281"/>
                    </a:lnTo>
                    <a:lnTo>
                      <a:pt x="1582" y="314"/>
                    </a:lnTo>
                    <a:lnTo>
                      <a:pt x="1609" y="335"/>
                    </a:lnTo>
                    <a:lnTo>
                      <a:pt x="1621" y="367"/>
                    </a:lnTo>
                    <a:lnTo>
                      <a:pt x="1631" y="390"/>
                    </a:lnTo>
                    <a:lnTo>
                      <a:pt x="1691" y="427"/>
                    </a:lnTo>
                    <a:lnTo>
                      <a:pt x="1696" y="460"/>
                    </a:lnTo>
                    <a:lnTo>
                      <a:pt x="1745" y="492"/>
                    </a:lnTo>
                    <a:lnTo>
                      <a:pt x="1766" y="557"/>
                    </a:lnTo>
                    <a:lnTo>
                      <a:pt x="1766" y="590"/>
                    </a:lnTo>
                    <a:lnTo>
                      <a:pt x="1745" y="627"/>
                    </a:lnTo>
                    <a:lnTo>
                      <a:pt x="1728" y="643"/>
                    </a:lnTo>
                    <a:lnTo>
                      <a:pt x="1728" y="676"/>
                    </a:lnTo>
                    <a:lnTo>
                      <a:pt x="1680" y="731"/>
                    </a:lnTo>
                    <a:lnTo>
                      <a:pt x="1631" y="747"/>
                    </a:lnTo>
                    <a:lnTo>
                      <a:pt x="1621" y="763"/>
                    </a:lnTo>
                    <a:lnTo>
                      <a:pt x="1561" y="763"/>
                    </a:lnTo>
                    <a:lnTo>
                      <a:pt x="1533" y="779"/>
                    </a:lnTo>
                    <a:lnTo>
                      <a:pt x="1517" y="817"/>
                    </a:lnTo>
                    <a:lnTo>
                      <a:pt x="1523" y="849"/>
                    </a:lnTo>
                    <a:lnTo>
                      <a:pt x="1556" y="882"/>
                    </a:lnTo>
                    <a:lnTo>
                      <a:pt x="1566" y="908"/>
                    </a:lnTo>
                    <a:lnTo>
                      <a:pt x="1556" y="963"/>
                    </a:lnTo>
                    <a:lnTo>
                      <a:pt x="1512" y="1054"/>
                    </a:lnTo>
                    <a:lnTo>
                      <a:pt x="1468" y="1082"/>
                    </a:lnTo>
                    <a:lnTo>
                      <a:pt x="1458" y="1109"/>
                    </a:lnTo>
                    <a:lnTo>
                      <a:pt x="1458" y="1141"/>
                    </a:lnTo>
                    <a:lnTo>
                      <a:pt x="1442" y="1168"/>
                    </a:lnTo>
                    <a:lnTo>
                      <a:pt x="1354" y="1087"/>
                    </a:lnTo>
                    <a:lnTo>
                      <a:pt x="233" y="1119"/>
                    </a:lnTo>
                    <a:lnTo>
                      <a:pt x="222" y="1103"/>
                    </a:lnTo>
                    <a:lnTo>
                      <a:pt x="211" y="1065"/>
                    </a:lnTo>
                    <a:lnTo>
                      <a:pt x="222" y="1033"/>
                    </a:lnTo>
                    <a:lnTo>
                      <a:pt x="200" y="1006"/>
                    </a:lnTo>
                    <a:lnTo>
                      <a:pt x="190" y="973"/>
                    </a:lnTo>
                    <a:lnTo>
                      <a:pt x="211" y="947"/>
                    </a:lnTo>
                    <a:lnTo>
                      <a:pt x="200" y="919"/>
                    </a:lnTo>
                    <a:lnTo>
                      <a:pt x="163" y="898"/>
                    </a:lnTo>
                    <a:lnTo>
                      <a:pt x="174" y="838"/>
                    </a:lnTo>
                    <a:lnTo>
                      <a:pt x="179" y="811"/>
                    </a:lnTo>
                    <a:lnTo>
                      <a:pt x="174" y="779"/>
                    </a:lnTo>
                    <a:lnTo>
                      <a:pt x="130" y="752"/>
                    </a:lnTo>
                    <a:lnTo>
                      <a:pt x="119" y="719"/>
                    </a:lnTo>
                    <a:lnTo>
                      <a:pt x="130" y="692"/>
                    </a:lnTo>
                    <a:lnTo>
                      <a:pt x="103" y="660"/>
                    </a:lnTo>
                    <a:lnTo>
                      <a:pt x="81" y="601"/>
                    </a:lnTo>
                    <a:lnTo>
                      <a:pt x="54" y="573"/>
                    </a:lnTo>
                    <a:lnTo>
                      <a:pt x="70" y="525"/>
                    </a:lnTo>
                    <a:lnTo>
                      <a:pt x="70" y="497"/>
                    </a:lnTo>
                    <a:lnTo>
                      <a:pt x="32" y="476"/>
                    </a:lnTo>
                    <a:lnTo>
                      <a:pt x="27" y="432"/>
                    </a:lnTo>
                    <a:lnTo>
                      <a:pt x="32" y="422"/>
                    </a:lnTo>
                    <a:lnTo>
                      <a:pt x="21" y="390"/>
                    </a:lnTo>
                    <a:lnTo>
                      <a:pt x="0" y="319"/>
                    </a:lnTo>
                    <a:lnTo>
                      <a:pt x="21" y="255"/>
                    </a:lnTo>
                    <a:lnTo>
                      <a:pt x="16" y="222"/>
                    </a:lnTo>
                    <a:lnTo>
                      <a:pt x="37" y="200"/>
                    </a:lnTo>
                    <a:lnTo>
                      <a:pt x="27" y="146"/>
                    </a:lnTo>
                    <a:lnTo>
                      <a:pt x="11" y="130"/>
                    </a:lnTo>
                    <a:lnTo>
                      <a:pt x="21" y="92"/>
                    </a:lnTo>
                    <a:lnTo>
                      <a:pt x="11" y="70"/>
                    </a:lnTo>
                    <a:lnTo>
                      <a:pt x="0" y="49"/>
                    </a:lnTo>
                    <a:lnTo>
                      <a:pt x="21" y="44"/>
                    </a:lnTo>
                    <a:lnTo>
                      <a:pt x="37" y="44"/>
                    </a:lnTo>
                    <a:close/>
                  </a:path>
                </a:pathLst>
              </a:custGeom>
              <a:grpFill/>
              <a:ln w="9525">
                <a:solidFill>
                  <a:schemeClr val="tx1">
                    <a:lumMod val="50000"/>
                    <a:lumOff val="50000"/>
                  </a:schemeClr>
                </a:solidFill>
                <a:round/>
                <a:headEnd/>
                <a:tailEnd/>
              </a:ln>
            </p:spPr>
          </p:sp>
          <p:sp>
            <p:nvSpPr>
              <p:cNvPr id="143" name="MO"/>
              <p:cNvSpPr>
                <a:spLocks/>
              </p:cNvSpPr>
              <p:nvPr/>
            </p:nvSpPr>
            <p:spPr bwMode="auto">
              <a:xfrm>
                <a:off x="2668621" y="1950883"/>
                <a:ext cx="482165" cy="418105"/>
              </a:xfrm>
              <a:custGeom>
                <a:avLst/>
                <a:gdLst>
                  <a:gd name="T0" fmla="*/ 2147483647 w 1972"/>
                  <a:gd name="T1" fmla="*/ 2147483647 h 1703"/>
                  <a:gd name="T2" fmla="*/ 2147483647 w 1972"/>
                  <a:gd name="T3" fmla="*/ 2147483647 h 1703"/>
                  <a:gd name="T4" fmla="*/ 2147483647 w 1972"/>
                  <a:gd name="T5" fmla="*/ 2147483647 h 1703"/>
                  <a:gd name="T6" fmla="*/ 2147483647 w 1972"/>
                  <a:gd name="T7" fmla="*/ 2147483647 h 1703"/>
                  <a:gd name="T8" fmla="*/ 2147483647 w 1972"/>
                  <a:gd name="T9" fmla="*/ 2147483647 h 1703"/>
                  <a:gd name="T10" fmla="*/ 2147483647 w 1972"/>
                  <a:gd name="T11" fmla="*/ 2147483647 h 1703"/>
                  <a:gd name="T12" fmla="*/ 2147483647 w 1972"/>
                  <a:gd name="T13" fmla="*/ 2147483647 h 1703"/>
                  <a:gd name="T14" fmla="*/ 2147483647 w 1972"/>
                  <a:gd name="T15" fmla="*/ 2147483647 h 1703"/>
                  <a:gd name="T16" fmla="*/ 2147483647 w 1972"/>
                  <a:gd name="T17" fmla="*/ 2147483647 h 1703"/>
                  <a:gd name="T18" fmla="*/ 2147483647 w 1972"/>
                  <a:gd name="T19" fmla="*/ 2147483647 h 1703"/>
                  <a:gd name="T20" fmla="*/ 2147483647 w 1972"/>
                  <a:gd name="T21" fmla="*/ 2147483647 h 1703"/>
                  <a:gd name="T22" fmla="*/ 2147483647 w 1972"/>
                  <a:gd name="T23" fmla="*/ 2147483647 h 1703"/>
                  <a:gd name="T24" fmla="*/ 2147483647 w 1972"/>
                  <a:gd name="T25" fmla="*/ 2147483647 h 1703"/>
                  <a:gd name="T26" fmla="*/ 2147483647 w 1972"/>
                  <a:gd name="T27" fmla="*/ 2147483647 h 1703"/>
                  <a:gd name="T28" fmla="*/ 2147483647 w 1972"/>
                  <a:gd name="T29" fmla="*/ 2147483647 h 1703"/>
                  <a:gd name="T30" fmla="*/ 2147483647 w 1972"/>
                  <a:gd name="T31" fmla="*/ 2147483647 h 1703"/>
                  <a:gd name="T32" fmla="*/ 2147483647 w 1972"/>
                  <a:gd name="T33" fmla="*/ 2147483647 h 1703"/>
                  <a:gd name="T34" fmla="*/ 2147483647 w 1972"/>
                  <a:gd name="T35" fmla="*/ 2147483647 h 1703"/>
                  <a:gd name="T36" fmla="*/ 2147483647 w 1972"/>
                  <a:gd name="T37" fmla="*/ 2147483647 h 1703"/>
                  <a:gd name="T38" fmla="*/ 2147483647 w 1972"/>
                  <a:gd name="T39" fmla="*/ 2147483647 h 1703"/>
                  <a:gd name="T40" fmla="*/ 2147483647 w 1972"/>
                  <a:gd name="T41" fmla="*/ 2147483647 h 1703"/>
                  <a:gd name="T42" fmla="*/ 2147483647 w 1972"/>
                  <a:gd name="T43" fmla="*/ 2147483647 h 1703"/>
                  <a:gd name="T44" fmla="*/ 2147483647 w 1972"/>
                  <a:gd name="T45" fmla="*/ 2147483647 h 1703"/>
                  <a:gd name="T46" fmla="*/ 2147483647 w 1972"/>
                  <a:gd name="T47" fmla="*/ 2147483647 h 1703"/>
                  <a:gd name="T48" fmla="*/ 2147483647 w 1972"/>
                  <a:gd name="T49" fmla="*/ 2147483647 h 1703"/>
                  <a:gd name="T50" fmla="*/ 2147483647 w 1972"/>
                  <a:gd name="T51" fmla="*/ 2147483647 h 1703"/>
                  <a:gd name="T52" fmla="*/ 2147483647 w 1972"/>
                  <a:gd name="T53" fmla="*/ 2147483647 h 1703"/>
                  <a:gd name="T54" fmla="*/ 2147483647 w 1972"/>
                  <a:gd name="T55" fmla="*/ 2147483647 h 1703"/>
                  <a:gd name="T56" fmla="*/ 0 w 1972"/>
                  <a:gd name="T57" fmla="*/ 2147483647 h 1703"/>
                  <a:gd name="T58" fmla="*/ 2147483647 w 1972"/>
                  <a:gd name="T59" fmla="*/ 2147483647 h 1703"/>
                  <a:gd name="T60" fmla="*/ 2147483647 w 1972"/>
                  <a:gd name="T61" fmla="*/ 2147483647 h 1703"/>
                  <a:gd name="T62" fmla="*/ 2147483647 w 1972"/>
                  <a:gd name="T63" fmla="*/ 2147483647 h 1703"/>
                  <a:gd name="T64" fmla="*/ 2147483647 w 1972"/>
                  <a:gd name="T65" fmla="*/ 2147483647 h 1703"/>
                  <a:gd name="T66" fmla="*/ 2147483647 w 1972"/>
                  <a:gd name="T67" fmla="*/ 2147483647 h 1703"/>
                  <a:gd name="T68" fmla="*/ 2147483647 w 1972"/>
                  <a:gd name="T69" fmla="*/ 2147483647 h 1703"/>
                  <a:gd name="T70" fmla="*/ 2147483647 w 1972"/>
                  <a:gd name="T71" fmla="*/ 2147483647 h 1703"/>
                  <a:gd name="T72" fmla="*/ 2147483647 w 1972"/>
                  <a:gd name="T73" fmla="*/ 2147483647 h 1703"/>
                  <a:gd name="T74" fmla="*/ 2147483647 w 1972"/>
                  <a:gd name="T75" fmla="*/ 2147483647 h 170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972"/>
                  <a:gd name="T115" fmla="*/ 0 h 1703"/>
                  <a:gd name="T116" fmla="*/ 1972 w 1972"/>
                  <a:gd name="T117" fmla="*/ 1703 h 170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972" h="1703">
                    <a:moveTo>
                      <a:pt x="336" y="1563"/>
                    </a:moveTo>
                    <a:lnTo>
                      <a:pt x="1658" y="1508"/>
                    </a:lnTo>
                    <a:lnTo>
                      <a:pt x="1653" y="1525"/>
                    </a:lnTo>
                    <a:lnTo>
                      <a:pt x="1679" y="1541"/>
                    </a:lnTo>
                    <a:lnTo>
                      <a:pt x="1691" y="1573"/>
                    </a:lnTo>
                    <a:lnTo>
                      <a:pt x="1686" y="1601"/>
                    </a:lnTo>
                    <a:lnTo>
                      <a:pt x="1647" y="1633"/>
                    </a:lnTo>
                    <a:lnTo>
                      <a:pt x="1609" y="1676"/>
                    </a:lnTo>
                    <a:lnTo>
                      <a:pt x="1604" y="1703"/>
                    </a:lnTo>
                    <a:lnTo>
                      <a:pt x="1805" y="1687"/>
                    </a:lnTo>
                    <a:lnTo>
                      <a:pt x="1821" y="1633"/>
                    </a:lnTo>
                    <a:lnTo>
                      <a:pt x="1816" y="1611"/>
                    </a:lnTo>
                    <a:lnTo>
                      <a:pt x="1832" y="1552"/>
                    </a:lnTo>
                    <a:lnTo>
                      <a:pt x="1853" y="1498"/>
                    </a:lnTo>
                    <a:lnTo>
                      <a:pt x="1870" y="1466"/>
                    </a:lnTo>
                    <a:lnTo>
                      <a:pt x="1907" y="1455"/>
                    </a:lnTo>
                    <a:lnTo>
                      <a:pt x="1923" y="1460"/>
                    </a:lnTo>
                    <a:lnTo>
                      <a:pt x="1940" y="1450"/>
                    </a:lnTo>
                    <a:lnTo>
                      <a:pt x="1972" y="1357"/>
                    </a:lnTo>
                    <a:lnTo>
                      <a:pt x="1962" y="1320"/>
                    </a:lnTo>
                    <a:lnTo>
                      <a:pt x="1946" y="1309"/>
                    </a:lnTo>
                    <a:lnTo>
                      <a:pt x="1935" y="1309"/>
                    </a:lnTo>
                    <a:lnTo>
                      <a:pt x="1930" y="1297"/>
                    </a:lnTo>
                    <a:lnTo>
                      <a:pt x="1923" y="1287"/>
                    </a:lnTo>
                    <a:lnTo>
                      <a:pt x="1902" y="1287"/>
                    </a:lnTo>
                    <a:lnTo>
                      <a:pt x="1902" y="1309"/>
                    </a:lnTo>
                    <a:lnTo>
                      <a:pt x="1891" y="1309"/>
                    </a:lnTo>
                    <a:lnTo>
                      <a:pt x="1826" y="1211"/>
                    </a:lnTo>
                    <a:lnTo>
                      <a:pt x="1832" y="1195"/>
                    </a:lnTo>
                    <a:lnTo>
                      <a:pt x="1853" y="1174"/>
                    </a:lnTo>
                    <a:lnTo>
                      <a:pt x="1853" y="1157"/>
                    </a:lnTo>
                    <a:lnTo>
                      <a:pt x="1826" y="1125"/>
                    </a:lnTo>
                    <a:lnTo>
                      <a:pt x="1810" y="1060"/>
                    </a:lnTo>
                    <a:lnTo>
                      <a:pt x="1728" y="990"/>
                    </a:lnTo>
                    <a:lnTo>
                      <a:pt x="1686" y="974"/>
                    </a:lnTo>
                    <a:lnTo>
                      <a:pt x="1604" y="925"/>
                    </a:lnTo>
                    <a:lnTo>
                      <a:pt x="1560" y="876"/>
                    </a:lnTo>
                    <a:lnTo>
                      <a:pt x="1539" y="833"/>
                    </a:lnTo>
                    <a:lnTo>
                      <a:pt x="1549" y="811"/>
                    </a:lnTo>
                    <a:lnTo>
                      <a:pt x="1604" y="746"/>
                    </a:lnTo>
                    <a:lnTo>
                      <a:pt x="1593" y="698"/>
                    </a:lnTo>
                    <a:lnTo>
                      <a:pt x="1609" y="649"/>
                    </a:lnTo>
                    <a:lnTo>
                      <a:pt x="1598" y="628"/>
                    </a:lnTo>
                    <a:lnTo>
                      <a:pt x="1528" y="589"/>
                    </a:lnTo>
                    <a:lnTo>
                      <a:pt x="1507" y="605"/>
                    </a:lnTo>
                    <a:lnTo>
                      <a:pt x="1479" y="633"/>
                    </a:lnTo>
                    <a:lnTo>
                      <a:pt x="1463" y="617"/>
                    </a:lnTo>
                    <a:lnTo>
                      <a:pt x="1414" y="482"/>
                    </a:lnTo>
                    <a:lnTo>
                      <a:pt x="1393" y="459"/>
                    </a:lnTo>
                    <a:lnTo>
                      <a:pt x="1311" y="394"/>
                    </a:lnTo>
                    <a:lnTo>
                      <a:pt x="1225" y="297"/>
                    </a:lnTo>
                    <a:lnTo>
                      <a:pt x="1219" y="271"/>
                    </a:lnTo>
                    <a:lnTo>
                      <a:pt x="1197" y="206"/>
                    </a:lnTo>
                    <a:lnTo>
                      <a:pt x="1192" y="136"/>
                    </a:lnTo>
                    <a:lnTo>
                      <a:pt x="1209" y="103"/>
                    </a:lnTo>
                    <a:lnTo>
                      <a:pt x="1209" y="81"/>
                    </a:lnTo>
                    <a:lnTo>
                      <a:pt x="1121" y="0"/>
                    </a:lnTo>
                    <a:lnTo>
                      <a:pt x="0" y="32"/>
                    </a:lnTo>
                    <a:lnTo>
                      <a:pt x="16" y="65"/>
                    </a:lnTo>
                    <a:lnTo>
                      <a:pt x="48" y="97"/>
                    </a:lnTo>
                    <a:lnTo>
                      <a:pt x="55" y="146"/>
                    </a:lnTo>
                    <a:lnTo>
                      <a:pt x="97" y="195"/>
                    </a:lnTo>
                    <a:lnTo>
                      <a:pt x="114" y="206"/>
                    </a:lnTo>
                    <a:lnTo>
                      <a:pt x="108" y="248"/>
                    </a:lnTo>
                    <a:lnTo>
                      <a:pt x="108" y="254"/>
                    </a:lnTo>
                    <a:lnTo>
                      <a:pt x="233" y="352"/>
                    </a:lnTo>
                    <a:lnTo>
                      <a:pt x="195" y="394"/>
                    </a:lnTo>
                    <a:lnTo>
                      <a:pt x="190" y="438"/>
                    </a:lnTo>
                    <a:lnTo>
                      <a:pt x="206" y="465"/>
                    </a:lnTo>
                    <a:lnTo>
                      <a:pt x="239" y="476"/>
                    </a:lnTo>
                    <a:lnTo>
                      <a:pt x="255" y="540"/>
                    </a:lnTo>
                    <a:lnTo>
                      <a:pt x="287" y="563"/>
                    </a:lnTo>
                    <a:lnTo>
                      <a:pt x="314" y="568"/>
                    </a:lnTo>
                    <a:lnTo>
                      <a:pt x="325" y="579"/>
                    </a:lnTo>
                    <a:lnTo>
                      <a:pt x="336" y="1379"/>
                    </a:lnTo>
                    <a:lnTo>
                      <a:pt x="336" y="1563"/>
                    </a:lnTo>
                    <a:close/>
                  </a:path>
                </a:pathLst>
              </a:custGeom>
              <a:grpFill/>
              <a:ln w="9525">
                <a:solidFill>
                  <a:schemeClr val="tx1">
                    <a:lumMod val="50000"/>
                    <a:lumOff val="50000"/>
                  </a:schemeClr>
                </a:solidFill>
                <a:round/>
                <a:headEnd/>
                <a:tailEnd/>
              </a:ln>
            </p:spPr>
          </p:sp>
        </p:grpSp>
        <p:grpSp>
          <p:nvGrpSpPr>
            <p:cNvPr id="18" name="Group 17"/>
            <p:cNvGrpSpPr/>
            <p:nvPr/>
          </p:nvGrpSpPr>
          <p:grpSpPr>
            <a:xfrm>
              <a:off x="2845414" y="1315684"/>
              <a:ext cx="859863" cy="956818"/>
              <a:chOff x="2845414" y="1315684"/>
              <a:chExt cx="859863" cy="956818"/>
            </a:xfrm>
          </p:grpSpPr>
          <p:sp>
            <p:nvSpPr>
              <p:cNvPr id="130" name="IL"/>
              <p:cNvSpPr>
                <a:spLocks/>
              </p:cNvSpPr>
              <p:nvPr/>
            </p:nvSpPr>
            <p:spPr bwMode="auto">
              <a:xfrm>
                <a:off x="2957919" y="1765951"/>
                <a:ext cx="289299" cy="506551"/>
              </a:xfrm>
              <a:custGeom>
                <a:avLst/>
                <a:gdLst>
                  <a:gd name="T0" fmla="*/ 2147483647 w 1171"/>
                  <a:gd name="T1" fmla="*/ 2147483647 h 2077"/>
                  <a:gd name="T2" fmla="*/ 2147483647 w 1171"/>
                  <a:gd name="T3" fmla="*/ 2147483647 h 2077"/>
                  <a:gd name="T4" fmla="*/ 2147483647 w 1171"/>
                  <a:gd name="T5" fmla="*/ 2147483647 h 2077"/>
                  <a:gd name="T6" fmla="*/ 2147483647 w 1171"/>
                  <a:gd name="T7" fmla="*/ 2147483647 h 2077"/>
                  <a:gd name="T8" fmla="*/ 2147483647 w 1171"/>
                  <a:gd name="T9" fmla="*/ 2147483647 h 2077"/>
                  <a:gd name="T10" fmla="*/ 2147483647 w 1171"/>
                  <a:gd name="T11" fmla="*/ 2147483647 h 2077"/>
                  <a:gd name="T12" fmla="*/ 2147483647 w 1171"/>
                  <a:gd name="T13" fmla="*/ 2147483647 h 2077"/>
                  <a:gd name="T14" fmla="*/ 2147483647 w 1171"/>
                  <a:gd name="T15" fmla="*/ 2147483647 h 2077"/>
                  <a:gd name="T16" fmla="*/ 2147483647 w 1171"/>
                  <a:gd name="T17" fmla="*/ 2147483647 h 2077"/>
                  <a:gd name="T18" fmla="*/ 2147483647 w 1171"/>
                  <a:gd name="T19" fmla="*/ 2147483647 h 2077"/>
                  <a:gd name="T20" fmla="*/ 2147483647 w 1171"/>
                  <a:gd name="T21" fmla="*/ 2147483647 h 2077"/>
                  <a:gd name="T22" fmla="*/ 2147483647 w 1171"/>
                  <a:gd name="T23" fmla="*/ 2147483647 h 2077"/>
                  <a:gd name="T24" fmla="*/ 2147483647 w 1171"/>
                  <a:gd name="T25" fmla="*/ 2147483647 h 2077"/>
                  <a:gd name="T26" fmla="*/ 0 w 1171"/>
                  <a:gd name="T27" fmla="*/ 2147483647 h 2077"/>
                  <a:gd name="T28" fmla="*/ 2147483647 w 1171"/>
                  <a:gd name="T29" fmla="*/ 2147483647 h 2077"/>
                  <a:gd name="T30" fmla="*/ 2147483647 w 1171"/>
                  <a:gd name="T31" fmla="*/ 2147483647 h 2077"/>
                  <a:gd name="T32" fmla="*/ 2147483647 w 1171"/>
                  <a:gd name="T33" fmla="*/ 2147483647 h 2077"/>
                  <a:gd name="T34" fmla="*/ 2147483647 w 1171"/>
                  <a:gd name="T35" fmla="*/ 2147483647 h 2077"/>
                  <a:gd name="T36" fmla="*/ 2147483647 w 1171"/>
                  <a:gd name="T37" fmla="*/ 2147483647 h 2077"/>
                  <a:gd name="T38" fmla="*/ 2147483647 w 1171"/>
                  <a:gd name="T39" fmla="*/ 2147483647 h 2077"/>
                  <a:gd name="T40" fmla="*/ 2147483647 w 1171"/>
                  <a:gd name="T41" fmla="*/ 2147483647 h 2077"/>
                  <a:gd name="T42" fmla="*/ 2147483647 w 1171"/>
                  <a:gd name="T43" fmla="*/ 2147483647 h 2077"/>
                  <a:gd name="T44" fmla="*/ 2147483647 w 1171"/>
                  <a:gd name="T45" fmla="*/ 2147483647 h 2077"/>
                  <a:gd name="T46" fmla="*/ 2147483647 w 1171"/>
                  <a:gd name="T47" fmla="*/ 2147483647 h 2077"/>
                  <a:gd name="T48" fmla="*/ 2147483647 w 1171"/>
                  <a:gd name="T49" fmla="*/ 2147483647 h 2077"/>
                  <a:gd name="T50" fmla="*/ 2147483647 w 1171"/>
                  <a:gd name="T51" fmla="*/ 2147483647 h 2077"/>
                  <a:gd name="T52" fmla="*/ 2147483647 w 1171"/>
                  <a:gd name="T53" fmla="*/ 2147483647 h 2077"/>
                  <a:gd name="T54" fmla="*/ 2147483647 w 1171"/>
                  <a:gd name="T55" fmla="*/ 2147483647 h 2077"/>
                  <a:gd name="T56" fmla="*/ 2147483647 w 1171"/>
                  <a:gd name="T57" fmla="*/ 2147483647 h 2077"/>
                  <a:gd name="T58" fmla="*/ 2147483647 w 1171"/>
                  <a:gd name="T59" fmla="*/ 2147483647 h 2077"/>
                  <a:gd name="T60" fmla="*/ 2147483647 w 1171"/>
                  <a:gd name="T61" fmla="*/ 2147483647 h 2077"/>
                  <a:gd name="T62" fmla="*/ 2147483647 w 1171"/>
                  <a:gd name="T63" fmla="*/ 2147483647 h 2077"/>
                  <a:gd name="T64" fmla="*/ 2147483647 w 1171"/>
                  <a:gd name="T65" fmla="*/ 2147483647 h 2077"/>
                  <a:gd name="T66" fmla="*/ 2147483647 w 1171"/>
                  <a:gd name="T67" fmla="*/ 2147483647 h 2077"/>
                  <a:gd name="T68" fmla="*/ 2147483647 w 1171"/>
                  <a:gd name="T69" fmla="*/ 2147483647 h 2077"/>
                  <a:gd name="T70" fmla="*/ 2147483647 w 1171"/>
                  <a:gd name="T71" fmla="*/ 2147483647 h 2077"/>
                  <a:gd name="T72" fmla="*/ 2147483647 w 1171"/>
                  <a:gd name="T73" fmla="*/ 2147483647 h 2077"/>
                  <a:gd name="T74" fmla="*/ 2147483647 w 1171"/>
                  <a:gd name="T75" fmla="*/ 2147483647 h 2077"/>
                  <a:gd name="T76" fmla="*/ 2147483647 w 1171"/>
                  <a:gd name="T77" fmla="*/ 2147483647 h 2077"/>
                  <a:gd name="T78" fmla="*/ 2147483647 w 1171"/>
                  <a:gd name="T79" fmla="*/ 2147483647 h 2077"/>
                  <a:gd name="T80" fmla="*/ 2147483647 w 1171"/>
                  <a:gd name="T81" fmla="*/ 2147483647 h 2077"/>
                  <a:gd name="T82" fmla="*/ 2147483647 w 1171"/>
                  <a:gd name="T83" fmla="*/ 2147483647 h 2077"/>
                  <a:gd name="T84" fmla="*/ 2147483647 w 1171"/>
                  <a:gd name="T85" fmla="*/ 2147483647 h 2077"/>
                  <a:gd name="T86" fmla="*/ 2147483647 w 1171"/>
                  <a:gd name="T87" fmla="*/ 2147483647 h 2077"/>
                  <a:gd name="T88" fmla="*/ 2147483647 w 1171"/>
                  <a:gd name="T89" fmla="*/ 2147483647 h 2077"/>
                  <a:gd name="T90" fmla="*/ 2147483647 w 1171"/>
                  <a:gd name="T91" fmla="*/ 2147483647 h 2077"/>
                  <a:gd name="T92" fmla="*/ 2147483647 w 1171"/>
                  <a:gd name="T93" fmla="*/ 2147483647 h 2077"/>
                  <a:gd name="T94" fmla="*/ 2147483647 w 1171"/>
                  <a:gd name="T95" fmla="*/ 2147483647 h 207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171"/>
                  <a:gd name="T145" fmla="*/ 0 h 2077"/>
                  <a:gd name="T146" fmla="*/ 1171 w 1171"/>
                  <a:gd name="T147" fmla="*/ 2077 h 207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171" h="2077">
                    <a:moveTo>
                      <a:pt x="964" y="0"/>
                    </a:moveTo>
                    <a:lnTo>
                      <a:pt x="196" y="48"/>
                    </a:lnTo>
                    <a:lnTo>
                      <a:pt x="206" y="71"/>
                    </a:lnTo>
                    <a:lnTo>
                      <a:pt x="266" y="108"/>
                    </a:lnTo>
                    <a:lnTo>
                      <a:pt x="271" y="141"/>
                    </a:lnTo>
                    <a:lnTo>
                      <a:pt x="320" y="173"/>
                    </a:lnTo>
                    <a:lnTo>
                      <a:pt x="341" y="238"/>
                    </a:lnTo>
                    <a:lnTo>
                      <a:pt x="341" y="271"/>
                    </a:lnTo>
                    <a:lnTo>
                      <a:pt x="320" y="308"/>
                    </a:lnTo>
                    <a:lnTo>
                      <a:pt x="303" y="324"/>
                    </a:lnTo>
                    <a:lnTo>
                      <a:pt x="303" y="357"/>
                    </a:lnTo>
                    <a:lnTo>
                      <a:pt x="255" y="412"/>
                    </a:lnTo>
                    <a:lnTo>
                      <a:pt x="206" y="428"/>
                    </a:lnTo>
                    <a:lnTo>
                      <a:pt x="196" y="444"/>
                    </a:lnTo>
                    <a:lnTo>
                      <a:pt x="136" y="444"/>
                    </a:lnTo>
                    <a:lnTo>
                      <a:pt x="108" y="460"/>
                    </a:lnTo>
                    <a:lnTo>
                      <a:pt x="92" y="498"/>
                    </a:lnTo>
                    <a:lnTo>
                      <a:pt x="98" y="530"/>
                    </a:lnTo>
                    <a:lnTo>
                      <a:pt x="131" y="563"/>
                    </a:lnTo>
                    <a:lnTo>
                      <a:pt x="141" y="589"/>
                    </a:lnTo>
                    <a:lnTo>
                      <a:pt x="131" y="644"/>
                    </a:lnTo>
                    <a:lnTo>
                      <a:pt x="87" y="735"/>
                    </a:lnTo>
                    <a:lnTo>
                      <a:pt x="43" y="763"/>
                    </a:lnTo>
                    <a:lnTo>
                      <a:pt x="33" y="790"/>
                    </a:lnTo>
                    <a:lnTo>
                      <a:pt x="33" y="822"/>
                    </a:lnTo>
                    <a:lnTo>
                      <a:pt x="17" y="849"/>
                    </a:lnTo>
                    <a:lnTo>
                      <a:pt x="17" y="871"/>
                    </a:lnTo>
                    <a:lnTo>
                      <a:pt x="0" y="904"/>
                    </a:lnTo>
                    <a:lnTo>
                      <a:pt x="5" y="974"/>
                    </a:lnTo>
                    <a:lnTo>
                      <a:pt x="27" y="1039"/>
                    </a:lnTo>
                    <a:lnTo>
                      <a:pt x="33" y="1065"/>
                    </a:lnTo>
                    <a:lnTo>
                      <a:pt x="119" y="1162"/>
                    </a:lnTo>
                    <a:lnTo>
                      <a:pt x="201" y="1227"/>
                    </a:lnTo>
                    <a:lnTo>
                      <a:pt x="222" y="1250"/>
                    </a:lnTo>
                    <a:lnTo>
                      <a:pt x="271" y="1385"/>
                    </a:lnTo>
                    <a:lnTo>
                      <a:pt x="287" y="1401"/>
                    </a:lnTo>
                    <a:lnTo>
                      <a:pt x="315" y="1373"/>
                    </a:lnTo>
                    <a:lnTo>
                      <a:pt x="336" y="1357"/>
                    </a:lnTo>
                    <a:lnTo>
                      <a:pt x="406" y="1396"/>
                    </a:lnTo>
                    <a:lnTo>
                      <a:pt x="417" y="1417"/>
                    </a:lnTo>
                    <a:lnTo>
                      <a:pt x="401" y="1466"/>
                    </a:lnTo>
                    <a:lnTo>
                      <a:pt x="412" y="1514"/>
                    </a:lnTo>
                    <a:lnTo>
                      <a:pt x="357" y="1579"/>
                    </a:lnTo>
                    <a:lnTo>
                      <a:pt x="347" y="1601"/>
                    </a:lnTo>
                    <a:lnTo>
                      <a:pt x="368" y="1644"/>
                    </a:lnTo>
                    <a:lnTo>
                      <a:pt x="412" y="1693"/>
                    </a:lnTo>
                    <a:lnTo>
                      <a:pt x="494" y="1742"/>
                    </a:lnTo>
                    <a:lnTo>
                      <a:pt x="536" y="1758"/>
                    </a:lnTo>
                    <a:lnTo>
                      <a:pt x="618" y="1828"/>
                    </a:lnTo>
                    <a:lnTo>
                      <a:pt x="634" y="1893"/>
                    </a:lnTo>
                    <a:lnTo>
                      <a:pt x="661" y="1925"/>
                    </a:lnTo>
                    <a:lnTo>
                      <a:pt x="661" y="1942"/>
                    </a:lnTo>
                    <a:lnTo>
                      <a:pt x="640" y="1963"/>
                    </a:lnTo>
                    <a:lnTo>
                      <a:pt x="634" y="1979"/>
                    </a:lnTo>
                    <a:lnTo>
                      <a:pt x="699" y="2077"/>
                    </a:lnTo>
                    <a:lnTo>
                      <a:pt x="710" y="2077"/>
                    </a:lnTo>
                    <a:lnTo>
                      <a:pt x="710" y="2055"/>
                    </a:lnTo>
                    <a:lnTo>
                      <a:pt x="731" y="2055"/>
                    </a:lnTo>
                    <a:lnTo>
                      <a:pt x="738" y="2065"/>
                    </a:lnTo>
                    <a:lnTo>
                      <a:pt x="754" y="2000"/>
                    </a:lnTo>
                    <a:lnTo>
                      <a:pt x="791" y="1984"/>
                    </a:lnTo>
                    <a:lnTo>
                      <a:pt x="840" y="1990"/>
                    </a:lnTo>
                    <a:lnTo>
                      <a:pt x="878" y="2012"/>
                    </a:lnTo>
                    <a:lnTo>
                      <a:pt x="910" y="2039"/>
                    </a:lnTo>
                    <a:lnTo>
                      <a:pt x="954" y="2017"/>
                    </a:lnTo>
                    <a:lnTo>
                      <a:pt x="938" y="1947"/>
                    </a:lnTo>
                    <a:lnTo>
                      <a:pt x="932" y="1903"/>
                    </a:lnTo>
                    <a:lnTo>
                      <a:pt x="959" y="1893"/>
                    </a:lnTo>
                    <a:lnTo>
                      <a:pt x="1046" y="1866"/>
                    </a:lnTo>
                    <a:lnTo>
                      <a:pt x="1052" y="1855"/>
                    </a:lnTo>
                    <a:lnTo>
                      <a:pt x="1024" y="1823"/>
                    </a:lnTo>
                    <a:lnTo>
                      <a:pt x="1024" y="1807"/>
                    </a:lnTo>
                    <a:lnTo>
                      <a:pt x="1029" y="1801"/>
                    </a:lnTo>
                    <a:lnTo>
                      <a:pt x="1041" y="1768"/>
                    </a:lnTo>
                    <a:lnTo>
                      <a:pt x="1052" y="1752"/>
                    </a:lnTo>
                    <a:lnTo>
                      <a:pt x="1046" y="1747"/>
                    </a:lnTo>
                    <a:lnTo>
                      <a:pt x="1041" y="1736"/>
                    </a:lnTo>
                    <a:lnTo>
                      <a:pt x="1041" y="1714"/>
                    </a:lnTo>
                    <a:lnTo>
                      <a:pt x="1057" y="1649"/>
                    </a:lnTo>
                    <a:lnTo>
                      <a:pt x="1057" y="1596"/>
                    </a:lnTo>
                    <a:lnTo>
                      <a:pt x="1106" y="1552"/>
                    </a:lnTo>
                    <a:lnTo>
                      <a:pt x="1133" y="1492"/>
                    </a:lnTo>
                    <a:lnTo>
                      <a:pt x="1133" y="1471"/>
                    </a:lnTo>
                    <a:lnTo>
                      <a:pt x="1171" y="1396"/>
                    </a:lnTo>
                    <a:lnTo>
                      <a:pt x="1160" y="1320"/>
                    </a:lnTo>
                    <a:lnTo>
                      <a:pt x="1127" y="1250"/>
                    </a:lnTo>
                    <a:lnTo>
                      <a:pt x="1138" y="1206"/>
                    </a:lnTo>
                    <a:lnTo>
                      <a:pt x="1133" y="1174"/>
                    </a:lnTo>
                    <a:lnTo>
                      <a:pt x="1143" y="1157"/>
                    </a:lnTo>
                    <a:lnTo>
                      <a:pt x="1068" y="276"/>
                    </a:lnTo>
                    <a:lnTo>
                      <a:pt x="1057" y="271"/>
                    </a:lnTo>
                    <a:lnTo>
                      <a:pt x="1046" y="249"/>
                    </a:lnTo>
                    <a:lnTo>
                      <a:pt x="1029" y="168"/>
                    </a:lnTo>
                    <a:lnTo>
                      <a:pt x="1013" y="141"/>
                    </a:lnTo>
                    <a:lnTo>
                      <a:pt x="992" y="119"/>
                    </a:lnTo>
                    <a:lnTo>
                      <a:pt x="964" y="65"/>
                    </a:lnTo>
                    <a:lnTo>
                      <a:pt x="964" y="0"/>
                    </a:lnTo>
                    <a:close/>
                  </a:path>
                </a:pathLst>
              </a:custGeom>
              <a:solidFill>
                <a:schemeClr val="bg2">
                  <a:lumMod val="40000"/>
                  <a:lumOff val="60000"/>
                </a:schemeClr>
              </a:solidFill>
              <a:ln w="9525">
                <a:solidFill>
                  <a:schemeClr val="bg2">
                    <a:lumMod val="40000"/>
                    <a:lumOff val="60000"/>
                  </a:schemeClr>
                </a:solidFill>
                <a:round/>
                <a:headEnd/>
                <a:tailEnd/>
              </a:ln>
            </p:spPr>
          </p:sp>
          <p:grpSp>
            <p:nvGrpSpPr>
              <p:cNvPr id="131" name="MI"/>
              <p:cNvGrpSpPr>
                <a:grpSpLocks/>
              </p:cNvGrpSpPr>
              <p:nvPr/>
            </p:nvGrpSpPr>
            <p:grpSpPr bwMode="auto">
              <a:xfrm>
                <a:off x="2998099" y="1315684"/>
                <a:ext cx="546454" cy="514592"/>
                <a:chOff x="2933700" y="400050"/>
                <a:chExt cx="68" cy="64"/>
              </a:xfrm>
              <a:solidFill>
                <a:schemeClr val="bg2">
                  <a:lumMod val="40000"/>
                  <a:lumOff val="60000"/>
                </a:schemeClr>
              </a:solidFill>
            </p:grpSpPr>
            <p:sp>
              <p:nvSpPr>
                <p:cNvPr id="135" name="Freeform 134"/>
                <p:cNvSpPr>
                  <a:spLocks/>
                </p:cNvSpPr>
                <p:nvPr/>
              </p:nvSpPr>
              <p:spPr bwMode="auto">
                <a:xfrm>
                  <a:off x="2933733" y="400066"/>
                  <a:ext cx="35" cy="48"/>
                </a:xfrm>
                <a:custGeom>
                  <a:avLst/>
                  <a:gdLst>
                    <a:gd name="T0" fmla="*/ 0 w 1143"/>
                    <a:gd name="T1" fmla="*/ 0 h 1568"/>
                    <a:gd name="T2" fmla="*/ 0 w 1143"/>
                    <a:gd name="T3" fmla="*/ 0 h 1568"/>
                    <a:gd name="T4" fmla="*/ 0 w 1143"/>
                    <a:gd name="T5" fmla="*/ 0 h 1568"/>
                    <a:gd name="T6" fmla="*/ 0 w 1143"/>
                    <a:gd name="T7" fmla="*/ 0 h 1568"/>
                    <a:gd name="T8" fmla="*/ 0 w 1143"/>
                    <a:gd name="T9" fmla="*/ 0 h 1568"/>
                    <a:gd name="T10" fmla="*/ 0 w 1143"/>
                    <a:gd name="T11" fmla="*/ 0 h 1568"/>
                    <a:gd name="T12" fmla="*/ 0 w 1143"/>
                    <a:gd name="T13" fmla="*/ 0 h 1568"/>
                    <a:gd name="T14" fmla="*/ 0 w 1143"/>
                    <a:gd name="T15" fmla="*/ 0 h 1568"/>
                    <a:gd name="T16" fmla="*/ 0 w 1143"/>
                    <a:gd name="T17" fmla="*/ 0 h 1568"/>
                    <a:gd name="T18" fmla="*/ 0 w 1143"/>
                    <a:gd name="T19" fmla="*/ 0 h 1568"/>
                    <a:gd name="T20" fmla="*/ 0 w 1143"/>
                    <a:gd name="T21" fmla="*/ 0 h 1568"/>
                    <a:gd name="T22" fmla="*/ 0 w 1143"/>
                    <a:gd name="T23" fmla="*/ 0 h 1568"/>
                    <a:gd name="T24" fmla="*/ 0 w 1143"/>
                    <a:gd name="T25" fmla="*/ 0 h 1568"/>
                    <a:gd name="T26" fmla="*/ 0 w 1143"/>
                    <a:gd name="T27" fmla="*/ 0 h 1568"/>
                    <a:gd name="T28" fmla="*/ 0 w 1143"/>
                    <a:gd name="T29" fmla="*/ 0 h 1568"/>
                    <a:gd name="T30" fmla="*/ 0 w 1143"/>
                    <a:gd name="T31" fmla="*/ 0 h 1568"/>
                    <a:gd name="T32" fmla="*/ 0 w 1143"/>
                    <a:gd name="T33" fmla="*/ 0 h 1568"/>
                    <a:gd name="T34" fmla="*/ 0 w 1143"/>
                    <a:gd name="T35" fmla="*/ 0 h 1568"/>
                    <a:gd name="T36" fmla="*/ 0 w 1143"/>
                    <a:gd name="T37" fmla="*/ 0 h 1568"/>
                    <a:gd name="T38" fmla="*/ 0 w 1143"/>
                    <a:gd name="T39" fmla="*/ 0 h 1568"/>
                    <a:gd name="T40" fmla="*/ 0 w 1143"/>
                    <a:gd name="T41" fmla="*/ 0 h 1568"/>
                    <a:gd name="T42" fmla="*/ 0 w 1143"/>
                    <a:gd name="T43" fmla="*/ 0 h 1568"/>
                    <a:gd name="T44" fmla="*/ 0 w 1143"/>
                    <a:gd name="T45" fmla="*/ 0 h 1568"/>
                    <a:gd name="T46" fmla="*/ 0 w 1143"/>
                    <a:gd name="T47" fmla="*/ 0 h 1568"/>
                    <a:gd name="T48" fmla="*/ 0 w 1143"/>
                    <a:gd name="T49" fmla="*/ 0 h 1568"/>
                    <a:gd name="T50" fmla="*/ 0 w 1143"/>
                    <a:gd name="T51" fmla="*/ 0 h 1568"/>
                    <a:gd name="T52" fmla="*/ 0 w 1143"/>
                    <a:gd name="T53" fmla="*/ 0 h 1568"/>
                    <a:gd name="T54" fmla="*/ 0 w 1143"/>
                    <a:gd name="T55" fmla="*/ 0 h 1568"/>
                    <a:gd name="T56" fmla="*/ 0 w 1143"/>
                    <a:gd name="T57" fmla="*/ 0 h 1568"/>
                    <a:gd name="T58" fmla="*/ 0 w 1143"/>
                    <a:gd name="T59" fmla="*/ 0 h 1568"/>
                    <a:gd name="T60" fmla="*/ 0 w 1143"/>
                    <a:gd name="T61" fmla="*/ 0 h 1568"/>
                    <a:gd name="T62" fmla="*/ 0 w 1143"/>
                    <a:gd name="T63" fmla="*/ 0 h 1568"/>
                    <a:gd name="T64" fmla="*/ 0 w 1143"/>
                    <a:gd name="T65" fmla="*/ 0 h 1568"/>
                    <a:gd name="T66" fmla="*/ 0 w 1143"/>
                    <a:gd name="T67" fmla="*/ 0 h 1568"/>
                    <a:gd name="T68" fmla="*/ 0 w 1143"/>
                    <a:gd name="T69" fmla="*/ 0 h 1568"/>
                    <a:gd name="T70" fmla="*/ 0 w 1143"/>
                    <a:gd name="T71" fmla="*/ 0 h 1568"/>
                    <a:gd name="T72" fmla="*/ 0 w 1143"/>
                    <a:gd name="T73" fmla="*/ 0 h 1568"/>
                    <a:gd name="T74" fmla="*/ 0 w 1143"/>
                    <a:gd name="T75" fmla="*/ 0 h 1568"/>
                    <a:gd name="T76" fmla="*/ 0 w 1143"/>
                    <a:gd name="T77" fmla="*/ 0 h 1568"/>
                    <a:gd name="T78" fmla="*/ 0 w 1143"/>
                    <a:gd name="T79" fmla="*/ 0 h 1568"/>
                    <a:gd name="T80" fmla="*/ 0 w 1143"/>
                    <a:gd name="T81" fmla="*/ 0 h 1568"/>
                    <a:gd name="T82" fmla="*/ 0 w 1143"/>
                    <a:gd name="T83" fmla="*/ 0 h 1568"/>
                    <a:gd name="T84" fmla="*/ 0 w 1143"/>
                    <a:gd name="T85" fmla="*/ 0 h 1568"/>
                    <a:gd name="T86" fmla="*/ 0 w 1143"/>
                    <a:gd name="T87" fmla="*/ 0 h 1568"/>
                    <a:gd name="T88" fmla="*/ 0 w 1143"/>
                    <a:gd name="T89" fmla="*/ 0 h 1568"/>
                    <a:gd name="T90" fmla="*/ 0 w 1143"/>
                    <a:gd name="T91" fmla="*/ 0 h 1568"/>
                    <a:gd name="T92" fmla="*/ 0 w 1143"/>
                    <a:gd name="T93" fmla="*/ 0 h 1568"/>
                    <a:gd name="T94" fmla="*/ 0 w 1143"/>
                    <a:gd name="T95" fmla="*/ 0 h 1568"/>
                    <a:gd name="T96" fmla="*/ 0 w 1143"/>
                    <a:gd name="T97" fmla="*/ 0 h 1568"/>
                    <a:gd name="T98" fmla="*/ 0 w 1143"/>
                    <a:gd name="T99" fmla="*/ 0 h 1568"/>
                    <a:gd name="T100" fmla="*/ 0 w 1143"/>
                    <a:gd name="T101" fmla="*/ 0 h 1568"/>
                    <a:gd name="T102" fmla="*/ 0 w 1143"/>
                    <a:gd name="T103" fmla="*/ 0 h 1568"/>
                    <a:gd name="T104" fmla="*/ 0 w 1143"/>
                    <a:gd name="T105" fmla="*/ 0 h 1568"/>
                    <a:gd name="T106" fmla="*/ 0 w 1143"/>
                    <a:gd name="T107" fmla="*/ 0 h 1568"/>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143"/>
                    <a:gd name="T163" fmla="*/ 0 h 1568"/>
                    <a:gd name="T164" fmla="*/ 1143 w 1143"/>
                    <a:gd name="T165" fmla="*/ 1568 h 1568"/>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143" h="1568">
                      <a:moveTo>
                        <a:pt x="0" y="1568"/>
                      </a:moveTo>
                      <a:lnTo>
                        <a:pt x="568" y="1498"/>
                      </a:lnTo>
                      <a:lnTo>
                        <a:pt x="573" y="1515"/>
                      </a:lnTo>
                      <a:lnTo>
                        <a:pt x="931" y="1466"/>
                      </a:lnTo>
                      <a:lnTo>
                        <a:pt x="936" y="1450"/>
                      </a:lnTo>
                      <a:lnTo>
                        <a:pt x="980" y="1362"/>
                      </a:lnTo>
                      <a:lnTo>
                        <a:pt x="996" y="1341"/>
                      </a:lnTo>
                      <a:lnTo>
                        <a:pt x="991" y="1282"/>
                      </a:lnTo>
                      <a:lnTo>
                        <a:pt x="1013" y="1233"/>
                      </a:lnTo>
                      <a:lnTo>
                        <a:pt x="1056" y="1195"/>
                      </a:lnTo>
                      <a:lnTo>
                        <a:pt x="1056" y="1152"/>
                      </a:lnTo>
                      <a:lnTo>
                        <a:pt x="1062" y="1141"/>
                      </a:lnTo>
                      <a:lnTo>
                        <a:pt x="1067" y="1114"/>
                      </a:lnTo>
                      <a:lnTo>
                        <a:pt x="1094" y="1092"/>
                      </a:lnTo>
                      <a:lnTo>
                        <a:pt x="1105" y="1114"/>
                      </a:lnTo>
                      <a:lnTo>
                        <a:pt x="1115" y="1120"/>
                      </a:lnTo>
                      <a:lnTo>
                        <a:pt x="1132" y="1109"/>
                      </a:lnTo>
                      <a:lnTo>
                        <a:pt x="1138" y="1092"/>
                      </a:lnTo>
                      <a:lnTo>
                        <a:pt x="1143" y="1071"/>
                      </a:lnTo>
                      <a:lnTo>
                        <a:pt x="1132" y="1022"/>
                      </a:lnTo>
                      <a:lnTo>
                        <a:pt x="1143" y="957"/>
                      </a:lnTo>
                      <a:lnTo>
                        <a:pt x="1122" y="914"/>
                      </a:lnTo>
                      <a:lnTo>
                        <a:pt x="1115" y="828"/>
                      </a:lnTo>
                      <a:lnTo>
                        <a:pt x="1029" y="617"/>
                      </a:lnTo>
                      <a:lnTo>
                        <a:pt x="948" y="589"/>
                      </a:lnTo>
                      <a:lnTo>
                        <a:pt x="920" y="611"/>
                      </a:lnTo>
                      <a:lnTo>
                        <a:pt x="883" y="649"/>
                      </a:lnTo>
                      <a:lnTo>
                        <a:pt x="785" y="790"/>
                      </a:lnTo>
                      <a:lnTo>
                        <a:pt x="775" y="790"/>
                      </a:lnTo>
                      <a:lnTo>
                        <a:pt x="769" y="784"/>
                      </a:lnTo>
                      <a:lnTo>
                        <a:pt x="726" y="768"/>
                      </a:lnTo>
                      <a:lnTo>
                        <a:pt x="715" y="758"/>
                      </a:lnTo>
                      <a:lnTo>
                        <a:pt x="704" y="725"/>
                      </a:lnTo>
                      <a:lnTo>
                        <a:pt x="715" y="665"/>
                      </a:lnTo>
                      <a:lnTo>
                        <a:pt x="731" y="644"/>
                      </a:lnTo>
                      <a:lnTo>
                        <a:pt x="780" y="611"/>
                      </a:lnTo>
                      <a:lnTo>
                        <a:pt x="791" y="589"/>
                      </a:lnTo>
                      <a:lnTo>
                        <a:pt x="791" y="568"/>
                      </a:lnTo>
                      <a:lnTo>
                        <a:pt x="801" y="540"/>
                      </a:lnTo>
                      <a:lnTo>
                        <a:pt x="818" y="524"/>
                      </a:lnTo>
                      <a:lnTo>
                        <a:pt x="840" y="482"/>
                      </a:lnTo>
                      <a:lnTo>
                        <a:pt x="840" y="389"/>
                      </a:lnTo>
                      <a:lnTo>
                        <a:pt x="829" y="341"/>
                      </a:lnTo>
                      <a:lnTo>
                        <a:pt x="812" y="319"/>
                      </a:lnTo>
                      <a:lnTo>
                        <a:pt x="785" y="282"/>
                      </a:lnTo>
                      <a:lnTo>
                        <a:pt x="775" y="265"/>
                      </a:lnTo>
                      <a:lnTo>
                        <a:pt x="780" y="243"/>
                      </a:lnTo>
                      <a:lnTo>
                        <a:pt x="812" y="233"/>
                      </a:lnTo>
                      <a:lnTo>
                        <a:pt x="818" y="222"/>
                      </a:lnTo>
                      <a:lnTo>
                        <a:pt x="780" y="152"/>
                      </a:lnTo>
                      <a:lnTo>
                        <a:pt x="747" y="136"/>
                      </a:lnTo>
                      <a:lnTo>
                        <a:pt x="655" y="103"/>
                      </a:lnTo>
                      <a:lnTo>
                        <a:pt x="585" y="87"/>
                      </a:lnTo>
                      <a:lnTo>
                        <a:pt x="557" y="59"/>
                      </a:lnTo>
                      <a:lnTo>
                        <a:pt x="503" y="43"/>
                      </a:lnTo>
                      <a:lnTo>
                        <a:pt x="455" y="32"/>
                      </a:lnTo>
                      <a:lnTo>
                        <a:pt x="412" y="0"/>
                      </a:lnTo>
                      <a:lnTo>
                        <a:pt x="396" y="27"/>
                      </a:lnTo>
                      <a:lnTo>
                        <a:pt x="363" y="38"/>
                      </a:lnTo>
                      <a:lnTo>
                        <a:pt x="336" y="87"/>
                      </a:lnTo>
                      <a:lnTo>
                        <a:pt x="330" y="130"/>
                      </a:lnTo>
                      <a:lnTo>
                        <a:pt x="336" y="146"/>
                      </a:lnTo>
                      <a:lnTo>
                        <a:pt x="352" y="146"/>
                      </a:lnTo>
                      <a:lnTo>
                        <a:pt x="357" y="162"/>
                      </a:lnTo>
                      <a:lnTo>
                        <a:pt x="347" y="168"/>
                      </a:lnTo>
                      <a:lnTo>
                        <a:pt x="319" y="178"/>
                      </a:lnTo>
                      <a:lnTo>
                        <a:pt x="303" y="189"/>
                      </a:lnTo>
                      <a:lnTo>
                        <a:pt x="282" y="222"/>
                      </a:lnTo>
                      <a:lnTo>
                        <a:pt x="265" y="254"/>
                      </a:lnTo>
                      <a:lnTo>
                        <a:pt x="270" y="292"/>
                      </a:lnTo>
                      <a:lnTo>
                        <a:pt x="276" y="335"/>
                      </a:lnTo>
                      <a:lnTo>
                        <a:pt x="254" y="378"/>
                      </a:lnTo>
                      <a:lnTo>
                        <a:pt x="222" y="394"/>
                      </a:lnTo>
                      <a:lnTo>
                        <a:pt x="217" y="362"/>
                      </a:lnTo>
                      <a:lnTo>
                        <a:pt x="227" y="324"/>
                      </a:lnTo>
                      <a:lnTo>
                        <a:pt x="217" y="287"/>
                      </a:lnTo>
                      <a:lnTo>
                        <a:pt x="222" y="265"/>
                      </a:lnTo>
                      <a:lnTo>
                        <a:pt x="217" y="259"/>
                      </a:lnTo>
                      <a:lnTo>
                        <a:pt x="200" y="265"/>
                      </a:lnTo>
                      <a:lnTo>
                        <a:pt x="184" y="292"/>
                      </a:lnTo>
                      <a:lnTo>
                        <a:pt x="178" y="330"/>
                      </a:lnTo>
                      <a:lnTo>
                        <a:pt x="168" y="352"/>
                      </a:lnTo>
                      <a:lnTo>
                        <a:pt x="145" y="352"/>
                      </a:lnTo>
                      <a:lnTo>
                        <a:pt x="113" y="378"/>
                      </a:lnTo>
                      <a:lnTo>
                        <a:pt x="97" y="405"/>
                      </a:lnTo>
                      <a:lnTo>
                        <a:pt x="97" y="427"/>
                      </a:lnTo>
                      <a:lnTo>
                        <a:pt x="64" y="459"/>
                      </a:lnTo>
                      <a:lnTo>
                        <a:pt x="64" y="519"/>
                      </a:lnTo>
                      <a:lnTo>
                        <a:pt x="59" y="584"/>
                      </a:lnTo>
                      <a:lnTo>
                        <a:pt x="54" y="628"/>
                      </a:lnTo>
                      <a:lnTo>
                        <a:pt x="32" y="676"/>
                      </a:lnTo>
                      <a:lnTo>
                        <a:pt x="15" y="703"/>
                      </a:lnTo>
                      <a:lnTo>
                        <a:pt x="15" y="735"/>
                      </a:lnTo>
                      <a:lnTo>
                        <a:pt x="43" y="816"/>
                      </a:lnTo>
                      <a:lnTo>
                        <a:pt x="26" y="865"/>
                      </a:lnTo>
                      <a:lnTo>
                        <a:pt x="48" y="909"/>
                      </a:lnTo>
                      <a:lnTo>
                        <a:pt x="103" y="1016"/>
                      </a:lnTo>
                      <a:lnTo>
                        <a:pt x="140" y="1109"/>
                      </a:lnTo>
                      <a:lnTo>
                        <a:pt x="140" y="1185"/>
                      </a:lnTo>
                      <a:lnTo>
                        <a:pt x="157" y="1201"/>
                      </a:lnTo>
                      <a:lnTo>
                        <a:pt x="157" y="1211"/>
                      </a:lnTo>
                      <a:lnTo>
                        <a:pt x="145" y="1222"/>
                      </a:lnTo>
                      <a:lnTo>
                        <a:pt x="135" y="1303"/>
                      </a:lnTo>
                      <a:lnTo>
                        <a:pt x="124" y="1357"/>
                      </a:lnTo>
                      <a:lnTo>
                        <a:pt x="97" y="1411"/>
                      </a:lnTo>
                      <a:lnTo>
                        <a:pt x="54" y="1520"/>
                      </a:lnTo>
                      <a:lnTo>
                        <a:pt x="15" y="1557"/>
                      </a:lnTo>
                      <a:lnTo>
                        <a:pt x="0" y="1568"/>
                      </a:lnTo>
                      <a:close/>
                    </a:path>
                  </a:pathLst>
                </a:custGeom>
                <a:grpFill/>
                <a:ln w="9525">
                  <a:solidFill>
                    <a:schemeClr val="bg2">
                      <a:lumMod val="40000"/>
                      <a:lumOff val="60000"/>
                    </a:schemeClr>
                  </a:solidFill>
                  <a:round/>
                  <a:headEnd/>
                  <a:tailEnd/>
                </a:ln>
              </p:spPr>
            </p:sp>
            <p:sp>
              <p:nvSpPr>
                <p:cNvPr id="136" name="Freeform 135"/>
                <p:cNvSpPr>
                  <a:spLocks/>
                </p:cNvSpPr>
                <p:nvPr/>
              </p:nvSpPr>
              <p:spPr bwMode="auto">
                <a:xfrm>
                  <a:off x="2933700" y="400050"/>
                  <a:ext cx="55" cy="27"/>
                </a:xfrm>
                <a:custGeom>
                  <a:avLst/>
                  <a:gdLst>
                    <a:gd name="T0" fmla="*/ 0 w 1794"/>
                    <a:gd name="T1" fmla="*/ 0 h 882"/>
                    <a:gd name="T2" fmla="*/ 0 w 1794"/>
                    <a:gd name="T3" fmla="*/ 0 h 882"/>
                    <a:gd name="T4" fmla="*/ 0 w 1794"/>
                    <a:gd name="T5" fmla="*/ 0 h 882"/>
                    <a:gd name="T6" fmla="*/ 0 w 1794"/>
                    <a:gd name="T7" fmla="*/ 0 h 882"/>
                    <a:gd name="T8" fmla="*/ 0 w 1794"/>
                    <a:gd name="T9" fmla="*/ 0 h 882"/>
                    <a:gd name="T10" fmla="*/ 0 w 1794"/>
                    <a:gd name="T11" fmla="*/ 0 h 882"/>
                    <a:gd name="T12" fmla="*/ 0 w 1794"/>
                    <a:gd name="T13" fmla="*/ 0 h 882"/>
                    <a:gd name="T14" fmla="*/ 0 w 1794"/>
                    <a:gd name="T15" fmla="*/ 0 h 882"/>
                    <a:gd name="T16" fmla="*/ 0 w 1794"/>
                    <a:gd name="T17" fmla="*/ 0 h 882"/>
                    <a:gd name="T18" fmla="*/ 0 w 1794"/>
                    <a:gd name="T19" fmla="*/ 0 h 882"/>
                    <a:gd name="T20" fmla="*/ 0 w 1794"/>
                    <a:gd name="T21" fmla="*/ 0 h 882"/>
                    <a:gd name="T22" fmla="*/ 0 w 1794"/>
                    <a:gd name="T23" fmla="*/ 0 h 882"/>
                    <a:gd name="T24" fmla="*/ 0 w 1794"/>
                    <a:gd name="T25" fmla="*/ 0 h 882"/>
                    <a:gd name="T26" fmla="*/ 0 w 1794"/>
                    <a:gd name="T27" fmla="*/ 0 h 882"/>
                    <a:gd name="T28" fmla="*/ 0 w 1794"/>
                    <a:gd name="T29" fmla="*/ 0 h 882"/>
                    <a:gd name="T30" fmla="*/ 0 w 1794"/>
                    <a:gd name="T31" fmla="*/ 0 h 882"/>
                    <a:gd name="T32" fmla="*/ 0 w 1794"/>
                    <a:gd name="T33" fmla="*/ 0 h 882"/>
                    <a:gd name="T34" fmla="*/ 0 w 1794"/>
                    <a:gd name="T35" fmla="*/ 0 h 882"/>
                    <a:gd name="T36" fmla="*/ 0 w 1794"/>
                    <a:gd name="T37" fmla="*/ 0 h 882"/>
                    <a:gd name="T38" fmla="*/ 0 w 1794"/>
                    <a:gd name="T39" fmla="*/ 0 h 882"/>
                    <a:gd name="T40" fmla="*/ 0 w 1794"/>
                    <a:gd name="T41" fmla="*/ 0 h 882"/>
                    <a:gd name="T42" fmla="*/ 0 w 1794"/>
                    <a:gd name="T43" fmla="*/ 0 h 882"/>
                    <a:gd name="T44" fmla="*/ 0 w 1794"/>
                    <a:gd name="T45" fmla="*/ 0 h 882"/>
                    <a:gd name="T46" fmla="*/ 0 w 1794"/>
                    <a:gd name="T47" fmla="*/ 0 h 882"/>
                    <a:gd name="T48" fmla="*/ 0 w 1794"/>
                    <a:gd name="T49" fmla="*/ 0 h 882"/>
                    <a:gd name="T50" fmla="*/ 0 w 1794"/>
                    <a:gd name="T51" fmla="*/ 0 h 882"/>
                    <a:gd name="T52" fmla="*/ 0 w 1794"/>
                    <a:gd name="T53" fmla="*/ 0 h 882"/>
                    <a:gd name="T54" fmla="*/ 0 w 1794"/>
                    <a:gd name="T55" fmla="*/ 0 h 882"/>
                    <a:gd name="T56" fmla="*/ 0 w 1794"/>
                    <a:gd name="T57" fmla="*/ 0 h 882"/>
                    <a:gd name="T58" fmla="*/ 0 w 1794"/>
                    <a:gd name="T59" fmla="*/ 0 h 882"/>
                    <a:gd name="T60" fmla="*/ 0 w 1794"/>
                    <a:gd name="T61" fmla="*/ 0 h 882"/>
                    <a:gd name="T62" fmla="*/ 0 w 1794"/>
                    <a:gd name="T63" fmla="*/ 0 h 882"/>
                    <a:gd name="T64" fmla="*/ 0 w 1794"/>
                    <a:gd name="T65" fmla="*/ 0 h 882"/>
                    <a:gd name="T66" fmla="*/ 0 w 1794"/>
                    <a:gd name="T67" fmla="*/ 0 h 882"/>
                    <a:gd name="T68" fmla="*/ 0 w 1794"/>
                    <a:gd name="T69" fmla="*/ 0 h 882"/>
                    <a:gd name="T70" fmla="*/ 0 w 1794"/>
                    <a:gd name="T71" fmla="*/ 0 h 882"/>
                    <a:gd name="T72" fmla="*/ 0 w 1794"/>
                    <a:gd name="T73" fmla="*/ 0 h 882"/>
                    <a:gd name="T74" fmla="*/ 0 w 1794"/>
                    <a:gd name="T75" fmla="*/ 0 h 882"/>
                    <a:gd name="T76" fmla="*/ 0 w 1794"/>
                    <a:gd name="T77" fmla="*/ 0 h 882"/>
                    <a:gd name="T78" fmla="*/ 0 w 1794"/>
                    <a:gd name="T79" fmla="*/ 0 h 882"/>
                    <a:gd name="T80" fmla="*/ 0 w 1794"/>
                    <a:gd name="T81" fmla="*/ 0 h 882"/>
                    <a:gd name="T82" fmla="*/ 0 w 1794"/>
                    <a:gd name="T83" fmla="*/ 0 h 882"/>
                    <a:gd name="T84" fmla="*/ 0 w 1794"/>
                    <a:gd name="T85" fmla="*/ 0 h 882"/>
                    <a:gd name="T86" fmla="*/ 0 w 1794"/>
                    <a:gd name="T87" fmla="*/ 0 h 88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794"/>
                    <a:gd name="T133" fmla="*/ 0 h 882"/>
                    <a:gd name="T134" fmla="*/ 1794 w 1794"/>
                    <a:gd name="T135" fmla="*/ 882 h 882"/>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794" h="882">
                      <a:moveTo>
                        <a:pt x="0" y="373"/>
                      </a:moveTo>
                      <a:lnTo>
                        <a:pt x="54" y="357"/>
                      </a:lnTo>
                      <a:lnTo>
                        <a:pt x="76" y="341"/>
                      </a:lnTo>
                      <a:lnTo>
                        <a:pt x="135" y="308"/>
                      </a:lnTo>
                      <a:lnTo>
                        <a:pt x="147" y="281"/>
                      </a:lnTo>
                      <a:lnTo>
                        <a:pt x="168" y="276"/>
                      </a:lnTo>
                      <a:lnTo>
                        <a:pt x="271" y="243"/>
                      </a:lnTo>
                      <a:lnTo>
                        <a:pt x="336" y="206"/>
                      </a:lnTo>
                      <a:lnTo>
                        <a:pt x="423" y="119"/>
                      </a:lnTo>
                      <a:lnTo>
                        <a:pt x="445" y="114"/>
                      </a:lnTo>
                      <a:lnTo>
                        <a:pt x="515" y="38"/>
                      </a:lnTo>
                      <a:lnTo>
                        <a:pt x="558" y="11"/>
                      </a:lnTo>
                      <a:lnTo>
                        <a:pt x="640" y="0"/>
                      </a:lnTo>
                      <a:lnTo>
                        <a:pt x="656" y="5"/>
                      </a:lnTo>
                      <a:lnTo>
                        <a:pt x="661" y="16"/>
                      </a:lnTo>
                      <a:lnTo>
                        <a:pt x="618" y="44"/>
                      </a:lnTo>
                      <a:lnTo>
                        <a:pt x="607" y="49"/>
                      </a:lnTo>
                      <a:lnTo>
                        <a:pt x="591" y="81"/>
                      </a:lnTo>
                      <a:lnTo>
                        <a:pt x="537" y="141"/>
                      </a:lnTo>
                      <a:lnTo>
                        <a:pt x="510" y="167"/>
                      </a:lnTo>
                      <a:lnTo>
                        <a:pt x="493" y="184"/>
                      </a:lnTo>
                      <a:lnTo>
                        <a:pt x="482" y="238"/>
                      </a:lnTo>
                      <a:lnTo>
                        <a:pt x="493" y="276"/>
                      </a:lnTo>
                      <a:lnTo>
                        <a:pt x="504" y="255"/>
                      </a:lnTo>
                      <a:lnTo>
                        <a:pt x="547" y="216"/>
                      </a:lnTo>
                      <a:lnTo>
                        <a:pt x="580" y="216"/>
                      </a:lnTo>
                      <a:lnTo>
                        <a:pt x="602" y="206"/>
                      </a:lnTo>
                      <a:lnTo>
                        <a:pt x="705" y="255"/>
                      </a:lnTo>
                      <a:lnTo>
                        <a:pt x="786" y="346"/>
                      </a:lnTo>
                      <a:lnTo>
                        <a:pt x="845" y="336"/>
                      </a:lnTo>
                      <a:lnTo>
                        <a:pt x="884" y="336"/>
                      </a:lnTo>
                      <a:lnTo>
                        <a:pt x="905" y="352"/>
                      </a:lnTo>
                      <a:lnTo>
                        <a:pt x="926" y="352"/>
                      </a:lnTo>
                      <a:lnTo>
                        <a:pt x="933" y="346"/>
                      </a:lnTo>
                      <a:lnTo>
                        <a:pt x="954" y="357"/>
                      </a:lnTo>
                      <a:lnTo>
                        <a:pt x="954" y="368"/>
                      </a:lnTo>
                      <a:lnTo>
                        <a:pt x="970" y="357"/>
                      </a:lnTo>
                      <a:lnTo>
                        <a:pt x="986" y="336"/>
                      </a:lnTo>
                      <a:lnTo>
                        <a:pt x="1057" y="281"/>
                      </a:lnTo>
                      <a:lnTo>
                        <a:pt x="1289" y="222"/>
                      </a:lnTo>
                      <a:lnTo>
                        <a:pt x="1349" y="190"/>
                      </a:lnTo>
                      <a:lnTo>
                        <a:pt x="1377" y="179"/>
                      </a:lnTo>
                      <a:lnTo>
                        <a:pt x="1387" y="195"/>
                      </a:lnTo>
                      <a:lnTo>
                        <a:pt x="1371" y="227"/>
                      </a:lnTo>
                      <a:lnTo>
                        <a:pt x="1371" y="243"/>
                      </a:lnTo>
                      <a:lnTo>
                        <a:pt x="1398" y="297"/>
                      </a:lnTo>
                      <a:lnTo>
                        <a:pt x="1415" y="308"/>
                      </a:lnTo>
                      <a:lnTo>
                        <a:pt x="1431" y="297"/>
                      </a:lnTo>
                      <a:lnTo>
                        <a:pt x="1468" y="303"/>
                      </a:lnTo>
                      <a:lnTo>
                        <a:pt x="1485" y="292"/>
                      </a:lnTo>
                      <a:lnTo>
                        <a:pt x="1561" y="287"/>
                      </a:lnTo>
                      <a:lnTo>
                        <a:pt x="1594" y="308"/>
                      </a:lnTo>
                      <a:lnTo>
                        <a:pt x="1620" y="362"/>
                      </a:lnTo>
                      <a:lnTo>
                        <a:pt x="1642" y="390"/>
                      </a:lnTo>
                      <a:lnTo>
                        <a:pt x="1701" y="411"/>
                      </a:lnTo>
                      <a:lnTo>
                        <a:pt x="1761" y="401"/>
                      </a:lnTo>
                      <a:lnTo>
                        <a:pt x="1778" y="401"/>
                      </a:lnTo>
                      <a:lnTo>
                        <a:pt x="1794" y="411"/>
                      </a:lnTo>
                      <a:lnTo>
                        <a:pt x="1794" y="432"/>
                      </a:lnTo>
                      <a:lnTo>
                        <a:pt x="1766" y="455"/>
                      </a:lnTo>
                      <a:lnTo>
                        <a:pt x="1729" y="460"/>
                      </a:lnTo>
                      <a:lnTo>
                        <a:pt x="1712" y="455"/>
                      </a:lnTo>
                      <a:lnTo>
                        <a:pt x="1707" y="443"/>
                      </a:lnTo>
                      <a:lnTo>
                        <a:pt x="1696" y="443"/>
                      </a:lnTo>
                      <a:lnTo>
                        <a:pt x="1659" y="465"/>
                      </a:lnTo>
                      <a:lnTo>
                        <a:pt x="1631" y="455"/>
                      </a:lnTo>
                      <a:lnTo>
                        <a:pt x="1610" y="455"/>
                      </a:lnTo>
                      <a:lnTo>
                        <a:pt x="1545" y="465"/>
                      </a:lnTo>
                      <a:lnTo>
                        <a:pt x="1507" y="455"/>
                      </a:lnTo>
                      <a:lnTo>
                        <a:pt x="1491" y="465"/>
                      </a:lnTo>
                      <a:lnTo>
                        <a:pt x="1501" y="503"/>
                      </a:lnTo>
                      <a:lnTo>
                        <a:pt x="1491" y="513"/>
                      </a:lnTo>
                      <a:lnTo>
                        <a:pt x="1475" y="508"/>
                      </a:lnTo>
                      <a:lnTo>
                        <a:pt x="1436" y="476"/>
                      </a:lnTo>
                      <a:lnTo>
                        <a:pt x="1338" y="460"/>
                      </a:lnTo>
                      <a:lnTo>
                        <a:pt x="1317" y="465"/>
                      </a:lnTo>
                      <a:lnTo>
                        <a:pt x="1296" y="455"/>
                      </a:lnTo>
                      <a:lnTo>
                        <a:pt x="1231" y="503"/>
                      </a:lnTo>
                      <a:lnTo>
                        <a:pt x="1214" y="503"/>
                      </a:lnTo>
                      <a:lnTo>
                        <a:pt x="1187" y="519"/>
                      </a:lnTo>
                      <a:lnTo>
                        <a:pt x="1176" y="530"/>
                      </a:lnTo>
                      <a:lnTo>
                        <a:pt x="1165" y="536"/>
                      </a:lnTo>
                      <a:lnTo>
                        <a:pt x="1127" y="530"/>
                      </a:lnTo>
                      <a:lnTo>
                        <a:pt x="1089" y="536"/>
                      </a:lnTo>
                      <a:lnTo>
                        <a:pt x="1084" y="568"/>
                      </a:lnTo>
                      <a:lnTo>
                        <a:pt x="1073" y="584"/>
                      </a:lnTo>
                      <a:lnTo>
                        <a:pt x="992" y="660"/>
                      </a:lnTo>
                      <a:lnTo>
                        <a:pt x="981" y="654"/>
                      </a:lnTo>
                      <a:lnTo>
                        <a:pt x="975" y="643"/>
                      </a:lnTo>
                      <a:lnTo>
                        <a:pt x="1008" y="595"/>
                      </a:lnTo>
                      <a:lnTo>
                        <a:pt x="1003" y="573"/>
                      </a:lnTo>
                      <a:lnTo>
                        <a:pt x="959" y="573"/>
                      </a:lnTo>
                      <a:lnTo>
                        <a:pt x="943" y="617"/>
                      </a:lnTo>
                      <a:lnTo>
                        <a:pt x="926" y="638"/>
                      </a:lnTo>
                      <a:lnTo>
                        <a:pt x="910" y="611"/>
                      </a:lnTo>
                      <a:lnTo>
                        <a:pt x="900" y="573"/>
                      </a:lnTo>
                      <a:lnTo>
                        <a:pt x="894" y="578"/>
                      </a:lnTo>
                      <a:lnTo>
                        <a:pt x="884" y="633"/>
                      </a:lnTo>
                      <a:lnTo>
                        <a:pt x="856" y="682"/>
                      </a:lnTo>
                      <a:lnTo>
                        <a:pt x="835" y="736"/>
                      </a:lnTo>
                      <a:lnTo>
                        <a:pt x="819" y="768"/>
                      </a:lnTo>
                      <a:lnTo>
                        <a:pt x="780" y="828"/>
                      </a:lnTo>
                      <a:lnTo>
                        <a:pt x="780" y="865"/>
                      </a:lnTo>
                      <a:lnTo>
                        <a:pt x="775" y="882"/>
                      </a:lnTo>
                      <a:lnTo>
                        <a:pt x="737" y="854"/>
                      </a:lnTo>
                      <a:lnTo>
                        <a:pt x="726" y="817"/>
                      </a:lnTo>
                      <a:lnTo>
                        <a:pt x="742" y="801"/>
                      </a:lnTo>
                      <a:lnTo>
                        <a:pt x="742" y="779"/>
                      </a:lnTo>
                      <a:lnTo>
                        <a:pt x="737" y="773"/>
                      </a:lnTo>
                      <a:lnTo>
                        <a:pt x="694" y="784"/>
                      </a:lnTo>
                      <a:lnTo>
                        <a:pt x="682" y="779"/>
                      </a:lnTo>
                      <a:lnTo>
                        <a:pt x="699" y="687"/>
                      </a:lnTo>
                      <a:lnTo>
                        <a:pt x="694" y="654"/>
                      </a:lnTo>
                      <a:lnTo>
                        <a:pt x="645" y="633"/>
                      </a:lnTo>
                      <a:lnTo>
                        <a:pt x="607" y="622"/>
                      </a:lnTo>
                      <a:lnTo>
                        <a:pt x="607" y="606"/>
                      </a:lnTo>
                      <a:lnTo>
                        <a:pt x="612" y="595"/>
                      </a:lnTo>
                      <a:lnTo>
                        <a:pt x="596" y="584"/>
                      </a:lnTo>
                      <a:lnTo>
                        <a:pt x="558" y="568"/>
                      </a:lnTo>
                      <a:lnTo>
                        <a:pt x="504" y="557"/>
                      </a:lnTo>
                      <a:lnTo>
                        <a:pt x="482" y="562"/>
                      </a:lnTo>
                      <a:lnTo>
                        <a:pt x="466" y="573"/>
                      </a:lnTo>
                      <a:lnTo>
                        <a:pt x="461" y="557"/>
                      </a:lnTo>
                      <a:lnTo>
                        <a:pt x="423" y="557"/>
                      </a:lnTo>
                      <a:lnTo>
                        <a:pt x="374" y="513"/>
                      </a:lnTo>
                      <a:lnTo>
                        <a:pt x="342" y="513"/>
                      </a:lnTo>
                      <a:lnTo>
                        <a:pt x="98" y="465"/>
                      </a:lnTo>
                      <a:lnTo>
                        <a:pt x="82" y="455"/>
                      </a:lnTo>
                      <a:lnTo>
                        <a:pt x="70" y="416"/>
                      </a:lnTo>
                      <a:lnTo>
                        <a:pt x="49" y="401"/>
                      </a:lnTo>
                      <a:lnTo>
                        <a:pt x="16" y="395"/>
                      </a:lnTo>
                      <a:lnTo>
                        <a:pt x="0" y="373"/>
                      </a:lnTo>
                      <a:close/>
                    </a:path>
                  </a:pathLst>
                </a:custGeom>
                <a:grpFill/>
                <a:ln w="9525">
                  <a:solidFill>
                    <a:schemeClr val="bg2">
                      <a:lumMod val="40000"/>
                      <a:lumOff val="60000"/>
                    </a:schemeClr>
                  </a:solidFill>
                  <a:round/>
                  <a:headEnd/>
                  <a:tailEnd/>
                </a:ln>
              </p:spPr>
            </p:sp>
          </p:grpSp>
          <p:sp>
            <p:nvSpPr>
              <p:cNvPr id="132" name="WI"/>
              <p:cNvSpPr>
                <a:spLocks/>
              </p:cNvSpPr>
              <p:nvPr/>
            </p:nvSpPr>
            <p:spPr bwMode="auto">
              <a:xfrm>
                <a:off x="2845414" y="1371967"/>
                <a:ext cx="377696" cy="402025"/>
              </a:xfrm>
              <a:custGeom>
                <a:avLst/>
                <a:gdLst>
                  <a:gd name="T0" fmla="*/ 2147483647 w 1549"/>
                  <a:gd name="T1" fmla="*/ 2147483647 h 1649"/>
                  <a:gd name="T2" fmla="*/ 2147483647 w 1549"/>
                  <a:gd name="T3" fmla="*/ 2147483647 h 1649"/>
                  <a:gd name="T4" fmla="*/ 2147483647 w 1549"/>
                  <a:gd name="T5" fmla="*/ 2147483647 h 1649"/>
                  <a:gd name="T6" fmla="*/ 2147483647 w 1549"/>
                  <a:gd name="T7" fmla="*/ 2147483647 h 1649"/>
                  <a:gd name="T8" fmla="*/ 2147483647 w 1549"/>
                  <a:gd name="T9" fmla="*/ 2147483647 h 1649"/>
                  <a:gd name="T10" fmla="*/ 2147483647 w 1549"/>
                  <a:gd name="T11" fmla="*/ 2147483647 h 1649"/>
                  <a:gd name="T12" fmla="*/ 2147483647 w 1549"/>
                  <a:gd name="T13" fmla="*/ 2147483647 h 1649"/>
                  <a:gd name="T14" fmla="*/ 2147483647 w 1549"/>
                  <a:gd name="T15" fmla="*/ 2147483647 h 1649"/>
                  <a:gd name="T16" fmla="*/ 2147483647 w 1549"/>
                  <a:gd name="T17" fmla="*/ 2147483647 h 1649"/>
                  <a:gd name="T18" fmla="*/ 2147483647 w 1549"/>
                  <a:gd name="T19" fmla="*/ 2147483647 h 1649"/>
                  <a:gd name="T20" fmla="*/ 2147483647 w 1549"/>
                  <a:gd name="T21" fmla="*/ 2147483647 h 1649"/>
                  <a:gd name="T22" fmla="*/ 2147483647 w 1549"/>
                  <a:gd name="T23" fmla="*/ 2147483647 h 1649"/>
                  <a:gd name="T24" fmla="*/ 2147483647 w 1549"/>
                  <a:gd name="T25" fmla="*/ 2147483647 h 1649"/>
                  <a:gd name="T26" fmla="*/ 2147483647 w 1549"/>
                  <a:gd name="T27" fmla="*/ 2147483647 h 1649"/>
                  <a:gd name="T28" fmla="*/ 0 w 1549"/>
                  <a:gd name="T29" fmla="*/ 2147483647 h 1649"/>
                  <a:gd name="T30" fmla="*/ 2147483647 w 1549"/>
                  <a:gd name="T31" fmla="*/ 2147483647 h 1649"/>
                  <a:gd name="T32" fmla="*/ 2147483647 w 1549"/>
                  <a:gd name="T33" fmla="*/ 2147483647 h 1649"/>
                  <a:gd name="T34" fmla="*/ 2147483647 w 1549"/>
                  <a:gd name="T35" fmla="*/ 2147483647 h 1649"/>
                  <a:gd name="T36" fmla="*/ 2147483647 w 1549"/>
                  <a:gd name="T37" fmla="*/ 2147483647 h 1649"/>
                  <a:gd name="T38" fmla="*/ 2147483647 w 1549"/>
                  <a:gd name="T39" fmla="*/ 2147483647 h 1649"/>
                  <a:gd name="T40" fmla="*/ 2147483647 w 1549"/>
                  <a:gd name="T41" fmla="*/ 2147483647 h 1649"/>
                  <a:gd name="T42" fmla="*/ 2147483647 w 1549"/>
                  <a:gd name="T43" fmla="*/ 2147483647 h 1649"/>
                  <a:gd name="T44" fmla="*/ 2147483647 w 1549"/>
                  <a:gd name="T45" fmla="*/ 2147483647 h 1649"/>
                  <a:gd name="T46" fmla="*/ 2147483647 w 1549"/>
                  <a:gd name="T47" fmla="*/ 2147483647 h 1649"/>
                  <a:gd name="T48" fmla="*/ 2147483647 w 1549"/>
                  <a:gd name="T49" fmla="*/ 2147483647 h 1649"/>
                  <a:gd name="T50" fmla="*/ 2147483647 w 1549"/>
                  <a:gd name="T51" fmla="*/ 2147483647 h 1649"/>
                  <a:gd name="T52" fmla="*/ 2147483647 w 1549"/>
                  <a:gd name="T53" fmla="*/ 2147483647 h 1649"/>
                  <a:gd name="T54" fmla="*/ 2147483647 w 1549"/>
                  <a:gd name="T55" fmla="*/ 2147483647 h 1649"/>
                  <a:gd name="T56" fmla="*/ 2147483647 w 1549"/>
                  <a:gd name="T57" fmla="*/ 2147483647 h 1649"/>
                  <a:gd name="T58" fmla="*/ 2147483647 w 1549"/>
                  <a:gd name="T59" fmla="*/ 2147483647 h 1649"/>
                  <a:gd name="T60" fmla="*/ 2147483647 w 1549"/>
                  <a:gd name="T61" fmla="*/ 2147483647 h 1649"/>
                  <a:gd name="T62" fmla="*/ 2147483647 w 1549"/>
                  <a:gd name="T63" fmla="*/ 2147483647 h 1649"/>
                  <a:gd name="T64" fmla="*/ 2147483647 w 1549"/>
                  <a:gd name="T65" fmla="*/ 2147483647 h 1649"/>
                  <a:gd name="T66" fmla="*/ 2147483647 w 1549"/>
                  <a:gd name="T67" fmla="*/ 2147483647 h 1649"/>
                  <a:gd name="T68" fmla="*/ 2147483647 w 1549"/>
                  <a:gd name="T69" fmla="*/ 2147483647 h 1649"/>
                  <a:gd name="T70" fmla="*/ 2147483647 w 1549"/>
                  <a:gd name="T71" fmla="*/ 2147483647 h 1649"/>
                  <a:gd name="T72" fmla="*/ 2147483647 w 1549"/>
                  <a:gd name="T73" fmla="*/ 2147483647 h 1649"/>
                  <a:gd name="T74" fmla="*/ 2147483647 w 1549"/>
                  <a:gd name="T75" fmla="*/ 2147483647 h 1649"/>
                  <a:gd name="T76" fmla="*/ 2147483647 w 1549"/>
                  <a:gd name="T77" fmla="*/ 2147483647 h 1649"/>
                  <a:gd name="T78" fmla="*/ 2147483647 w 1549"/>
                  <a:gd name="T79" fmla="*/ 2147483647 h 1649"/>
                  <a:gd name="T80" fmla="*/ 2147483647 w 1549"/>
                  <a:gd name="T81" fmla="*/ 2147483647 h 1649"/>
                  <a:gd name="T82" fmla="*/ 2147483647 w 1549"/>
                  <a:gd name="T83" fmla="*/ 2147483647 h 1649"/>
                  <a:gd name="T84" fmla="*/ 2147483647 w 1549"/>
                  <a:gd name="T85" fmla="*/ 2147483647 h 1649"/>
                  <a:gd name="T86" fmla="*/ 2147483647 w 1549"/>
                  <a:gd name="T87" fmla="*/ 2147483647 h 1649"/>
                  <a:gd name="T88" fmla="*/ 2147483647 w 1549"/>
                  <a:gd name="T89" fmla="*/ 2147483647 h 1649"/>
                  <a:gd name="T90" fmla="*/ 2147483647 w 1549"/>
                  <a:gd name="T91" fmla="*/ 2147483647 h 1649"/>
                  <a:gd name="T92" fmla="*/ 2147483647 w 1549"/>
                  <a:gd name="T93" fmla="*/ 2147483647 h 1649"/>
                  <a:gd name="T94" fmla="*/ 2147483647 w 1549"/>
                  <a:gd name="T95" fmla="*/ 2147483647 h 1649"/>
                  <a:gd name="T96" fmla="*/ 2147483647 w 1549"/>
                  <a:gd name="T97" fmla="*/ 2147483647 h 1649"/>
                  <a:gd name="T98" fmla="*/ 2147483647 w 1549"/>
                  <a:gd name="T99" fmla="*/ 2147483647 h 1649"/>
                  <a:gd name="T100" fmla="*/ 2147483647 w 1549"/>
                  <a:gd name="T101" fmla="*/ 2147483647 h 1649"/>
                  <a:gd name="T102" fmla="*/ 2147483647 w 1549"/>
                  <a:gd name="T103" fmla="*/ 2147483647 h 1649"/>
                  <a:gd name="T104" fmla="*/ 2147483647 w 1549"/>
                  <a:gd name="T105" fmla="*/ 2147483647 h 1649"/>
                  <a:gd name="T106" fmla="*/ 2147483647 w 1549"/>
                  <a:gd name="T107" fmla="*/ 2147483647 h 1649"/>
                  <a:gd name="T108" fmla="*/ 2147483647 w 1549"/>
                  <a:gd name="T109" fmla="*/ 2147483647 h 1649"/>
                  <a:gd name="T110" fmla="*/ 2147483647 w 1549"/>
                  <a:gd name="T111" fmla="*/ 2147483647 h 1649"/>
                  <a:gd name="T112" fmla="*/ 2147483647 w 1549"/>
                  <a:gd name="T113" fmla="*/ 2147483647 h 1649"/>
                  <a:gd name="T114" fmla="*/ 2147483647 w 1549"/>
                  <a:gd name="T115" fmla="*/ 2147483647 h 1649"/>
                  <a:gd name="T116" fmla="*/ 2147483647 w 1549"/>
                  <a:gd name="T117" fmla="*/ 2147483647 h 1649"/>
                  <a:gd name="T118" fmla="*/ 2147483647 w 1549"/>
                  <a:gd name="T119" fmla="*/ 2147483647 h 1649"/>
                  <a:gd name="T120" fmla="*/ 2147483647 w 1549"/>
                  <a:gd name="T121" fmla="*/ 2147483647 h 164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549"/>
                  <a:gd name="T184" fmla="*/ 0 h 1649"/>
                  <a:gd name="T185" fmla="*/ 1549 w 1549"/>
                  <a:gd name="T186" fmla="*/ 1649 h 164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549" h="1649">
                    <a:moveTo>
                      <a:pt x="656" y="1649"/>
                    </a:moveTo>
                    <a:lnTo>
                      <a:pt x="644" y="1617"/>
                    </a:lnTo>
                    <a:lnTo>
                      <a:pt x="617" y="1596"/>
                    </a:lnTo>
                    <a:lnTo>
                      <a:pt x="536" y="1563"/>
                    </a:lnTo>
                    <a:lnTo>
                      <a:pt x="509" y="1461"/>
                    </a:lnTo>
                    <a:lnTo>
                      <a:pt x="493" y="1412"/>
                    </a:lnTo>
                    <a:lnTo>
                      <a:pt x="514" y="1379"/>
                    </a:lnTo>
                    <a:lnTo>
                      <a:pt x="519" y="1358"/>
                    </a:lnTo>
                    <a:lnTo>
                      <a:pt x="487" y="1326"/>
                    </a:lnTo>
                    <a:lnTo>
                      <a:pt x="471" y="1282"/>
                    </a:lnTo>
                    <a:lnTo>
                      <a:pt x="465" y="1217"/>
                    </a:lnTo>
                    <a:lnTo>
                      <a:pt x="465" y="1168"/>
                    </a:lnTo>
                    <a:lnTo>
                      <a:pt x="454" y="1147"/>
                    </a:lnTo>
                    <a:lnTo>
                      <a:pt x="373" y="1087"/>
                    </a:lnTo>
                    <a:lnTo>
                      <a:pt x="298" y="1033"/>
                    </a:lnTo>
                    <a:lnTo>
                      <a:pt x="270" y="980"/>
                    </a:lnTo>
                    <a:lnTo>
                      <a:pt x="189" y="941"/>
                    </a:lnTo>
                    <a:lnTo>
                      <a:pt x="173" y="931"/>
                    </a:lnTo>
                    <a:lnTo>
                      <a:pt x="168" y="915"/>
                    </a:lnTo>
                    <a:lnTo>
                      <a:pt x="156" y="904"/>
                    </a:lnTo>
                    <a:lnTo>
                      <a:pt x="91" y="892"/>
                    </a:lnTo>
                    <a:lnTo>
                      <a:pt x="81" y="876"/>
                    </a:lnTo>
                    <a:lnTo>
                      <a:pt x="54" y="855"/>
                    </a:lnTo>
                    <a:lnTo>
                      <a:pt x="37" y="834"/>
                    </a:lnTo>
                    <a:lnTo>
                      <a:pt x="37" y="736"/>
                    </a:lnTo>
                    <a:lnTo>
                      <a:pt x="49" y="671"/>
                    </a:lnTo>
                    <a:lnTo>
                      <a:pt x="42" y="639"/>
                    </a:lnTo>
                    <a:lnTo>
                      <a:pt x="65" y="595"/>
                    </a:lnTo>
                    <a:lnTo>
                      <a:pt x="37" y="552"/>
                    </a:lnTo>
                    <a:lnTo>
                      <a:pt x="0" y="530"/>
                    </a:lnTo>
                    <a:lnTo>
                      <a:pt x="16" y="471"/>
                    </a:lnTo>
                    <a:lnTo>
                      <a:pt x="26" y="465"/>
                    </a:lnTo>
                    <a:lnTo>
                      <a:pt x="32" y="433"/>
                    </a:lnTo>
                    <a:lnTo>
                      <a:pt x="108" y="368"/>
                    </a:lnTo>
                    <a:lnTo>
                      <a:pt x="130" y="358"/>
                    </a:lnTo>
                    <a:lnTo>
                      <a:pt x="151" y="335"/>
                    </a:lnTo>
                    <a:lnTo>
                      <a:pt x="146" y="135"/>
                    </a:lnTo>
                    <a:lnTo>
                      <a:pt x="162" y="119"/>
                    </a:lnTo>
                    <a:lnTo>
                      <a:pt x="179" y="93"/>
                    </a:lnTo>
                    <a:lnTo>
                      <a:pt x="205" y="109"/>
                    </a:lnTo>
                    <a:lnTo>
                      <a:pt x="244" y="114"/>
                    </a:lnTo>
                    <a:lnTo>
                      <a:pt x="287" y="109"/>
                    </a:lnTo>
                    <a:lnTo>
                      <a:pt x="357" y="71"/>
                    </a:lnTo>
                    <a:lnTo>
                      <a:pt x="487" y="6"/>
                    </a:lnTo>
                    <a:lnTo>
                      <a:pt x="509" y="0"/>
                    </a:lnTo>
                    <a:lnTo>
                      <a:pt x="519" y="12"/>
                    </a:lnTo>
                    <a:lnTo>
                      <a:pt x="519" y="44"/>
                    </a:lnTo>
                    <a:lnTo>
                      <a:pt x="509" y="65"/>
                    </a:lnTo>
                    <a:lnTo>
                      <a:pt x="503" y="82"/>
                    </a:lnTo>
                    <a:lnTo>
                      <a:pt x="493" y="130"/>
                    </a:lnTo>
                    <a:lnTo>
                      <a:pt x="542" y="109"/>
                    </a:lnTo>
                    <a:lnTo>
                      <a:pt x="568" y="109"/>
                    </a:lnTo>
                    <a:lnTo>
                      <a:pt x="596" y="135"/>
                    </a:lnTo>
                    <a:lnTo>
                      <a:pt x="628" y="130"/>
                    </a:lnTo>
                    <a:lnTo>
                      <a:pt x="644" y="152"/>
                    </a:lnTo>
                    <a:lnTo>
                      <a:pt x="677" y="158"/>
                    </a:lnTo>
                    <a:lnTo>
                      <a:pt x="698" y="173"/>
                    </a:lnTo>
                    <a:lnTo>
                      <a:pt x="710" y="212"/>
                    </a:lnTo>
                    <a:lnTo>
                      <a:pt x="726" y="222"/>
                    </a:lnTo>
                    <a:lnTo>
                      <a:pt x="970" y="270"/>
                    </a:lnTo>
                    <a:lnTo>
                      <a:pt x="1002" y="270"/>
                    </a:lnTo>
                    <a:lnTo>
                      <a:pt x="1051" y="314"/>
                    </a:lnTo>
                    <a:lnTo>
                      <a:pt x="1089" y="314"/>
                    </a:lnTo>
                    <a:lnTo>
                      <a:pt x="1094" y="330"/>
                    </a:lnTo>
                    <a:lnTo>
                      <a:pt x="1110" y="319"/>
                    </a:lnTo>
                    <a:lnTo>
                      <a:pt x="1132" y="314"/>
                    </a:lnTo>
                    <a:lnTo>
                      <a:pt x="1186" y="325"/>
                    </a:lnTo>
                    <a:lnTo>
                      <a:pt x="1224" y="341"/>
                    </a:lnTo>
                    <a:lnTo>
                      <a:pt x="1240" y="352"/>
                    </a:lnTo>
                    <a:lnTo>
                      <a:pt x="1235" y="363"/>
                    </a:lnTo>
                    <a:lnTo>
                      <a:pt x="1235" y="379"/>
                    </a:lnTo>
                    <a:lnTo>
                      <a:pt x="1273" y="390"/>
                    </a:lnTo>
                    <a:lnTo>
                      <a:pt x="1322" y="411"/>
                    </a:lnTo>
                    <a:lnTo>
                      <a:pt x="1327" y="444"/>
                    </a:lnTo>
                    <a:lnTo>
                      <a:pt x="1310" y="536"/>
                    </a:lnTo>
                    <a:lnTo>
                      <a:pt x="1322" y="541"/>
                    </a:lnTo>
                    <a:lnTo>
                      <a:pt x="1365" y="530"/>
                    </a:lnTo>
                    <a:lnTo>
                      <a:pt x="1370" y="536"/>
                    </a:lnTo>
                    <a:lnTo>
                      <a:pt x="1370" y="558"/>
                    </a:lnTo>
                    <a:lnTo>
                      <a:pt x="1354" y="574"/>
                    </a:lnTo>
                    <a:lnTo>
                      <a:pt x="1365" y="611"/>
                    </a:lnTo>
                    <a:lnTo>
                      <a:pt x="1403" y="639"/>
                    </a:lnTo>
                    <a:lnTo>
                      <a:pt x="1398" y="644"/>
                    </a:lnTo>
                    <a:lnTo>
                      <a:pt x="1343" y="698"/>
                    </a:lnTo>
                    <a:lnTo>
                      <a:pt x="1310" y="774"/>
                    </a:lnTo>
                    <a:lnTo>
                      <a:pt x="1294" y="822"/>
                    </a:lnTo>
                    <a:lnTo>
                      <a:pt x="1289" y="839"/>
                    </a:lnTo>
                    <a:lnTo>
                      <a:pt x="1305" y="850"/>
                    </a:lnTo>
                    <a:lnTo>
                      <a:pt x="1343" y="827"/>
                    </a:lnTo>
                    <a:lnTo>
                      <a:pt x="1387" y="746"/>
                    </a:lnTo>
                    <a:lnTo>
                      <a:pt x="1430" y="709"/>
                    </a:lnTo>
                    <a:lnTo>
                      <a:pt x="1452" y="698"/>
                    </a:lnTo>
                    <a:lnTo>
                      <a:pt x="1463" y="681"/>
                    </a:lnTo>
                    <a:lnTo>
                      <a:pt x="1484" y="660"/>
                    </a:lnTo>
                    <a:lnTo>
                      <a:pt x="1489" y="639"/>
                    </a:lnTo>
                    <a:lnTo>
                      <a:pt x="1489" y="611"/>
                    </a:lnTo>
                    <a:lnTo>
                      <a:pt x="1495" y="590"/>
                    </a:lnTo>
                    <a:lnTo>
                      <a:pt x="1506" y="579"/>
                    </a:lnTo>
                    <a:lnTo>
                      <a:pt x="1517" y="558"/>
                    </a:lnTo>
                    <a:lnTo>
                      <a:pt x="1528" y="546"/>
                    </a:lnTo>
                    <a:lnTo>
                      <a:pt x="1544" y="546"/>
                    </a:lnTo>
                    <a:lnTo>
                      <a:pt x="1549" y="563"/>
                    </a:lnTo>
                    <a:lnTo>
                      <a:pt x="1549" y="606"/>
                    </a:lnTo>
                    <a:lnTo>
                      <a:pt x="1512" y="698"/>
                    </a:lnTo>
                    <a:lnTo>
                      <a:pt x="1489" y="725"/>
                    </a:lnTo>
                    <a:lnTo>
                      <a:pt x="1479" y="757"/>
                    </a:lnTo>
                    <a:lnTo>
                      <a:pt x="1484" y="774"/>
                    </a:lnTo>
                    <a:lnTo>
                      <a:pt x="1447" y="855"/>
                    </a:lnTo>
                    <a:lnTo>
                      <a:pt x="1447" y="920"/>
                    </a:lnTo>
                    <a:lnTo>
                      <a:pt x="1447" y="968"/>
                    </a:lnTo>
                    <a:lnTo>
                      <a:pt x="1408" y="1006"/>
                    </a:lnTo>
                    <a:lnTo>
                      <a:pt x="1403" y="1022"/>
                    </a:lnTo>
                    <a:lnTo>
                      <a:pt x="1414" y="1077"/>
                    </a:lnTo>
                    <a:lnTo>
                      <a:pt x="1414" y="1168"/>
                    </a:lnTo>
                    <a:lnTo>
                      <a:pt x="1403" y="1185"/>
                    </a:lnTo>
                    <a:lnTo>
                      <a:pt x="1370" y="1277"/>
                    </a:lnTo>
                    <a:lnTo>
                      <a:pt x="1392" y="1417"/>
                    </a:lnTo>
                    <a:lnTo>
                      <a:pt x="1430" y="1509"/>
                    </a:lnTo>
                    <a:lnTo>
                      <a:pt x="1419" y="1526"/>
                    </a:lnTo>
                    <a:lnTo>
                      <a:pt x="1424" y="1542"/>
                    </a:lnTo>
                    <a:lnTo>
                      <a:pt x="1419" y="1558"/>
                    </a:lnTo>
                    <a:lnTo>
                      <a:pt x="1424" y="1601"/>
                    </a:lnTo>
                    <a:lnTo>
                      <a:pt x="656" y="1649"/>
                    </a:lnTo>
                    <a:close/>
                  </a:path>
                </a:pathLst>
              </a:custGeom>
              <a:solidFill>
                <a:schemeClr val="bg2">
                  <a:lumMod val="40000"/>
                  <a:lumOff val="60000"/>
                </a:schemeClr>
              </a:solidFill>
              <a:ln w="9525">
                <a:solidFill>
                  <a:schemeClr val="bg2">
                    <a:lumMod val="40000"/>
                    <a:lumOff val="60000"/>
                  </a:schemeClr>
                </a:solidFill>
                <a:round/>
                <a:headEnd/>
                <a:tailEnd/>
              </a:ln>
            </p:spPr>
          </p:sp>
          <p:sp>
            <p:nvSpPr>
              <p:cNvPr id="133" name="IN"/>
              <p:cNvSpPr>
                <a:spLocks/>
              </p:cNvSpPr>
              <p:nvPr/>
            </p:nvSpPr>
            <p:spPr bwMode="auto">
              <a:xfrm>
                <a:off x="3215078" y="1806152"/>
                <a:ext cx="216974" cy="385943"/>
              </a:xfrm>
              <a:custGeom>
                <a:avLst/>
                <a:gdLst>
                  <a:gd name="T0" fmla="*/ 2147483647 w 893"/>
                  <a:gd name="T1" fmla="*/ 2147483647 h 1568"/>
                  <a:gd name="T2" fmla="*/ 2147483647 w 893"/>
                  <a:gd name="T3" fmla="*/ 2147483647 h 1568"/>
                  <a:gd name="T4" fmla="*/ 2147483647 w 893"/>
                  <a:gd name="T5" fmla="*/ 2147483647 h 1568"/>
                  <a:gd name="T6" fmla="*/ 2147483647 w 893"/>
                  <a:gd name="T7" fmla="*/ 2147483647 h 1568"/>
                  <a:gd name="T8" fmla="*/ 2147483647 w 893"/>
                  <a:gd name="T9" fmla="*/ 2147483647 h 1568"/>
                  <a:gd name="T10" fmla="*/ 2147483647 w 893"/>
                  <a:gd name="T11" fmla="*/ 2147483647 h 1568"/>
                  <a:gd name="T12" fmla="*/ 2147483647 w 893"/>
                  <a:gd name="T13" fmla="*/ 2147483647 h 1568"/>
                  <a:gd name="T14" fmla="*/ 2147483647 w 893"/>
                  <a:gd name="T15" fmla="*/ 2147483647 h 1568"/>
                  <a:gd name="T16" fmla="*/ 2147483647 w 893"/>
                  <a:gd name="T17" fmla="*/ 2147483647 h 1568"/>
                  <a:gd name="T18" fmla="*/ 2147483647 w 893"/>
                  <a:gd name="T19" fmla="*/ 2147483647 h 1568"/>
                  <a:gd name="T20" fmla="*/ 2147483647 w 893"/>
                  <a:gd name="T21" fmla="*/ 2147483647 h 1568"/>
                  <a:gd name="T22" fmla="*/ 2147483647 w 893"/>
                  <a:gd name="T23" fmla="*/ 2147483647 h 1568"/>
                  <a:gd name="T24" fmla="*/ 0 w 893"/>
                  <a:gd name="T25" fmla="*/ 2147483647 h 1568"/>
                  <a:gd name="T26" fmla="*/ 0 w 893"/>
                  <a:gd name="T27" fmla="*/ 2147483647 h 1568"/>
                  <a:gd name="T28" fmla="*/ 2147483647 w 893"/>
                  <a:gd name="T29" fmla="*/ 2147483647 h 1568"/>
                  <a:gd name="T30" fmla="*/ 2147483647 w 893"/>
                  <a:gd name="T31" fmla="*/ 2147483647 h 1568"/>
                  <a:gd name="T32" fmla="*/ 2147483647 w 893"/>
                  <a:gd name="T33" fmla="*/ 2147483647 h 1568"/>
                  <a:gd name="T34" fmla="*/ 2147483647 w 893"/>
                  <a:gd name="T35" fmla="*/ 2147483647 h 1568"/>
                  <a:gd name="T36" fmla="*/ 2147483647 w 893"/>
                  <a:gd name="T37" fmla="*/ 2147483647 h 1568"/>
                  <a:gd name="T38" fmla="*/ 2147483647 w 893"/>
                  <a:gd name="T39" fmla="*/ 2147483647 h 1568"/>
                  <a:gd name="T40" fmla="*/ 2147483647 w 893"/>
                  <a:gd name="T41" fmla="*/ 2147483647 h 1568"/>
                  <a:gd name="T42" fmla="*/ 2147483647 w 893"/>
                  <a:gd name="T43" fmla="*/ 2147483647 h 1568"/>
                  <a:gd name="T44" fmla="*/ 2147483647 w 893"/>
                  <a:gd name="T45" fmla="*/ 2147483647 h 1568"/>
                  <a:gd name="T46" fmla="*/ 2147483647 w 893"/>
                  <a:gd name="T47" fmla="*/ 2147483647 h 1568"/>
                  <a:gd name="T48" fmla="*/ 2147483647 w 893"/>
                  <a:gd name="T49" fmla="*/ 2147483647 h 1568"/>
                  <a:gd name="T50" fmla="*/ 2147483647 w 893"/>
                  <a:gd name="T51" fmla="*/ 2147483647 h 1568"/>
                  <a:gd name="T52" fmla="*/ 2147483647 w 893"/>
                  <a:gd name="T53" fmla="*/ 2147483647 h 1568"/>
                  <a:gd name="T54" fmla="*/ 2147483647 w 893"/>
                  <a:gd name="T55" fmla="*/ 2147483647 h 1568"/>
                  <a:gd name="T56" fmla="*/ 2147483647 w 893"/>
                  <a:gd name="T57" fmla="*/ 2147483647 h 1568"/>
                  <a:gd name="T58" fmla="*/ 2147483647 w 893"/>
                  <a:gd name="T59" fmla="*/ 2147483647 h 1568"/>
                  <a:gd name="T60" fmla="*/ 2147483647 w 893"/>
                  <a:gd name="T61" fmla="*/ 2147483647 h 1568"/>
                  <a:gd name="T62" fmla="*/ 2147483647 w 893"/>
                  <a:gd name="T63" fmla="*/ 2147483647 h 1568"/>
                  <a:gd name="T64" fmla="*/ 2147483647 w 893"/>
                  <a:gd name="T65" fmla="*/ 2147483647 h 1568"/>
                  <a:gd name="T66" fmla="*/ 2147483647 w 893"/>
                  <a:gd name="T67" fmla="*/ 2147483647 h 1568"/>
                  <a:gd name="T68" fmla="*/ 2147483647 w 893"/>
                  <a:gd name="T69" fmla="*/ 2147483647 h 1568"/>
                  <a:gd name="T70" fmla="*/ 2147483647 w 893"/>
                  <a:gd name="T71" fmla="*/ 2147483647 h 1568"/>
                  <a:gd name="T72" fmla="*/ 2147483647 w 893"/>
                  <a:gd name="T73" fmla="*/ 2147483647 h 1568"/>
                  <a:gd name="T74" fmla="*/ 2147483647 w 893"/>
                  <a:gd name="T75" fmla="*/ 2147483647 h 1568"/>
                  <a:gd name="T76" fmla="*/ 2147483647 w 893"/>
                  <a:gd name="T77" fmla="*/ 2147483647 h 1568"/>
                  <a:gd name="T78" fmla="*/ 2147483647 w 893"/>
                  <a:gd name="T79" fmla="*/ 2147483647 h 1568"/>
                  <a:gd name="T80" fmla="*/ 2147483647 w 893"/>
                  <a:gd name="T81" fmla="*/ 2147483647 h 1568"/>
                  <a:gd name="T82" fmla="*/ 2147483647 w 893"/>
                  <a:gd name="T83" fmla="*/ 2147483647 h 1568"/>
                  <a:gd name="T84" fmla="*/ 2147483647 w 893"/>
                  <a:gd name="T85" fmla="*/ 2147483647 h 1568"/>
                  <a:gd name="T86" fmla="*/ 2147483647 w 893"/>
                  <a:gd name="T87" fmla="*/ 2147483647 h 1568"/>
                  <a:gd name="T88" fmla="*/ 2147483647 w 893"/>
                  <a:gd name="T89" fmla="*/ 2147483647 h 1568"/>
                  <a:gd name="T90" fmla="*/ 2147483647 w 893"/>
                  <a:gd name="T91" fmla="*/ 2147483647 h 1568"/>
                  <a:gd name="T92" fmla="*/ 2147483647 w 893"/>
                  <a:gd name="T93" fmla="*/ 0 h 1568"/>
                  <a:gd name="T94" fmla="*/ 2147483647 w 893"/>
                  <a:gd name="T95" fmla="*/ 2147483647 h 1568"/>
                  <a:gd name="T96" fmla="*/ 2147483647 w 893"/>
                  <a:gd name="T97" fmla="*/ 2147483647 h 1568"/>
                  <a:gd name="T98" fmla="*/ 2147483647 w 893"/>
                  <a:gd name="T99" fmla="*/ 2147483647 h 1568"/>
                  <a:gd name="T100" fmla="*/ 2147483647 w 893"/>
                  <a:gd name="T101" fmla="*/ 2147483647 h 1568"/>
                  <a:gd name="T102" fmla="*/ 2147483647 w 893"/>
                  <a:gd name="T103" fmla="*/ 2147483647 h 1568"/>
                  <a:gd name="T104" fmla="*/ 2147483647 w 893"/>
                  <a:gd name="T105" fmla="*/ 2147483647 h 156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893"/>
                  <a:gd name="T160" fmla="*/ 0 h 1568"/>
                  <a:gd name="T161" fmla="*/ 893 w 893"/>
                  <a:gd name="T162" fmla="*/ 1568 h 156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893" h="1568">
                    <a:moveTo>
                      <a:pt x="27" y="92"/>
                    </a:moveTo>
                    <a:lnTo>
                      <a:pt x="102" y="973"/>
                    </a:lnTo>
                    <a:lnTo>
                      <a:pt x="92" y="990"/>
                    </a:lnTo>
                    <a:lnTo>
                      <a:pt x="97" y="1022"/>
                    </a:lnTo>
                    <a:lnTo>
                      <a:pt x="86" y="1066"/>
                    </a:lnTo>
                    <a:lnTo>
                      <a:pt x="119" y="1136"/>
                    </a:lnTo>
                    <a:lnTo>
                      <a:pt x="130" y="1212"/>
                    </a:lnTo>
                    <a:lnTo>
                      <a:pt x="92" y="1287"/>
                    </a:lnTo>
                    <a:lnTo>
                      <a:pt x="92" y="1308"/>
                    </a:lnTo>
                    <a:lnTo>
                      <a:pt x="65" y="1368"/>
                    </a:lnTo>
                    <a:lnTo>
                      <a:pt x="16" y="1412"/>
                    </a:lnTo>
                    <a:lnTo>
                      <a:pt x="16" y="1465"/>
                    </a:lnTo>
                    <a:lnTo>
                      <a:pt x="0" y="1530"/>
                    </a:lnTo>
                    <a:lnTo>
                      <a:pt x="0" y="1552"/>
                    </a:lnTo>
                    <a:lnTo>
                      <a:pt x="5" y="1563"/>
                    </a:lnTo>
                    <a:lnTo>
                      <a:pt x="27" y="1568"/>
                    </a:lnTo>
                    <a:lnTo>
                      <a:pt x="53" y="1558"/>
                    </a:lnTo>
                    <a:lnTo>
                      <a:pt x="48" y="1552"/>
                    </a:lnTo>
                    <a:lnTo>
                      <a:pt x="60" y="1519"/>
                    </a:lnTo>
                    <a:lnTo>
                      <a:pt x="113" y="1525"/>
                    </a:lnTo>
                    <a:lnTo>
                      <a:pt x="184" y="1498"/>
                    </a:lnTo>
                    <a:lnTo>
                      <a:pt x="270" y="1535"/>
                    </a:lnTo>
                    <a:lnTo>
                      <a:pt x="276" y="1547"/>
                    </a:lnTo>
                    <a:lnTo>
                      <a:pt x="298" y="1542"/>
                    </a:lnTo>
                    <a:lnTo>
                      <a:pt x="314" y="1487"/>
                    </a:lnTo>
                    <a:lnTo>
                      <a:pt x="363" y="1465"/>
                    </a:lnTo>
                    <a:lnTo>
                      <a:pt x="379" y="1493"/>
                    </a:lnTo>
                    <a:lnTo>
                      <a:pt x="411" y="1514"/>
                    </a:lnTo>
                    <a:lnTo>
                      <a:pt x="433" y="1493"/>
                    </a:lnTo>
                    <a:lnTo>
                      <a:pt x="455" y="1417"/>
                    </a:lnTo>
                    <a:lnTo>
                      <a:pt x="476" y="1395"/>
                    </a:lnTo>
                    <a:lnTo>
                      <a:pt x="498" y="1395"/>
                    </a:lnTo>
                    <a:lnTo>
                      <a:pt x="530" y="1433"/>
                    </a:lnTo>
                    <a:lnTo>
                      <a:pt x="602" y="1433"/>
                    </a:lnTo>
                    <a:lnTo>
                      <a:pt x="618" y="1368"/>
                    </a:lnTo>
                    <a:lnTo>
                      <a:pt x="737" y="1212"/>
                    </a:lnTo>
                    <a:lnTo>
                      <a:pt x="737" y="1157"/>
                    </a:lnTo>
                    <a:lnTo>
                      <a:pt x="763" y="1147"/>
                    </a:lnTo>
                    <a:lnTo>
                      <a:pt x="812" y="1152"/>
                    </a:lnTo>
                    <a:lnTo>
                      <a:pt x="851" y="1119"/>
                    </a:lnTo>
                    <a:lnTo>
                      <a:pt x="883" y="1114"/>
                    </a:lnTo>
                    <a:lnTo>
                      <a:pt x="893" y="1087"/>
                    </a:lnTo>
                    <a:lnTo>
                      <a:pt x="877" y="1027"/>
                    </a:lnTo>
                    <a:lnTo>
                      <a:pt x="877" y="1006"/>
                    </a:lnTo>
                    <a:lnTo>
                      <a:pt x="888" y="978"/>
                    </a:lnTo>
                    <a:lnTo>
                      <a:pt x="779" y="17"/>
                    </a:lnTo>
                    <a:lnTo>
                      <a:pt x="774" y="0"/>
                    </a:lnTo>
                    <a:lnTo>
                      <a:pt x="206" y="70"/>
                    </a:lnTo>
                    <a:lnTo>
                      <a:pt x="190" y="87"/>
                    </a:lnTo>
                    <a:lnTo>
                      <a:pt x="146" y="103"/>
                    </a:lnTo>
                    <a:lnTo>
                      <a:pt x="119" y="114"/>
                    </a:lnTo>
                    <a:lnTo>
                      <a:pt x="70" y="124"/>
                    </a:lnTo>
                    <a:lnTo>
                      <a:pt x="27" y="92"/>
                    </a:lnTo>
                    <a:close/>
                  </a:path>
                </a:pathLst>
              </a:custGeom>
              <a:solidFill>
                <a:schemeClr val="bg2">
                  <a:lumMod val="40000"/>
                  <a:lumOff val="60000"/>
                </a:schemeClr>
              </a:solidFill>
              <a:ln w="9525">
                <a:solidFill>
                  <a:schemeClr val="bg2">
                    <a:lumMod val="40000"/>
                    <a:lumOff val="60000"/>
                  </a:schemeClr>
                </a:solidFill>
                <a:round/>
                <a:headEnd/>
                <a:tailEnd/>
              </a:ln>
            </p:spPr>
          </p:sp>
          <p:sp>
            <p:nvSpPr>
              <p:cNvPr id="134" name="OH"/>
              <p:cNvSpPr>
                <a:spLocks/>
              </p:cNvSpPr>
              <p:nvPr/>
            </p:nvSpPr>
            <p:spPr bwMode="auto">
              <a:xfrm>
                <a:off x="3399906" y="1757909"/>
                <a:ext cx="305371" cy="329661"/>
              </a:xfrm>
              <a:custGeom>
                <a:avLst/>
                <a:gdLst>
                  <a:gd name="T0" fmla="*/ 2147483647 w 1231"/>
                  <a:gd name="T1" fmla="*/ 2147483647 h 1379"/>
                  <a:gd name="T2" fmla="*/ 2147483647 w 1231"/>
                  <a:gd name="T3" fmla="*/ 2147483647 h 1379"/>
                  <a:gd name="T4" fmla="*/ 2147483647 w 1231"/>
                  <a:gd name="T5" fmla="*/ 2147483647 h 1379"/>
                  <a:gd name="T6" fmla="*/ 2147483647 w 1231"/>
                  <a:gd name="T7" fmla="*/ 2147483647 h 1379"/>
                  <a:gd name="T8" fmla="*/ 2147483647 w 1231"/>
                  <a:gd name="T9" fmla="*/ 2147483647 h 1379"/>
                  <a:gd name="T10" fmla="*/ 2147483647 w 1231"/>
                  <a:gd name="T11" fmla="*/ 2147483647 h 1379"/>
                  <a:gd name="T12" fmla="*/ 2147483647 w 1231"/>
                  <a:gd name="T13" fmla="*/ 2147483647 h 1379"/>
                  <a:gd name="T14" fmla="*/ 2147483647 w 1231"/>
                  <a:gd name="T15" fmla="*/ 2147483647 h 1379"/>
                  <a:gd name="T16" fmla="*/ 2147483647 w 1231"/>
                  <a:gd name="T17" fmla="*/ 2147483647 h 1379"/>
                  <a:gd name="T18" fmla="*/ 2147483647 w 1231"/>
                  <a:gd name="T19" fmla="*/ 2147483647 h 1379"/>
                  <a:gd name="T20" fmla="*/ 2147483647 w 1231"/>
                  <a:gd name="T21" fmla="*/ 2147483647 h 1379"/>
                  <a:gd name="T22" fmla="*/ 2147483647 w 1231"/>
                  <a:gd name="T23" fmla="*/ 2147483647 h 1379"/>
                  <a:gd name="T24" fmla="*/ 2147483647 w 1231"/>
                  <a:gd name="T25" fmla="*/ 2147483647 h 1379"/>
                  <a:gd name="T26" fmla="*/ 2147483647 w 1231"/>
                  <a:gd name="T27" fmla="*/ 2147483647 h 1379"/>
                  <a:gd name="T28" fmla="*/ 2147483647 w 1231"/>
                  <a:gd name="T29" fmla="*/ 2147483647 h 1379"/>
                  <a:gd name="T30" fmla="*/ 2147483647 w 1231"/>
                  <a:gd name="T31" fmla="*/ 2147483647 h 1379"/>
                  <a:gd name="T32" fmla="*/ 2147483647 w 1231"/>
                  <a:gd name="T33" fmla="*/ 2147483647 h 1379"/>
                  <a:gd name="T34" fmla="*/ 2147483647 w 1231"/>
                  <a:gd name="T35" fmla="*/ 2147483647 h 1379"/>
                  <a:gd name="T36" fmla="*/ 2147483647 w 1231"/>
                  <a:gd name="T37" fmla="*/ 2147483647 h 1379"/>
                  <a:gd name="T38" fmla="*/ 2147483647 w 1231"/>
                  <a:gd name="T39" fmla="*/ 2147483647 h 1379"/>
                  <a:gd name="T40" fmla="*/ 2147483647 w 1231"/>
                  <a:gd name="T41" fmla="*/ 2147483647 h 1379"/>
                  <a:gd name="T42" fmla="*/ 2147483647 w 1231"/>
                  <a:gd name="T43" fmla="*/ 2147483647 h 1379"/>
                  <a:gd name="T44" fmla="*/ 2147483647 w 1231"/>
                  <a:gd name="T45" fmla="*/ 2147483647 h 1379"/>
                  <a:gd name="T46" fmla="*/ 2147483647 w 1231"/>
                  <a:gd name="T47" fmla="*/ 2147483647 h 1379"/>
                  <a:gd name="T48" fmla="*/ 2147483647 w 1231"/>
                  <a:gd name="T49" fmla="*/ 2147483647 h 1379"/>
                  <a:gd name="T50" fmla="*/ 2147483647 w 1231"/>
                  <a:gd name="T51" fmla="*/ 2147483647 h 1379"/>
                  <a:gd name="T52" fmla="*/ 2147483647 w 1231"/>
                  <a:gd name="T53" fmla="*/ 2147483647 h 1379"/>
                  <a:gd name="T54" fmla="*/ 2147483647 w 1231"/>
                  <a:gd name="T55" fmla="*/ 2147483647 h 1379"/>
                  <a:gd name="T56" fmla="*/ 2147483647 w 1231"/>
                  <a:gd name="T57" fmla="*/ 2147483647 h 1379"/>
                  <a:gd name="T58" fmla="*/ 2147483647 w 1231"/>
                  <a:gd name="T59" fmla="*/ 2147483647 h 1379"/>
                  <a:gd name="T60" fmla="*/ 2147483647 w 1231"/>
                  <a:gd name="T61" fmla="*/ 2147483647 h 1379"/>
                  <a:gd name="T62" fmla="*/ 2147483647 w 1231"/>
                  <a:gd name="T63" fmla="*/ 2147483647 h 1379"/>
                  <a:gd name="T64" fmla="*/ 2147483647 w 1231"/>
                  <a:gd name="T65" fmla="*/ 2147483647 h 1379"/>
                  <a:gd name="T66" fmla="*/ 2147483647 w 1231"/>
                  <a:gd name="T67" fmla="*/ 2147483647 h 1379"/>
                  <a:gd name="T68" fmla="*/ 2147483647 w 1231"/>
                  <a:gd name="T69" fmla="*/ 2147483647 h 1379"/>
                  <a:gd name="T70" fmla="*/ 2147483647 w 1231"/>
                  <a:gd name="T71" fmla="*/ 2147483647 h 1379"/>
                  <a:gd name="T72" fmla="*/ 2147483647 w 1231"/>
                  <a:gd name="T73" fmla="*/ 2147483647 h 1379"/>
                  <a:gd name="T74" fmla="*/ 0 w 1231"/>
                  <a:gd name="T75" fmla="*/ 2147483647 h 137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231"/>
                  <a:gd name="T115" fmla="*/ 0 h 1379"/>
                  <a:gd name="T116" fmla="*/ 1231 w 1231"/>
                  <a:gd name="T117" fmla="*/ 1379 h 1379"/>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231" h="1379">
                    <a:moveTo>
                      <a:pt x="0" y="244"/>
                    </a:moveTo>
                    <a:lnTo>
                      <a:pt x="109" y="1205"/>
                    </a:lnTo>
                    <a:lnTo>
                      <a:pt x="137" y="1205"/>
                    </a:lnTo>
                    <a:lnTo>
                      <a:pt x="163" y="1222"/>
                    </a:lnTo>
                    <a:lnTo>
                      <a:pt x="179" y="1222"/>
                    </a:lnTo>
                    <a:lnTo>
                      <a:pt x="207" y="1200"/>
                    </a:lnTo>
                    <a:lnTo>
                      <a:pt x="267" y="1244"/>
                    </a:lnTo>
                    <a:lnTo>
                      <a:pt x="293" y="1298"/>
                    </a:lnTo>
                    <a:lnTo>
                      <a:pt x="337" y="1314"/>
                    </a:lnTo>
                    <a:lnTo>
                      <a:pt x="391" y="1309"/>
                    </a:lnTo>
                    <a:lnTo>
                      <a:pt x="456" y="1351"/>
                    </a:lnTo>
                    <a:lnTo>
                      <a:pt x="477" y="1325"/>
                    </a:lnTo>
                    <a:lnTo>
                      <a:pt x="500" y="1314"/>
                    </a:lnTo>
                    <a:lnTo>
                      <a:pt x="549" y="1341"/>
                    </a:lnTo>
                    <a:lnTo>
                      <a:pt x="591" y="1335"/>
                    </a:lnTo>
                    <a:lnTo>
                      <a:pt x="597" y="1325"/>
                    </a:lnTo>
                    <a:lnTo>
                      <a:pt x="624" y="1314"/>
                    </a:lnTo>
                    <a:lnTo>
                      <a:pt x="630" y="1298"/>
                    </a:lnTo>
                    <a:lnTo>
                      <a:pt x="668" y="1270"/>
                    </a:lnTo>
                    <a:lnTo>
                      <a:pt x="679" y="1293"/>
                    </a:lnTo>
                    <a:lnTo>
                      <a:pt x="705" y="1335"/>
                    </a:lnTo>
                    <a:lnTo>
                      <a:pt x="744" y="1346"/>
                    </a:lnTo>
                    <a:lnTo>
                      <a:pt x="770" y="1368"/>
                    </a:lnTo>
                    <a:lnTo>
                      <a:pt x="786" y="1379"/>
                    </a:lnTo>
                    <a:lnTo>
                      <a:pt x="824" y="1379"/>
                    </a:lnTo>
                    <a:lnTo>
                      <a:pt x="852" y="1325"/>
                    </a:lnTo>
                    <a:lnTo>
                      <a:pt x="873" y="1314"/>
                    </a:lnTo>
                    <a:lnTo>
                      <a:pt x="873" y="1270"/>
                    </a:lnTo>
                    <a:lnTo>
                      <a:pt x="873" y="1228"/>
                    </a:lnTo>
                    <a:lnTo>
                      <a:pt x="900" y="1140"/>
                    </a:lnTo>
                    <a:lnTo>
                      <a:pt x="922" y="1140"/>
                    </a:lnTo>
                    <a:lnTo>
                      <a:pt x="949" y="1184"/>
                    </a:lnTo>
                    <a:lnTo>
                      <a:pt x="982" y="1147"/>
                    </a:lnTo>
                    <a:lnTo>
                      <a:pt x="971" y="1103"/>
                    </a:lnTo>
                    <a:lnTo>
                      <a:pt x="998" y="1038"/>
                    </a:lnTo>
                    <a:lnTo>
                      <a:pt x="1025" y="1017"/>
                    </a:lnTo>
                    <a:lnTo>
                      <a:pt x="1025" y="1000"/>
                    </a:lnTo>
                    <a:lnTo>
                      <a:pt x="1047" y="973"/>
                    </a:lnTo>
                    <a:lnTo>
                      <a:pt x="1074" y="979"/>
                    </a:lnTo>
                    <a:lnTo>
                      <a:pt x="1107" y="968"/>
                    </a:lnTo>
                    <a:lnTo>
                      <a:pt x="1112" y="957"/>
                    </a:lnTo>
                    <a:lnTo>
                      <a:pt x="1166" y="892"/>
                    </a:lnTo>
                    <a:lnTo>
                      <a:pt x="1177" y="887"/>
                    </a:lnTo>
                    <a:lnTo>
                      <a:pt x="1209" y="859"/>
                    </a:lnTo>
                    <a:lnTo>
                      <a:pt x="1204" y="817"/>
                    </a:lnTo>
                    <a:lnTo>
                      <a:pt x="1198" y="794"/>
                    </a:lnTo>
                    <a:lnTo>
                      <a:pt x="1198" y="768"/>
                    </a:lnTo>
                    <a:lnTo>
                      <a:pt x="1215" y="736"/>
                    </a:lnTo>
                    <a:lnTo>
                      <a:pt x="1231" y="600"/>
                    </a:lnTo>
                    <a:lnTo>
                      <a:pt x="1177" y="573"/>
                    </a:lnTo>
                    <a:lnTo>
                      <a:pt x="1221" y="541"/>
                    </a:lnTo>
                    <a:lnTo>
                      <a:pt x="1204" y="503"/>
                    </a:lnTo>
                    <a:lnTo>
                      <a:pt x="1226" y="487"/>
                    </a:lnTo>
                    <a:lnTo>
                      <a:pt x="1231" y="487"/>
                    </a:lnTo>
                    <a:lnTo>
                      <a:pt x="1149" y="0"/>
                    </a:lnTo>
                    <a:lnTo>
                      <a:pt x="1009" y="70"/>
                    </a:lnTo>
                    <a:lnTo>
                      <a:pt x="949" y="108"/>
                    </a:lnTo>
                    <a:lnTo>
                      <a:pt x="922" y="130"/>
                    </a:lnTo>
                    <a:lnTo>
                      <a:pt x="840" y="216"/>
                    </a:lnTo>
                    <a:lnTo>
                      <a:pt x="814" y="227"/>
                    </a:lnTo>
                    <a:lnTo>
                      <a:pt x="792" y="227"/>
                    </a:lnTo>
                    <a:lnTo>
                      <a:pt x="749" y="227"/>
                    </a:lnTo>
                    <a:lnTo>
                      <a:pt x="721" y="232"/>
                    </a:lnTo>
                    <a:lnTo>
                      <a:pt x="656" y="286"/>
                    </a:lnTo>
                    <a:lnTo>
                      <a:pt x="630" y="286"/>
                    </a:lnTo>
                    <a:lnTo>
                      <a:pt x="575" y="265"/>
                    </a:lnTo>
                    <a:lnTo>
                      <a:pt x="559" y="276"/>
                    </a:lnTo>
                    <a:lnTo>
                      <a:pt x="542" y="270"/>
                    </a:lnTo>
                    <a:lnTo>
                      <a:pt x="559" y="249"/>
                    </a:lnTo>
                    <a:lnTo>
                      <a:pt x="542" y="244"/>
                    </a:lnTo>
                    <a:lnTo>
                      <a:pt x="505" y="237"/>
                    </a:lnTo>
                    <a:lnTo>
                      <a:pt x="418" y="211"/>
                    </a:lnTo>
                    <a:lnTo>
                      <a:pt x="402" y="200"/>
                    </a:lnTo>
                    <a:lnTo>
                      <a:pt x="358" y="211"/>
                    </a:lnTo>
                    <a:lnTo>
                      <a:pt x="358" y="195"/>
                    </a:lnTo>
                    <a:lnTo>
                      <a:pt x="0" y="244"/>
                    </a:lnTo>
                    <a:close/>
                  </a:path>
                </a:pathLst>
              </a:custGeom>
              <a:solidFill>
                <a:schemeClr val="bg2">
                  <a:lumMod val="40000"/>
                  <a:lumOff val="60000"/>
                </a:schemeClr>
              </a:solidFill>
              <a:ln w="9525">
                <a:solidFill>
                  <a:schemeClr val="bg2">
                    <a:lumMod val="40000"/>
                    <a:lumOff val="60000"/>
                  </a:schemeClr>
                </a:solidFill>
                <a:round/>
                <a:headEnd/>
                <a:tailEnd/>
              </a:ln>
            </p:spPr>
          </p:sp>
        </p:grpSp>
        <p:sp>
          <p:nvSpPr>
            <p:cNvPr id="19" name="FL"/>
            <p:cNvSpPr>
              <a:spLocks/>
            </p:cNvSpPr>
            <p:nvPr/>
          </p:nvSpPr>
          <p:spPr bwMode="auto">
            <a:xfrm>
              <a:off x="3303472" y="2762975"/>
              <a:ext cx="650924" cy="490471"/>
            </a:xfrm>
            <a:custGeom>
              <a:avLst/>
              <a:gdLst>
                <a:gd name="T0" fmla="*/ 2147483647 w 2687"/>
                <a:gd name="T1" fmla="*/ 2147483647 h 2028"/>
                <a:gd name="T2" fmla="*/ 0 w 2687"/>
                <a:gd name="T3" fmla="*/ 2147483647 h 2028"/>
                <a:gd name="T4" fmla="*/ 2147483647 w 2687"/>
                <a:gd name="T5" fmla="*/ 2147483647 h 2028"/>
                <a:gd name="T6" fmla="*/ 2147483647 w 2687"/>
                <a:gd name="T7" fmla="*/ 2147483647 h 2028"/>
                <a:gd name="T8" fmla="*/ 2147483647 w 2687"/>
                <a:gd name="T9" fmla="*/ 2147483647 h 2028"/>
                <a:gd name="T10" fmla="*/ 2147483647 w 2687"/>
                <a:gd name="T11" fmla="*/ 2147483647 h 2028"/>
                <a:gd name="T12" fmla="*/ 2147483647 w 2687"/>
                <a:gd name="T13" fmla="*/ 2147483647 h 2028"/>
                <a:gd name="T14" fmla="*/ 2147483647 w 2687"/>
                <a:gd name="T15" fmla="*/ 2147483647 h 2028"/>
                <a:gd name="T16" fmla="*/ 2147483647 w 2687"/>
                <a:gd name="T17" fmla="*/ 2147483647 h 2028"/>
                <a:gd name="T18" fmla="*/ 2147483647 w 2687"/>
                <a:gd name="T19" fmla="*/ 2147483647 h 2028"/>
                <a:gd name="T20" fmla="*/ 2147483647 w 2687"/>
                <a:gd name="T21" fmla="*/ 2147483647 h 2028"/>
                <a:gd name="T22" fmla="*/ 2147483647 w 2687"/>
                <a:gd name="T23" fmla="*/ 2147483647 h 2028"/>
                <a:gd name="T24" fmla="*/ 2147483647 w 2687"/>
                <a:gd name="T25" fmla="*/ 2147483647 h 2028"/>
                <a:gd name="T26" fmla="*/ 2147483647 w 2687"/>
                <a:gd name="T27" fmla="*/ 2147483647 h 2028"/>
                <a:gd name="T28" fmla="*/ 2147483647 w 2687"/>
                <a:gd name="T29" fmla="*/ 2147483647 h 2028"/>
                <a:gd name="T30" fmla="*/ 2147483647 w 2687"/>
                <a:gd name="T31" fmla="*/ 2147483647 h 2028"/>
                <a:gd name="T32" fmla="*/ 2147483647 w 2687"/>
                <a:gd name="T33" fmla="*/ 2147483647 h 2028"/>
                <a:gd name="T34" fmla="*/ 2147483647 w 2687"/>
                <a:gd name="T35" fmla="*/ 2147483647 h 2028"/>
                <a:gd name="T36" fmla="*/ 2147483647 w 2687"/>
                <a:gd name="T37" fmla="*/ 2147483647 h 2028"/>
                <a:gd name="T38" fmla="*/ 2147483647 w 2687"/>
                <a:gd name="T39" fmla="*/ 2147483647 h 2028"/>
                <a:gd name="T40" fmla="*/ 2147483647 w 2687"/>
                <a:gd name="T41" fmla="*/ 2147483647 h 2028"/>
                <a:gd name="T42" fmla="*/ 2147483647 w 2687"/>
                <a:gd name="T43" fmla="*/ 2147483647 h 2028"/>
                <a:gd name="T44" fmla="*/ 2147483647 w 2687"/>
                <a:gd name="T45" fmla="*/ 2147483647 h 2028"/>
                <a:gd name="T46" fmla="*/ 2147483647 w 2687"/>
                <a:gd name="T47" fmla="*/ 2147483647 h 2028"/>
                <a:gd name="T48" fmla="*/ 2147483647 w 2687"/>
                <a:gd name="T49" fmla="*/ 2147483647 h 2028"/>
                <a:gd name="T50" fmla="*/ 2147483647 w 2687"/>
                <a:gd name="T51" fmla="*/ 2147483647 h 2028"/>
                <a:gd name="T52" fmla="*/ 2147483647 w 2687"/>
                <a:gd name="T53" fmla="*/ 2147483647 h 2028"/>
                <a:gd name="T54" fmla="*/ 2147483647 w 2687"/>
                <a:gd name="T55" fmla="*/ 2147483647 h 2028"/>
                <a:gd name="T56" fmla="*/ 2147483647 w 2687"/>
                <a:gd name="T57" fmla="*/ 2147483647 h 2028"/>
                <a:gd name="T58" fmla="*/ 2147483647 w 2687"/>
                <a:gd name="T59" fmla="*/ 2147483647 h 2028"/>
                <a:gd name="T60" fmla="*/ 2147483647 w 2687"/>
                <a:gd name="T61" fmla="*/ 2147483647 h 2028"/>
                <a:gd name="T62" fmla="*/ 2147483647 w 2687"/>
                <a:gd name="T63" fmla="*/ 2147483647 h 2028"/>
                <a:gd name="T64" fmla="*/ 2147483647 w 2687"/>
                <a:gd name="T65" fmla="*/ 2147483647 h 2028"/>
                <a:gd name="T66" fmla="*/ 2147483647 w 2687"/>
                <a:gd name="T67" fmla="*/ 2147483647 h 2028"/>
                <a:gd name="T68" fmla="*/ 2147483647 w 2687"/>
                <a:gd name="T69" fmla="*/ 2147483647 h 2028"/>
                <a:gd name="T70" fmla="*/ 2147483647 w 2687"/>
                <a:gd name="T71" fmla="*/ 2147483647 h 2028"/>
                <a:gd name="T72" fmla="*/ 2147483647 w 2687"/>
                <a:gd name="T73" fmla="*/ 2147483647 h 2028"/>
                <a:gd name="T74" fmla="*/ 2147483647 w 2687"/>
                <a:gd name="T75" fmla="*/ 2147483647 h 2028"/>
                <a:gd name="T76" fmla="*/ 2147483647 w 2687"/>
                <a:gd name="T77" fmla="*/ 2147483647 h 2028"/>
                <a:gd name="T78" fmla="*/ 2147483647 w 2687"/>
                <a:gd name="T79" fmla="*/ 2147483647 h 2028"/>
                <a:gd name="T80" fmla="*/ 2147483647 w 2687"/>
                <a:gd name="T81" fmla="*/ 2147483647 h 2028"/>
                <a:gd name="T82" fmla="*/ 2147483647 w 2687"/>
                <a:gd name="T83" fmla="*/ 2147483647 h 2028"/>
                <a:gd name="T84" fmla="*/ 2147483647 w 2687"/>
                <a:gd name="T85" fmla="*/ 2147483647 h 2028"/>
                <a:gd name="T86" fmla="*/ 2147483647 w 2687"/>
                <a:gd name="T87" fmla="*/ 2147483647 h 2028"/>
                <a:gd name="T88" fmla="*/ 2147483647 w 2687"/>
                <a:gd name="T89" fmla="*/ 2147483647 h 2028"/>
                <a:gd name="T90" fmla="*/ 2147483647 w 2687"/>
                <a:gd name="T91" fmla="*/ 2147483647 h 2028"/>
                <a:gd name="T92" fmla="*/ 2147483647 w 2687"/>
                <a:gd name="T93" fmla="*/ 2147483647 h 2028"/>
                <a:gd name="T94" fmla="*/ 2147483647 w 2687"/>
                <a:gd name="T95" fmla="*/ 2147483647 h 2028"/>
                <a:gd name="T96" fmla="*/ 2147483647 w 2687"/>
                <a:gd name="T97" fmla="*/ 2147483647 h 2028"/>
                <a:gd name="T98" fmla="*/ 2147483647 w 2687"/>
                <a:gd name="T99" fmla="*/ 2147483647 h 2028"/>
                <a:gd name="T100" fmla="*/ 2147483647 w 2687"/>
                <a:gd name="T101" fmla="*/ 2147483647 h 2028"/>
                <a:gd name="T102" fmla="*/ 2147483647 w 2687"/>
                <a:gd name="T103" fmla="*/ 2147483647 h 2028"/>
                <a:gd name="T104" fmla="*/ 2147483647 w 2687"/>
                <a:gd name="T105" fmla="*/ 2147483647 h 2028"/>
                <a:gd name="T106" fmla="*/ 2147483647 w 2687"/>
                <a:gd name="T107" fmla="*/ 2147483647 h 2028"/>
                <a:gd name="T108" fmla="*/ 2147483647 w 2687"/>
                <a:gd name="T109" fmla="*/ 2147483647 h 2028"/>
                <a:gd name="T110" fmla="*/ 2147483647 w 2687"/>
                <a:gd name="T111" fmla="*/ 2147483647 h 2028"/>
                <a:gd name="T112" fmla="*/ 2147483647 w 2687"/>
                <a:gd name="T113" fmla="*/ 2147483647 h 2028"/>
                <a:gd name="T114" fmla="*/ 2147483647 w 2687"/>
                <a:gd name="T115" fmla="*/ 2147483647 h 2028"/>
                <a:gd name="T116" fmla="*/ 2147483647 w 2687"/>
                <a:gd name="T117" fmla="*/ 2147483647 h 2028"/>
                <a:gd name="T118" fmla="*/ 2147483647 w 2687"/>
                <a:gd name="T119" fmla="*/ 2147483647 h 202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687"/>
                <a:gd name="T181" fmla="*/ 0 h 2028"/>
                <a:gd name="T182" fmla="*/ 2687 w 2687"/>
                <a:gd name="T183" fmla="*/ 2028 h 2028"/>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687" h="2028">
                  <a:moveTo>
                    <a:pt x="823" y="71"/>
                  </a:moveTo>
                  <a:lnTo>
                    <a:pt x="5" y="151"/>
                  </a:lnTo>
                  <a:lnTo>
                    <a:pt x="5" y="167"/>
                  </a:lnTo>
                  <a:lnTo>
                    <a:pt x="5" y="178"/>
                  </a:lnTo>
                  <a:lnTo>
                    <a:pt x="0" y="183"/>
                  </a:lnTo>
                  <a:lnTo>
                    <a:pt x="0" y="211"/>
                  </a:lnTo>
                  <a:lnTo>
                    <a:pt x="27" y="248"/>
                  </a:lnTo>
                  <a:lnTo>
                    <a:pt x="43" y="265"/>
                  </a:lnTo>
                  <a:lnTo>
                    <a:pt x="53" y="265"/>
                  </a:lnTo>
                  <a:lnTo>
                    <a:pt x="76" y="281"/>
                  </a:lnTo>
                  <a:lnTo>
                    <a:pt x="81" y="297"/>
                  </a:lnTo>
                  <a:lnTo>
                    <a:pt x="65" y="330"/>
                  </a:lnTo>
                  <a:lnTo>
                    <a:pt x="65" y="341"/>
                  </a:lnTo>
                  <a:lnTo>
                    <a:pt x="81" y="346"/>
                  </a:lnTo>
                  <a:lnTo>
                    <a:pt x="86" y="357"/>
                  </a:lnTo>
                  <a:lnTo>
                    <a:pt x="86" y="362"/>
                  </a:lnTo>
                  <a:lnTo>
                    <a:pt x="70" y="378"/>
                  </a:lnTo>
                  <a:lnTo>
                    <a:pt x="70" y="401"/>
                  </a:lnTo>
                  <a:lnTo>
                    <a:pt x="81" y="406"/>
                  </a:lnTo>
                  <a:lnTo>
                    <a:pt x="125" y="394"/>
                  </a:lnTo>
                  <a:lnTo>
                    <a:pt x="146" y="384"/>
                  </a:lnTo>
                  <a:lnTo>
                    <a:pt x="157" y="336"/>
                  </a:lnTo>
                  <a:lnTo>
                    <a:pt x="167" y="324"/>
                  </a:lnTo>
                  <a:lnTo>
                    <a:pt x="184" y="330"/>
                  </a:lnTo>
                  <a:lnTo>
                    <a:pt x="200" y="330"/>
                  </a:lnTo>
                  <a:lnTo>
                    <a:pt x="211" y="324"/>
                  </a:lnTo>
                  <a:lnTo>
                    <a:pt x="227" y="324"/>
                  </a:lnTo>
                  <a:lnTo>
                    <a:pt x="222" y="341"/>
                  </a:lnTo>
                  <a:lnTo>
                    <a:pt x="190" y="368"/>
                  </a:lnTo>
                  <a:lnTo>
                    <a:pt x="195" y="368"/>
                  </a:lnTo>
                  <a:lnTo>
                    <a:pt x="222" y="357"/>
                  </a:lnTo>
                  <a:lnTo>
                    <a:pt x="265" y="357"/>
                  </a:lnTo>
                  <a:lnTo>
                    <a:pt x="406" y="308"/>
                  </a:lnTo>
                  <a:lnTo>
                    <a:pt x="428" y="308"/>
                  </a:lnTo>
                  <a:lnTo>
                    <a:pt x="428" y="319"/>
                  </a:lnTo>
                  <a:lnTo>
                    <a:pt x="400" y="341"/>
                  </a:lnTo>
                  <a:lnTo>
                    <a:pt x="416" y="346"/>
                  </a:lnTo>
                  <a:lnTo>
                    <a:pt x="476" y="352"/>
                  </a:lnTo>
                  <a:lnTo>
                    <a:pt x="542" y="373"/>
                  </a:lnTo>
                  <a:lnTo>
                    <a:pt x="607" y="406"/>
                  </a:lnTo>
                  <a:lnTo>
                    <a:pt x="623" y="417"/>
                  </a:lnTo>
                  <a:lnTo>
                    <a:pt x="623" y="394"/>
                  </a:lnTo>
                  <a:lnTo>
                    <a:pt x="634" y="384"/>
                  </a:lnTo>
                  <a:lnTo>
                    <a:pt x="650" y="401"/>
                  </a:lnTo>
                  <a:lnTo>
                    <a:pt x="688" y="411"/>
                  </a:lnTo>
                  <a:lnTo>
                    <a:pt x="699" y="417"/>
                  </a:lnTo>
                  <a:lnTo>
                    <a:pt x="699" y="422"/>
                  </a:lnTo>
                  <a:lnTo>
                    <a:pt x="683" y="433"/>
                  </a:lnTo>
                  <a:lnTo>
                    <a:pt x="688" y="443"/>
                  </a:lnTo>
                  <a:lnTo>
                    <a:pt x="774" y="503"/>
                  </a:lnTo>
                  <a:lnTo>
                    <a:pt x="779" y="524"/>
                  </a:lnTo>
                  <a:lnTo>
                    <a:pt x="774" y="547"/>
                  </a:lnTo>
                  <a:lnTo>
                    <a:pt x="769" y="557"/>
                  </a:lnTo>
                  <a:lnTo>
                    <a:pt x="758" y="552"/>
                  </a:lnTo>
                  <a:lnTo>
                    <a:pt x="753" y="530"/>
                  </a:lnTo>
                  <a:lnTo>
                    <a:pt x="742" y="552"/>
                  </a:lnTo>
                  <a:lnTo>
                    <a:pt x="753" y="568"/>
                  </a:lnTo>
                  <a:lnTo>
                    <a:pt x="763" y="573"/>
                  </a:lnTo>
                  <a:lnTo>
                    <a:pt x="883" y="541"/>
                  </a:lnTo>
                  <a:lnTo>
                    <a:pt x="888" y="524"/>
                  </a:lnTo>
                  <a:lnTo>
                    <a:pt x="926" y="524"/>
                  </a:lnTo>
                  <a:lnTo>
                    <a:pt x="1018" y="449"/>
                  </a:lnTo>
                  <a:lnTo>
                    <a:pt x="1084" y="449"/>
                  </a:lnTo>
                  <a:lnTo>
                    <a:pt x="1084" y="433"/>
                  </a:lnTo>
                  <a:lnTo>
                    <a:pt x="1072" y="417"/>
                  </a:lnTo>
                  <a:lnTo>
                    <a:pt x="1089" y="378"/>
                  </a:lnTo>
                  <a:lnTo>
                    <a:pt x="1186" y="368"/>
                  </a:lnTo>
                  <a:lnTo>
                    <a:pt x="1333" y="438"/>
                  </a:lnTo>
                  <a:lnTo>
                    <a:pt x="1338" y="459"/>
                  </a:lnTo>
                  <a:lnTo>
                    <a:pt x="1376" y="492"/>
                  </a:lnTo>
                  <a:lnTo>
                    <a:pt x="1409" y="541"/>
                  </a:lnTo>
                  <a:lnTo>
                    <a:pt x="1500" y="606"/>
                  </a:lnTo>
                  <a:lnTo>
                    <a:pt x="1512" y="633"/>
                  </a:lnTo>
                  <a:lnTo>
                    <a:pt x="1539" y="654"/>
                  </a:lnTo>
                  <a:lnTo>
                    <a:pt x="1609" y="654"/>
                  </a:lnTo>
                  <a:lnTo>
                    <a:pt x="1663" y="735"/>
                  </a:lnTo>
                  <a:lnTo>
                    <a:pt x="1679" y="747"/>
                  </a:lnTo>
                  <a:lnTo>
                    <a:pt x="1674" y="773"/>
                  </a:lnTo>
                  <a:lnTo>
                    <a:pt x="1696" y="854"/>
                  </a:lnTo>
                  <a:lnTo>
                    <a:pt x="1684" y="941"/>
                  </a:lnTo>
                  <a:lnTo>
                    <a:pt x="1663" y="1039"/>
                  </a:lnTo>
                  <a:lnTo>
                    <a:pt x="1668" y="1119"/>
                  </a:lnTo>
                  <a:lnTo>
                    <a:pt x="1679" y="1146"/>
                  </a:lnTo>
                  <a:lnTo>
                    <a:pt x="1733" y="1179"/>
                  </a:lnTo>
                  <a:lnTo>
                    <a:pt x="1750" y="1146"/>
                  </a:lnTo>
                  <a:lnTo>
                    <a:pt x="1733" y="1135"/>
                  </a:lnTo>
                  <a:lnTo>
                    <a:pt x="1717" y="1086"/>
                  </a:lnTo>
                  <a:lnTo>
                    <a:pt x="1723" y="1076"/>
                  </a:lnTo>
                  <a:lnTo>
                    <a:pt x="1756" y="1065"/>
                  </a:lnTo>
                  <a:lnTo>
                    <a:pt x="1777" y="1119"/>
                  </a:lnTo>
                  <a:lnTo>
                    <a:pt x="1788" y="1114"/>
                  </a:lnTo>
                  <a:lnTo>
                    <a:pt x="1798" y="1093"/>
                  </a:lnTo>
                  <a:lnTo>
                    <a:pt x="1804" y="1086"/>
                  </a:lnTo>
                  <a:lnTo>
                    <a:pt x="1821" y="1098"/>
                  </a:lnTo>
                  <a:lnTo>
                    <a:pt x="1821" y="1119"/>
                  </a:lnTo>
                  <a:lnTo>
                    <a:pt x="1804" y="1146"/>
                  </a:lnTo>
                  <a:lnTo>
                    <a:pt x="1788" y="1168"/>
                  </a:lnTo>
                  <a:lnTo>
                    <a:pt x="1766" y="1233"/>
                  </a:lnTo>
                  <a:lnTo>
                    <a:pt x="1750" y="1239"/>
                  </a:lnTo>
                  <a:lnTo>
                    <a:pt x="1750" y="1271"/>
                  </a:lnTo>
                  <a:lnTo>
                    <a:pt x="1772" y="1292"/>
                  </a:lnTo>
                  <a:lnTo>
                    <a:pt x="1804" y="1320"/>
                  </a:lnTo>
                  <a:lnTo>
                    <a:pt x="1853" y="1433"/>
                  </a:lnTo>
                  <a:lnTo>
                    <a:pt x="1928" y="1482"/>
                  </a:lnTo>
                  <a:lnTo>
                    <a:pt x="1940" y="1482"/>
                  </a:lnTo>
                  <a:lnTo>
                    <a:pt x="1945" y="1455"/>
                  </a:lnTo>
                  <a:lnTo>
                    <a:pt x="1967" y="1455"/>
                  </a:lnTo>
                  <a:lnTo>
                    <a:pt x="1983" y="1498"/>
                  </a:lnTo>
                  <a:lnTo>
                    <a:pt x="1988" y="1525"/>
                  </a:lnTo>
                  <a:lnTo>
                    <a:pt x="2016" y="1585"/>
                  </a:lnTo>
                  <a:lnTo>
                    <a:pt x="2048" y="1601"/>
                  </a:lnTo>
                  <a:lnTo>
                    <a:pt x="2081" y="1611"/>
                  </a:lnTo>
                  <a:lnTo>
                    <a:pt x="2140" y="1768"/>
                  </a:lnTo>
                  <a:lnTo>
                    <a:pt x="2156" y="1779"/>
                  </a:lnTo>
                  <a:lnTo>
                    <a:pt x="2233" y="1796"/>
                  </a:lnTo>
                  <a:lnTo>
                    <a:pt x="2265" y="1812"/>
                  </a:lnTo>
                  <a:lnTo>
                    <a:pt x="2351" y="1920"/>
                  </a:lnTo>
                  <a:lnTo>
                    <a:pt x="2389" y="1947"/>
                  </a:lnTo>
                  <a:lnTo>
                    <a:pt x="2405" y="1952"/>
                  </a:lnTo>
                  <a:lnTo>
                    <a:pt x="2422" y="1958"/>
                  </a:lnTo>
                  <a:lnTo>
                    <a:pt x="2433" y="1984"/>
                  </a:lnTo>
                  <a:lnTo>
                    <a:pt x="2417" y="1984"/>
                  </a:lnTo>
                  <a:lnTo>
                    <a:pt x="2400" y="1979"/>
                  </a:lnTo>
                  <a:lnTo>
                    <a:pt x="2389" y="1979"/>
                  </a:lnTo>
                  <a:lnTo>
                    <a:pt x="2379" y="1984"/>
                  </a:lnTo>
                  <a:lnTo>
                    <a:pt x="2379" y="2001"/>
                  </a:lnTo>
                  <a:lnTo>
                    <a:pt x="2389" y="2017"/>
                  </a:lnTo>
                  <a:lnTo>
                    <a:pt x="2433" y="2028"/>
                  </a:lnTo>
                  <a:lnTo>
                    <a:pt x="2454" y="2012"/>
                  </a:lnTo>
                  <a:lnTo>
                    <a:pt x="2487" y="2006"/>
                  </a:lnTo>
                  <a:lnTo>
                    <a:pt x="2617" y="1958"/>
                  </a:lnTo>
                  <a:lnTo>
                    <a:pt x="2644" y="1909"/>
                  </a:lnTo>
                  <a:lnTo>
                    <a:pt x="2649" y="1893"/>
                  </a:lnTo>
                  <a:lnTo>
                    <a:pt x="2633" y="1828"/>
                  </a:lnTo>
                  <a:lnTo>
                    <a:pt x="2633" y="1790"/>
                  </a:lnTo>
                  <a:lnTo>
                    <a:pt x="2661" y="1731"/>
                  </a:lnTo>
                  <a:lnTo>
                    <a:pt x="2687" y="1736"/>
                  </a:lnTo>
                  <a:lnTo>
                    <a:pt x="2654" y="1611"/>
                  </a:lnTo>
                  <a:lnTo>
                    <a:pt x="2666" y="1546"/>
                  </a:lnTo>
                  <a:lnTo>
                    <a:pt x="2654" y="1427"/>
                  </a:lnTo>
                  <a:lnTo>
                    <a:pt x="2633" y="1330"/>
                  </a:lnTo>
                  <a:lnTo>
                    <a:pt x="2612" y="1298"/>
                  </a:lnTo>
                  <a:lnTo>
                    <a:pt x="2525" y="1179"/>
                  </a:lnTo>
                  <a:lnTo>
                    <a:pt x="2470" y="1049"/>
                  </a:lnTo>
                  <a:lnTo>
                    <a:pt x="2400" y="958"/>
                  </a:lnTo>
                  <a:lnTo>
                    <a:pt x="2400" y="941"/>
                  </a:lnTo>
                  <a:lnTo>
                    <a:pt x="2395" y="925"/>
                  </a:lnTo>
                  <a:lnTo>
                    <a:pt x="2373" y="870"/>
                  </a:lnTo>
                  <a:lnTo>
                    <a:pt x="2373" y="849"/>
                  </a:lnTo>
                  <a:lnTo>
                    <a:pt x="2395" y="817"/>
                  </a:lnTo>
                  <a:lnTo>
                    <a:pt x="2395" y="800"/>
                  </a:lnTo>
                  <a:lnTo>
                    <a:pt x="2303" y="682"/>
                  </a:lnTo>
                  <a:lnTo>
                    <a:pt x="2254" y="627"/>
                  </a:lnTo>
                  <a:lnTo>
                    <a:pt x="2221" y="606"/>
                  </a:lnTo>
                  <a:lnTo>
                    <a:pt x="2210" y="589"/>
                  </a:lnTo>
                  <a:lnTo>
                    <a:pt x="2151" y="514"/>
                  </a:lnTo>
                  <a:lnTo>
                    <a:pt x="2075" y="373"/>
                  </a:lnTo>
                  <a:lnTo>
                    <a:pt x="2054" y="292"/>
                  </a:lnTo>
                  <a:lnTo>
                    <a:pt x="2005" y="173"/>
                  </a:lnTo>
                  <a:lnTo>
                    <a:pt x="2005" y="157"/>
                  </a:lnTo>
                  <a:lnTo>
                    <a:pt x="1983" y="141"/>
                  </a:lnTo>
                  <a:lnTo>
                    <a:pt x="1972" y="135"/>
                  </a:lnTo>
                  <a:lnTo>
                    <a:pt x="1961" y="48"/>
                  </a:lnTo>
                  <a:lnTo>
                    <a:pt x="1951" y="22"/>
                  </a:lnTo>
                  <a:lnTo>
                    <a:pt x="1923" y="27"/>
                  </a:lnTo>
                  <a:lnTo>
                    <a:pt x="1870" y="27"/>
                  </a:lnTo>
                  <a:lnTo>
                    <a:pt x="1810" y="0"/>
                  </a:lnTo>
                  <a:lnTo>
                    <a:pt x="1788" y="16"/>
                  </a:lnTo>
                  <a:lnTo>
                    <a:pt x="1777" y="32"/>
                  </a:lnTo>
                  <a:lnTo>
                    <a:pt x="1772" y="60"/>
                  </a:lnTo>
                  <a:lnTo>
                    <a:pt x="1798" y="141"/>
                  </a:lnTo>
                  <a:lnTo>
                    <a:pt x="1788" y="183"/>
                  </a:lnTo>
                  <a:lnTo>
                    <a:pt x="1750" y="178"/>
                  </a:lnTo>
                  <a:lnTo>
                    <a:pt x="1733" y="162"/>
                  </a:lnTo>
                  <a:lnTo>
                    <a:pt x="1723" y="120"/>
                  </a:lnTo>
                  <a:lnTo>
                    <a:pt x="872" y="173"/>
                  </a:lnTo>
                  <a:lnTo>
                    <a:pt x="856" y="146"/>
                  </a:lnTo>
                  <a:lnTo>
                    <a:pt x="856" y="120"/>
                  </a:lnTo>
                  <a:lnTo>
                    <a:pt x="828" y="92"/>
                  </a:lnTo>
                  <a:lnTo>
                    <a:pt x="823" y="71"/>
                  </a:lnTo>
                  <a:close/>
                </a:path>
              </a:pathLst>
            </a:custGeom>
            <a:solidFill>
              <a:schemeClr val="tx1">
                <a:lumMod val="50000"/>
                <a:lumOff val="50000"/>
              </a:schemeClr>
            </a:solidFill>
            <a:ln w="9525">
              <a:solidFill>
                <a:schemeClr val="tx1">
                  <a:lumMod val="50000"/>
                  <a:lumOff val="50000"/>
                </a:schemeClr>
              </a:solidFill>
              <a:round/>
              <a:headEnd/>
              <a:tailEnd/>
            </a:ln>
          </p:spPr>
        </p:sp>
        <p:sp>
          <p:nvSpPr>
            <p:cNvPr id="20" name="VA"/>
            <p:cNvSpPr>
              <a:spLocks/>
            </p:cNvSpPr>
            <p:nvPr/>
          </p:nvSpPr>
          <p:spPr bwMode="auto">
            <a:xfrm>
              <a:off x="3544555" y="1950884"/>
              <a:ext cx="546455" cy="313580"/>
            </a:xfrm>
            <a:custGeom>
              <a:avLst/>
              <a:gdLst>
                <a:gd name="T0" fmla="*/ 2147483647 w 2244"/>
                <a:gd name="T1" fmla="*/ 2147483647 h 1281"/>
                <a:gd name="T2" fmla="*/ 2147483647 w 2244"/>
                <a:gd name="T3" fmla="*/ 2147483647 h 1281"/>
                <a:gd name="T4" fmla="*/ 2147483647 w 2244"/>
                <a:gd name="T5" fmla="*/ 2147483647 h 1281"/>
                <a:gd name="T6" fmla="*/ 2147483647 w 2244"/>
                <a:gd name="T7" fmla="*/ 2147483647 h 1281"/>
                <a:gd name="T8" fmla="*/ 0 w 2244"/>
                <a:gd name="T9" fmla="*/ 2147483647 h 1281"/>
                <a:gd name="T10" fmla="*/ 2147483647 w 2244"/>
                <a:gd name="T11" fmla="*/ 2147483647 h 1281"/>
                <a:gd name="T12" fmla="*/ 2147483647 w 2244"/>
                <a:gd name="T13" fmla="*/ 2147483647 h 1281"/>
                <a:gd name="T14" fmla="*/ 2147483647 w 2244"/>
                <a:gd name="T15" fmla="*/ 2147483647 h 1281"/>
                <a:gd name="T16" fmla="*/ 2147483647 w 2244"/>
                <a:gd name="T17" fmla="*/ 2147483647 h 1281"/>
                <a:gd name="T18" fmla="*/ 2147483647 w 2244"/>
                <a:gd name="T19" fmla="*/ 2147483647 h 1281"/>
                <a:gd name="T20" fmla="*/ 2147483647 w 2244"/>
                <a:gd name="T21" fmla="*/ 2147483647 h 1281"/>
                <a:gd name="T22" fmla="*/ 2147483647 w 2244"/>
                <a:gd name="T23" fmla="*/ 2147483647 h 1281"/>
                <a:gd name="T24" fmla="*/ 2147483647 w 2244"/>
                <a:gd name="T25" fmla="*/ 2147483647 h 1281"/>
                <a:gd name="T26" fmla="*/ 2147483647 w 2244"/>
                <a:gd name="T27" fmla="*/ 2147483647 h 1281"/>
                <a:gd name="T28" fmla="*/ 2147483647 w 2244"/>
                <a:gd name="T29" fmla="*/ 2147483647 h 1281"/>
                <a:gd name="T30" fmla="*/ 2147483647 w 2244"/>
                <a:gd name="T31" fmla="*/ 2147483647 h 1281"/>
                <a:gd name="T32" fmla="*/ 2147483647 w 2244"/>
                <a:gd name="T33" fmla="*/ 2147483647 h 1281"/>
                <a:gd name="T34" fmla="*/ 2147483647 w 2244"/>
                <a:gd name="T35" fmla="*/ 2147483647 h 1281"/>
                <a:gd name="T36" fmla="*/ 2147483647 w 2244"/>
                <a:gd name="T37" fmla="*/ 2147483647 h 1281"/>
                <a:gd name="T38" fmla="*/ 2147483647 w 2244"/>
                <a:gd name="T39" fmla="*/ 2147483647 h 1281"/>
                <a:gd name="T40" fmla="*/ 2147483647 w 2244"/>
                <a:gd name="T41" fmla="*/ 2147483647 h 1281"/>
                <a:gd name="T42" fmla="*/ 2147483647 w 2244"/>
                <a:gd name="T43" fmla="*/ 2147483647 h 1281"/>
                <a:gd name="T44" fmla="*/ 2147483647 w 2244"/>
                <a:gd name="T45" fmla="*/ 2147483647 h 1281"/>
                <a:gd name="T46" fmla="*/ 2147483647 w 2244"/>
                <a:gd name="T47" fmla="*/ 2147483647 h 1281"/>
                <a:gd name="T48" fmla="*/ 2147483647 w 2244"/>
                <a:gd name="T49" fmla="*/ 2147483647 h 1281"/>
                <a:gd name="T50" fmla="*/ 2147483647 w 2244"/>
                <a:gd name="T51" fmla="*/ 2147483647 h 1281"/>
                <a:gd name="T52" fmla="*/ 2147483647 w 2244"/>
                <a:gd name="T53" fmla="*/ 2147483647 h 1281"/>
                <a:gd name="T54" fmla="*/ 2147483647 w 2244"/>
                <a:gd name="T55" fmla="*/ 2147483647 h 1281"/>
                <a:gd name="T56" fmla="*/ 2147483647 w 2244"/>
                <a:gd name="T57" fmla="*/ 2147483647 h 1281"/>
                <a:gd name="T58" fmla="*/ 2147483647 w 2244"/>
                <a:gd name="T59" fmla="*/ 2147483647 h 1281"/>
                <a:gd name="T60" fmla="*/ 2147483647 w 2244"/>
                <a:gd name="T61" fmla="*/ 0 h 1281"/>
                <a:gd name="T62" fmla="*/ 2147483647 w 2244"/>
                <a:gd name="T63" fmla="*/ 2147483647 h 1281"/>
                <a:gd name="T64" fmla="*/ 2147483647 w 2244"/>
                <a:gd name="T65" fmla="*/ 2147483647 h 1281"/>
                <a:gd name="T66" fmla="*/ 2147483647 w 2244"/>
                <a:gd name="T67" fmla="*/ 2147483647 h 1281"/>
                <a:gd name="T68" fmla="*/ 2147483647 w 2244"/>
                <a:gd name="T69" fmla="*/ 2147483647 h 1281"/>
                <a:gd name="T70" fmla="*/ 2147483647 w 2244"/>
                <a:gd name="T71" fmla="*/ 2147483647 h 1281"/>
                <a:gd name="T72" fmla="*/ 2147483647 w 2244"/>
                <a:gd name="T73" fmla="*/ 2147483647 h 1281"/>
                <a:gd name="T74" fmla="*/ 2147483647 w 2244"/>
                <a:gd name="T75" fmla="*/ 2147483647 h 1281"/>
                <a:gd name="T76" fmla="*/ 2147483647 w 2244"/>
                <a:gd name="T77" fmla="*/ 2147483647 h 1281"/>
                <a:gd name="T78" fmla="*/ 2147483647 w 2244"/>
                <a:gd name="T79" fmla="*/ 2147483647 h 1281"/>
                <a:gd name="T80" fmla="*/ 2147483647 w 2244"/>
                <a:gd name="T81" fmla="*/ 2147483647 h 1281"/>
                <a:gd name="T82" fmla="*/ 2147483647 w 2244"/>
                <a:gd name="T83" fmla="*/ 2147483647 h 1281"/>
                <a:gd name="T84" fmla="*/ 2147483647 w 2244"/>
                <a:gd name="T85" fmla="*/ 2147483647 h 1281"/>
                <a:gd name="T86" fmla="*/ 2147483647 w 2244"/>
                <a:gd name="T87" fmla="*/ 2147483647 h 1281"/>
                <a:gd name="T88" fmla="*/ 2147483647 w 2244"/>
                <a:gd name="T89" fmla="*/ 2147483647 h 1281"/>
                <a:gd name="T90" fmla="*/ 2147483647 w 2244"/>
                <a:gd name="T91" fmla="*/ 2147483647 h 1281"/>
                <a:gd name="T92" fmla="*/ 2147483647 w 2244"/>
                <a:gd name="T93" fmla="*/ 2147483647 h 1281"/>
                <a:gd name="T94" fmla="*/ 2147483647 w 2244"/>
                <a:gd name="T95" fmla="*/ 2147483647 h 1281"/>
                <a:gd name="T96" fmla="*/ 2147483647 w 2244"/>
                <a:gd name="T97" fmla="*/ 2147483647 h 1281"/>
                <a:gd name="T98" fmla="*/ 2147483647 w 2244"/>
                <a:gd name="T99" fmla="*/ 2147483647 h 1281"/>
                <a:gd name="T100" fmla="*/ 2147483647 w 2244"/>
                <a:gd name="T101" fmla="*/ 2147483647 h 1281"/>
                <a:gd name="T102" fmla="*/ 2147483647 w 2244"/>
                <a:gd name="T103" fmla="*/ 2147483647 h 1281"/>
                <a:gd name="T104" fmla="*/ 2147483647 w 2244"/>
                <a:gd name="T105" fmla="*/ 2147483647 h 1281"/>
                <a:gd name="T106" fmla="*/ 2147483647 w 2244"/>
                <a:gd name="T107" fmla="*/ 2147483647 h 1281"/>
                <a:gd name="T108" fmla="*/ 2147483647 w 2244"/>
                <a:gd name="T109" fmla="*/ 2147483647 h 1281"/>
                <a:gd name="T110" fmla="*/ 2147483647 w 2244"/>
                <a:gd name="T111" fmla="*/ 2147483647 h 1281"/>
                <a:gd name="T112" fmla="*/ 2147483647 w 2244"/>
                <a:gd name="T113" fmla="*/ 2147483647 h 1281"/>
                <a:gd name="T114" fmla="*/ 2147483647 w 2244"/>
                <a:gd name="T115" fmla="*/ 2147483647 h 1281"/>
                <a:gd name="T116" fmla="*/ 2147483647 w 2244"/>
                <a:gd name="T117" fmla="*/ 2147483647 h 1281"/>
                <a:gd name="T118" fmla="*/ 2147483647 w 2244"/>
                <a:gd name="T119" fmla="*/ 2147483647 h 1281"/>
                <a:gd name="T120" fmla="*/ 2147483647 w 2244"/>
                <a:gd name="T121" fmla="*/ 2147483647 h 1281"/>
                <a:gd name="T122" fmla="*/ 2147483647 w 2244"/>
                <a:gd name="T123" fmla="*/ 2147483647 h 1281"/>
                <a:gd name="T124" fmla="*/ 2147483647 w 2244"/>
                <a:gd name="T125" fmla="*/ 2147483647 h 128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244"/>
                <a:gd name="T190" fmla="*/ 0 h 1281"/>
                <a:gd name="T191" fmla="*/ 2244 w 2244"/>
                <a:gd name="T192" fmla="*/ 1281 h 1281"/>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244" h="1281">
                  <a:moveTo>
                    <a:pt x="2217" y="935"/>
                  </a:moveTo>
                  <a:lnTo>
                    <a:pt x="1474" y="1076"/>
                  </a:lnTo>
                  <a:lnTo>
                    <a:pt x="700" y="1206"/>
                  </a:lnTo>
                  <a:lnTo>
                    <a:pt x="683" y="1200"/>
                  </a:lnTo>
                  <a:lnTo>
                    <a:pt x="651" y="1206"/>
                  </a:lnTo>
                  <a:lnTo>
                    <a:pt x="569" y="1216"/>
                  </a:lnTo>
                  <a:lnTo>
                    <a:pt x="574" y="1200"/>
                  </a:lnTo>
                  <a:lnTo>
                    <a:pt x="493" y="1216"/>
                  </a:lnTo>
                  <a:lnTo>
                    <a:pt x="493" y="1222"/>
                  </a:lnTo>
                  <a:lnTo>
                    <a:pt x="0" y="1281"/>
                  </a:lnTo>
                  <a:lnTo>
                    <a:pt x="22" y="1265"/>
                  </a:lnTo>
                  <a:lnTo>
                    <a:pt x="125" y="1216"/>
                  </a:lnTo>
                  <a:lnTo>
                    <a:pt x="141" y="1190"/>
                  </a:lnTo>
                  <a:lnTo>
                    <a:pt x="195" y="1146"/>
                  </a:lnTo>
                  <a:lnTo>
                    <a:pt x="201" y="1119"/>
                  </a:lnTo>
                  <a:lnTo>
                    <a:pt x="206" y="1109"/>
                  </a:lnTo>
                  <a:lnTo>
                    <a:pt x="239" y="1092"/>
                  </a:lnTo>
                  <a:lnTo>
                    <a:pt x="239" y="1060"/>
                  </a:lnTo>
                  <a:lnTo>
                    <a:pt x="271" y="1033"/>
                  </a:lnTo>
                  <a:lnTo>
                    <a:pt x="418" y="903"/>
                  </a:lnTo>
                  <a:lnTo>
                    <a:pt x="428" y="876"/>
                  </a:lnTo>
                  <a:lnTo>
                    <a:pt x="439" y="881"/>
                  </a:lnTo>
                  <a:lnTo>
                    <a:pt x="428" y="909"/>
                  </a:lnTo>
                  <a:lnTo>
                    <a:pt x="472" y="951"/>
                  </a:lnTo>
                  <a:lnTo>
                    <a:pt x="537" y="979"/>
                  </a:lnTo>
                  <a:lnTo>
                    <a:pt x="569" y="979"/>
                  </a:lnTo>
                  <a:lnTo>
                    <a:pt x="602" y="951"/>
                  </a:lnTo>
                  <a:lnTo>
                    <a:pt x="607" y="935"/>
                  </a:lnTo>
                  <a:lnTo>
                    <a:pt x="629" y="919"/>
                  </a:lnTo>
                  <a:lnTo>
                    <a:pt x="656" y="941"/>
                  </a:lnTo>
                  <a:lnTo>
                    <a:pt x="667" y="946"/>
                  </a:lnTo>
                  <a:lnTo>
                    <a:pt x="688" y="941"/>
                  </a:lnTo>
                  <a:lnTo>
                    <a:pt x="765" y="914"/>
                  </a:lnTo>
                  <a:lnTo>
                    <a:pt x="775" y="865"/>
                  </a:lnTo>
                  <a:lnTo>
                    <a:pt x="781" y="865"/>
                  </a:lnTo>
                  <a:lnTo>
                    <a:pt x="797" y="881"/>
                  </a:lnTo>
                  <a:lnTo>
                    <a:pt x="856" y="828"/>
                  </a:lnTo>
                  <a:lnTo>
                    <a:pt x="879" y="838"/>
                  </a:lnTo>
                  <a:lnTo>
                    <a:pt x="927" y="773"/>
                  </a:lnTo>
                  <a:lnTo>
                    <a:pt x="916" y="752"/>
                  </a:lnTo>
                  <a:lnTo>
                    <a:pt x="921" y="708"/>
                  </a:lnTo>
                  <a:lnTo>
                    <a:pt x="970" y="617"/>
                  </a:lnTo>
                  <a:lnTo>
                    <a:pt x="1035" y="373"/>
                  </a:lnTo>
                  <a:lnTo>
                    <a:pt x="1046" y="373"/>
                  </a:lnTo>
                  <a:lnTo>
                    <a:pt x="1084" y="394"/>
                  </a:lnTo>
                  <a:lnTo>
                    <a:pt x="1084" y="411"/>
                  </a:lnTo>
                  <a:lnTo>
                    <a:pt x="1106" y="427"/>
                  </a:lnTo>
                  <a:lnTo>
                    <a:pt x="1144" y="422"/>
                  </a:lnTo>
                  <a:lnTo>
                    <a:pt x="1165" y="378"/>
                  </a:lnTo>
                  <a:lnTo>
                    <a:pt x="1193" y="287"/>
                  </a:lnTo>
                  <a:lnTo>
                    <a:pt x="1214" y="254"/>
                  </a:lnTo>
                  <a:lnTo>
                    <a:pt x="1247" y="265"/>
                  </a:lnTo>
                  <a:lnTo>
                    <a:pt x="1268" y="211"/>
                  </a:lnTo>
                  <a:lnTo>
                    <a:pt x="1290" y="206"/>
                  </a:lnTo>
                  <a:lnTo>
                    <a:pt x="1312" y="178"/>
                  </a:lnTo>
                  <a:lnTo>
                    <a:pt x="1333" y="130"/>
                  </a:lnTo>
                  <a:lnTo>
                    <a:pt x="1344" y="119"/>
                  </a:lnTo>
                  <a:lnTo>
                    <a:pt x="1349" y="103"/>
                  </a:lnTo>
                  <a:lnTo>
                    <a:pt x="1333" y="92"/>
                  </a:lnTo>
                  <a:lnTo>
                    <a:pt x="1339" y="22"/>
                  </a:lnTo>
                  <a:lnTo>
                    <a:pt x="1349" y="6"/>
                  </a:lnTo>
                  <a:lnTo>
                    <a:pt x="1360" y="0"/>
                  </a:lnTo>
                  <a:lnTo>
                    <a:pt x="1491" y="81"/>
                  </a:lnTo>
                  <a:lnTo>
                    <a:pt x="1512" y="92"/>
                  </a:lnTo>
                  <a:lnTo>
                    <a:pt x="1518" y="87"/>
                  </a:lnTo>
                  <a:lnTo>
                    <a:pt x="1534" y="16"/>
                  </a:lnTo>
                  <a:lnTo>
                    <a:pt x="1556" y="11"/>
                  </a:lnTo>
                  <a:lnTo>
                    <a:pt x="1582" y="22"/>
                  </a:lnTo>
                  <a:lnTo>
                    <a:pt x="1610" y="32"/>
                  </a:lnTo>
                  <a:lnTo>
                    <a:pt x="1588" y="60"/>
                  </a:lnTo>
                  <a:lnTo>
                    <a:pt x="1621" y="92"/>
                  </a:lnTo>
                  <a:lnTo>
                    <a:pt x="1680" y="92"/>
                  </a:lnTo>
                  <a:lnTo>
                    <a:pt x="1702" y="119"/>
                  </a:lnTo>
                  <a:lnTo>
                    <a:pt x="1740" y="136"/>
                  </a:lnTo>
                  <a:lnTo>
                    <a:pt x="1767" y="168"/>
                  </a:lnTo>
                  <a:lnTo>
                    <a:pt x="1761" y="183"/>
                  </a:lnTo>
                  <a:lnTo>
                    <a:pt x="1723" y="248"/>
                  </a:lnTo>
                  <a:lnTo>
                    <a:pt x="1702" y="303"/>
                  </a:lnTo>
                  <a:lnTo>
                    <a:pt x="1707" y="346"/>
                  </a:lnTo>
                  <a:lnTo>
                    <a:pt x="1751" y="346"/>
                  </a:lnTo>
                  <a:lnTo>
                    <a:pt x="1789" y="324"/>
                  </a:lnTo>
                  <a:lnTo>
                    <a:pt x="1821" y="357"/>
                  </a:lnTo>
                  <a:lnTo>
                    <a:pt x="1837" y="368"/>
                  </a:lnTo>
                  <a:lnTo>
                    <a:pt x="1849" y="373"/>
                  </a:lnTo>
                  <a:lnTo>
                    <a:pt x="1870" y="389"/>
                  </a:lnTo>
                  <a:lnTo>
                    <a:pt x="1886" y="394"/>
                  </a:lnTo>
                  <a:lnTo>
                    <a:pt x="1902" y="384"/>
                  </a:lnTo>
                  <a:lnTo>
                    <a:pt x="1914" y="384"/>
                  </a:lnTo>
                  <a:lnTo>
                    <a:pt x="1984" y="422"/>
                  </a:lnTo>
                  <a:lnTo>
                    <a:pt x="2033" y="433"/>
                  </a:lnTo>
                  <a:lnTo>
                    <a:pt x="2054" y="465"/>
                  </a:lnTo>
                  <a:lnTo>
                    <a:pt x="2054" y="476"/>
                  </a:lnTo>
                  <a:lnTo>
                    <a:pt x="2033" y="492"/>
                  </a:lnTo>
                  <a:lnTo>
                    <a:pt x="2043" y="540"/>
                  </a:lnTo>
                  <a:lnTo>
                    <a:pt x="2033" y="552"/>
                  </a:lnTo>
                  <a:lnTo>
                    <a:pt x="2021" y="563"/>
                  </a:lnTo>
                  <a:lnTo>
                    <a:pt x="2070" y="589"/>
                  </a:lnTo>
                  <a:lnTo>
                    <a:pt x="2086" y="622"/>
                  </a:lnTo>
                  <a:lnTo>
                    <a:pt x="2086" y="638"/>
                  </a:lnTo>
                  <a:lnTo>
                    <a:pt x="2081" y="649"/>
                  </a:lnTo>
                  <a:lnTo>
                    <a:pt x="2038" y="643"/>
                  </a:lnTo>
                  <a:lnTo>
                    <a:pt x="2033" y="659"/>
                  </a:lnTo>
                  <a:lnTo>
                    <a:pt x="2049" y="675"/>
                  </a:lnTo>
                  <a:lnTo>
                    <a:pt x="2054" y="670"/>
                  </a:lnTo>
                  <a:lnTo>
                    <a:pt x="2054" y="687"/>
                  </a:lnTo>
                  <a:lnTo>
                    <a:pt x="2033" y="698"/>
                  </a:lnTo>
                  <a:lnTo>
                    <a:pt x="2021" y="698"/>
                  </a:lnTo>
                  <a:lnTo>
                    <a:pt x="2016" y="703"/>
                  </a:lnTo>
                  <a:lnTo>
                    <a:pt x="2033" y="714"/>
                  </a:lnTo>
                  <a:lnTo>
                    <a:pt x="2065" y="719"/>
                  </a:lnTo>
                  <a:lnTo>
                    <a:pt x="2098" y="735"/>
                  </a:lnTo>
                  <a:lnTo>
                    <a:pt x="2108" y="746"/>
                  </a:lnTo>
                  <a:lnTo>
                    <a:pt x="2070" y="784"/>
                  </a:lnTo>
                  <a:lnTo>
                    <a:pt x="2054" y="784"/>
                  </a:lnTo>
                  <a:lnTo>
                    <a:pt x="2016" y="768"/>
                  </a:lnTo>
                  <a:lnTo>
                    <a:pt x="2016" y="784"/>
                  </a:lnTo>
                  <a:lnTo>
                    <a:pt x="2038" y="800"/>
                  </a:lnTo>
                  <a:lnTo>
                    <a:pt x="2070" y="822"/>
                  </a:lnTo>
                  <a:lnTo>
                    <a:pt x="2098" y="811"/>
                  </a:lnTo>
                  <a:lnTo>
                    <a:pt x="2130" y="784"/>
                  </a:lnTo>
                  <a:lnTo>
                    <a:pt x="2163" y="789"/>
                  </a:lnTo>
                  <a:lnTo>
                    <a:pt x="2205" y="784"/>
                  </a:lnTo>
                  <a:lnTo>
                    <a:pt x="2212" y="795"/>
                  </a:lnTo>
                  <a:lnTo>
                    <a:pt x="2244" y="898"/>
                  </a:lnTo>
                  <a:lnTo>
                    <a:pt x="2222" y="919"/>
                  </a:lnTo>
                  <a:lnTo>
                    <a:pt x="2212" y="919"/>
                  </a:lnTo>
                  <a:lnTo>
                    <a:pt x="2217" y="935"/>
                  </a:lnTo>
                  <a:close/>
                </a:path>
              </a:pathLst>
            </a:custGeom>
            <a:solidFill>
              <a:schemeClr val="tx1">
                <a:lumMod val="50000"/>
                <a:lumOff val="50000"/>
              </a:schemeClr>
            </a:solidFill>
            <a:ln w="9525">
              <a:solidFill>
                <a:schemeClr val="tx1">
                  <a:lumMod val="50000"/>
                  <a:lumOff val="50000"/>
                </a:schemeClr>
              </a:solidFill>
              <a:round/>
              <a:headEnd/>
              <a:tailEnd/>
            </a:ln>
          </p:spPr>
        </p:sp>
        <p:sp>
          <p:nvSpPr>
            <p:cNvPr id="21" name="NC"/>
            <p:cNvSpPr>
              <a:spLocks/>
            </p:cNvSpPr>
            <p:nvPr/>
          </p:nvSpPr>
          <p:spPr bwMode="auto">
            <a:xfrm>
              <a:off x="3488302" y="2176017"/>
              <a:ext cx="634852" cy="273377"/>
            </a:xfrm>
            <a:custGeom>
              <a:avLst/>
              <a:gdLst>
                <a:gd name="T0" fmla="*/ 2147483647 w 2596"/>
                <a:gd name="T1" fmla="*/ 2147483647 h 1109"/>
                <a:gd name="T2" fmla="*/ 2147483647 w 2596"/>
                <a:gd name="T3" fmla="*/ 2147483647 h 1109"/>
                <a:gd name="T4" fmla="*/ 2147483647 w 2596"/>
                <a:gd name="T5" fmla="*/ 2147483647 h 1109"/>
                <a:gd name="T6" fmla="*/ 2147483647 w 2596"/>
                <a:gd name="T7" fmla="*/ 2147483647 h 1109"/>
                <a:gd name="T8" fmla="*/ 2147483647 w 2596"/>
                <a:gd name="T9" fmla="*/ 2147483647 h 1109"/>
                <a:gd name="T10" fmla="*/ 2147483647 w 2596"/>
                <a:gd name="T11" fmla="*/ 2147483647 h 1109"/>
                <a:gd name="T12" fmla="*/ 2147483647 w 2596"/>
                <a:gd name="T13" fmla="*/ 2147483647 h 1109"/>
                <a:gd name="T14" fmla="*/ 2147483647 w 2596"/>
                <a:gd name="T15" fmla="*/ 2147483647 h 1109"/>
                <a:gd name="T16" fmla="*/ 2147483647 w 2596"/>
                <a:gd name="T17" fmla="*/ 2147483647 h 1109"/>
                <a:gd name="T18" fmla="*/ 2147483647 w 2596"/>
                <a:gd name="T19" fmla="*/ 2147483647 h 1109"/>
                <a:gd name="T20" fmla="*/ 2147483647 w 2596"/>
                <a:gd name="T21" fmla="*/ 2147483647 h 1109"/>
                <a:gd name="T22" fmla="*/ 2147483647 w 2596"/>
                <a:gd name="T23" fmla="*/ 2147483647 h 1109"/>
                <a:gd name="T24" fmla="*/ 2147483647 w 2596"/>
                <a:gd name="T25" fmla="*/ 2147483647 h 1109"/>
                <a:gd name="T26" fmla="*/ 2147483647 w 2596"/>
                <a:gd name="T27" fmla="*/ 2147483647 h 1109"/>
                <a:gd name="T28" fmla="*/ 2147483647 w 2596"/>
                <a:gd name="T29" fmla="*/ 2147483647 h 1109"/>
                <a:gd name="T30" fmla="*/ 2147483647 w 2596"/>
                <a:gd name="T31" fmla="*/ 2147483647 h 1109"/>
                <a:gd name="T32" fmla="*/ 2147483647 w 2596"/>
                <a:gd name="T33" fmla="*/ 2147483647 h 1109"/>
                <a:gd name="T34" fmla="*/ 2147483647 w 2596"/>
                <a:gd name="T35" fmla="*/ 2147483647 h 1109"/>
                <a:gd name="T36" fmla="*/ 2147483647 w 2596"/>
                <a:gd name="T37" fmla="*/ 2147483647 h 1109"/>
                <a:gd name="T38" fmla="*/ 2147483647 w 2596"/>
                <a:gd name="T39" fmla="*/ 2147483647 h 1109"/>
                <a:gd name="T40" fmla="*/ 2147483647 w 2596"/>
                <a:gd name="T41" fmla="*/ 2147483647 h 1109"/>
                <a:gd name="T42" fmla="*/ 2147483647 w 2596"/>
                <a:gd name="T43" fmla="*/ 2147483647 h 1109"/>
                <a:gd name="T44" fmla="*/ 2147483647 w 2596"/>
                <a:gd name="T45" fmla="*/ 2147483647 h 1109"/>
                <a:gd name="T46" fmla="*/ 2147483647 w 2596"/>
                <a:gd name="T47" fmla="*/ 2147483647 h 1109"/>
                <a:gd name="T48" fmla="*/ 2147483647 w 2596"/>
                <a:gd name="T49" fmla="*/ 2147483647 h 1109"/>
                <a:gd name="T50" fmla="*/ 2147483647 w 2596"/>
                <a:gd name="T51" fmla="*/ 2147483647 h 1109"/>
                <a:gd name="T52" fmla="*/ 2147483647 w 2596"/>
                <a:gd name="T53" fmla="*/ 2147483647 h 1109"/>
                <a:gd name="T54" fmla="*/ 2147483647 w 2596"/>
                <a:gd name="T55" fmla="*/ 2147483647 h 1109"/>
                <a:gd name="T56" fmla="*/ 2147483647 w 2596"/>
                <a:gd name="T57" fmla="*/ 2147483647 h 1109"/>
                <a:gd name="T58" fmla="*/ 2147483647 w 2596"/>
                <a:gd name="T59" fmla="*/ 2147483647 h 1109"/>
                <a:gd name="T60" fmla="*/ 2147483647 w 2596"/>
                <a:gd name="T61" fmla="*/ 2147483647 h 1109"/>
                <a:gd name="T62" fmla="*/ 2147483647 w 2596"/>
                <a:gd name="T63" fmla="*/ 2147483647 h 1109"/>
                <a:gd name="T64" fmla="*/ 2147483647 w 2596"/>
                <a:gd name="T65" fmla="*/ 2147483647 h 1109"/>
                <a:gd name="T66" fmla="*/ 2147483647 w 2596"/>
                <a:gd name="T67" fmla="*/ 2147483647 h 1109"/>
                <a:gd name="T68" fmla="*/ 2147483647 w 2596"/>
                <a:gd name="T69" fmla="*/ 2147483647 h 1109"/>
                <a:gd name="T70" fmla="*/ 2147483647 w 2596"/>
                <a:gd name="T71" fmla="*/ 2147483647 h 1109"/>
                <a:gd name="T72" fmla="*/ 2147483647 w 2596"/>
                <a:gd name="T73" fmla="*/ 2147483647 h 1109"/>
                <a:gd name="T74" fmla="*/ 2147483647 w 2596"/>
                <a:gd name="T75" fmla="*/ 2147483647 h 1109"/>
                <a:gd name="T76" fmla="*/ 2147483647 w 2596"/>
                <a:gd name="T77" fmla="*/ 2147483647 h 1109"/>
                <a:gd name="T78" fmla="*/ 2147483647 w 2596"/>
                <a:gd name="T79" fmla="*/ 2147483647 h 1109"/>
                <a:gd name="T80" fmla="*/ 2147483647 w 2596"/>
                <a:gd name="T81" fmla="*/ 2147483647 h 1109"/>
                <a:gd name="T82" fmla="*/ 2147483647 w 2596"/>
                <a:gd name="T83" fmla="*/ 2147483647 h 1109"/>
                <a:gd name="T84" fmla="*/ 2147483647 w 2596"/>
                <a:gd name="T85" fmla="*/ 2147483647 h 1109"/>
                <a:gd name="T86" fmla="*/ 2147483647 w 2596"/>
                <a:gd name="T87" fmla="*/ 2147483647 h 1109"/>
                <a:gd name="T88" fmla="*/ 2147483647 w 2596"/>
                <a:gd name="T89" fmla="*/ 2147483647 h 1109"/>
                <a:gd name="T90" fmla="*/ 2147483647 w 2596"/>
                <a:gd name="T91" fmla="*/ 2147483647 h 1109"/>
                <a:gd name="T92" fmla="*/ 2147483647 w 2596"/>
                <a:gd name="T93" fmla="*/ 2147483647 h 1109"/>
                <a:gd name="T94" fmla="*/ 2147483647 w 2596"/>
                <a:gd name="T95" fmla="*/ 2147483647 h 1109"/>
                <a:gd name="T96" fmla="*/ 2147483647 w 2596"/>
                <a:gd name="T97" fmla="*/ 2147483647 h 110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596"/>
                <a:gd name="T148" fmla="*/ 0 h 1109"/>
                <a:gd name="T149" fmla="*/ 2596 w 2596"/>
                <a:gd name="T150" fmla="*/ 1109 h 1109"/>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596" h="1109">
                  <a:moveTo>
                    <a:pt x="0" y="990"/>
                  </a:moveTo>
                  <a:lnTo>
                    <a:pt x="5" y="898"/>
                  </a:lnTo>
                  <a:lnTo>
                    <a:pt x="33" y="903"/>
                  </a:lnTo>
                  <a:lnTo>
                    <a:pt x="49" y="898"/>
                  </a:lnTo>
                  <a:lnTo>
                    <a:pt x="70" y="877"/>
                  </a:lnTo>
                  <a:lnTo>
                    <a:pt x="70" y="855"/>
                  </a:lnTo>
                  <a:lnTo>
                    <a:pt x="70" y="833"/>
                  </a:lnTo>
                  <a:lnTo>
                    <a:pt x="76" y="812"/>
                  </a:lnTo>
                  <a:lnTo>
                    <a:pt x="103" y="785"/>
                  </a:lnTo>
                  <a:lnTo>
                    <a:pt x="163" y="763"/>
                  </a:lnTo>
                  <a:lnTo>
                    <a:pt x="233" y="741"/>
                  </a:lnTo>
                  <a:lnTo>
                    <a:pt x="303" y="682"/>
                  </a:lnTo>
                  <a:lnTo>
                    <a:pt x="331" y="671"/>
                  </a:lnTo>
                  <a:lnTo>
                    <a:pt x="374" y="633"/>
                  </a:lnTo>
                  <a:lnTo>
                    <a:pt x="380" y="596"/>
                  </a:lnTo>
                  <a:lnTo>
                    <a:pt x="391" y="596"/>
                  </a:lnTo>
                  <a:lnTo>
                    <a:pt x="407" y="596"/>
                  </a:lnTo>
                  <a:lnTo>
                    <a:pt x="417" y="580"/>
                  </a:lnTo>
                  <a:lnTo>
                    <a:pt x="423" y="568"/>
                  </a:lnTo>
                  <a:lnTo>
                    <a:pt x="450" y="547"/>
                  </a:lnTo>
                  <a:lnTo>
                    <a:pt x="455" y="547"/>
                  </a:lnTo>
                  <a:lnTo>
                    <a:pt x="477" y="563"/>
                  </a:lnTo>
                  <a:lnTo>
                    <a:pt x="499" y="547"/>
                  </a:lnTo>
                  <a:lnTo>
                    <a:pt x="504" y="536"/>
                  </a:lnTo>
                  <a:lnTo>
                    <a:pt x="536" y="509"/>
                  </a:lnTo>
                  <a:lnTo>
                    <a:pt x="564" y="498"/>
                  </a:lnTo>
                  <a:lnTo>
                    <a:pt x="612" y="492"/>
                  </a:lnTo>
                  <a:lnTo>
                    <a:pt x="661" y="411"/>
                  </a:lnTo>
                  <a:lnTo>
                    <a:pt x="705" y="385"/>
                  </a:lnTo>
                  <a:lnTo>
                    <a:pt x="705" y="362"/>
                  </a:lnTo>
                  <a:lnTo>
                    <a:pt x="715" y="341"/>
                  </a:lnTo>
                  <a:lnTo>
                    <a:pt x="705" y="314"/>
                  </a:lnTo>
                  <a:lnTo>
                    <a:pt x="715" y="287"/>
                  </a:lnTo>
                  <a:lnTo>
                    <a:pt x="715" y="281"/>
                  </a:lnTo>
                  <a:lnTo>
                    <a:pt x="796" y="265"/>
                  </a:lnTo>
                  <a:lnTo>
                    <a:pt x="791" y="281"/>
                  </a:lnTo>
                  <a:lnTo>
                    <a:pt x="873" y="271"/>
                  </a:lnTo>
                  <a:lnTo>
                    <a:pt x="905" y="265"/>
                  </a:lnTo>
                  <a:lnTo>
                    <a:pt x="922" y="271"/>
                  </a:lnTo>
                  <a:lnTo>
                    <a:pt x="1696" y="141"/>
                  </a:lnTo>
                  <a:lnTo>
                    <a:pt x="2439" y="0"/>
                  </a:lnTo>
                  <a:lnTo>
                    <a:pt x="2450" y="11"/>
                  </a:lnTo>
                  <a:lnTo>
                    <a:pt x="2455" y="23"/>
                  </a:lnTo>
                  <a:lnTo>
                    <a:pt x="2476" y="39"/>
                  </a:lnTo>
                  <a:lnTo>
                    <a:pt x="2487" y="44"/>
                  </a:lnTo>
                  <a:lnTo>
                    <a:pt x="2504" y="60"/>
                  </a:lnTo>
                  <a:lnTo>
                    <a:pt x="2515" y="71"/>
                  </a:lnTo>
                  <a:lnTo>
                    <a:pt x="2531" y="109"/>
                  </a:lnTo>
                  <a:lnTo>
                    <a:pt x="2525" y="120"/>
                  </a:lnTo>
                  <a:lnTo>
                    <a:pt x="2515" y="120"/>
                  </a:lnTo>
                  <a:lnTo>
                    <a:pt x="2509" y="109"/>
                  </a:lnTo>
                  <a:lnTo>
                    <a:pt x="2487" y="114"/>
                  </a:lnTo>
                  <a:lnTo>
                    <a:pt x="2471" y="114"/>
                  </a:lnTo>
                  <a:lnTo>
                    <a:pt x="2460" y="109"/>
                  </a:lnTo>
                  <a:lnTo>
                    <a:pt x="2450" y="114"/>
                  </a:lnTo>
                  <a:lnTo>
                    <a:pt x="2455" y="125"/>
                  </a:lnTo>
                  <a:lnTo>
                    <a:pt x="2455" y="136"/>
                  </a:lnTo>
                  <a:lnTo>
                    <a:pt x="2385" y="169"/>
                  </a:lnTo>
                  <a:lnTo>
                    <a:pt x="2368" y="184"/>
                  </a:lnTo>
                  <a:lnTo>
                    <a:pt x="2341" y="206"/>
                  </a:lnTo>
                  <a:lnTo>
                    <a:pt x="2297" y="216"/>
                  </a:lnTo>
                  <a:lnTo>
                    <a:pt x="2287" y="244"/>
                  </a:lnTo>
                  <a:lnTo>
                    <a:pt x="2287" y="255"/>
                  </a:lnTo>
                  <a:lnTo>
                    <a:pt x="2297" y="255"/>
                  </a:lnTo>
                  <a:lnTo>
                    <a:pt x="2314" y="249"/>
                  </a:lnTo>
                  <a:lnTo>
                    <a:pt x="2357" y="227"/>
                  </a:lnTo>
                  <a:lnTo>
                    <a:pt x="2406" y="216"/>
                  </a:lnTo>
                  <a:lnTo>
                    <a:pt x="2434" y="200"/>
                  </a:lnTo>
                  <a:lnTo>
                    <a:pt x="2476" y="200"/>
                  </a:lnTo>
                  <a:lnTo>
                    <a:pt x="2482" y="206"/>
                  </a:lnTo>
                  <a:lnTo>
                    <a:pt x="2476" y="233"/>
                  </a:lnTo>
                  <a:lnTo>
                    <a:pt x="2482" y="244"/>
                  </a:lnTo>
                  <a:lnTo>
                    <a:pt x="2493" y="255"/>
                  </a:lnTo>
                  <a:lnTo>
                    <a:pt x="2509" y="249"/>
                  </a:lnTo>
                  <a:lnTo>
                    <a:pt x="2515" y="233"/>
                  </a:lnTo>
                  <a:lnTo>
                    <a:pt x="2541" y="200"/>
                  </a:lnTo>
                  <a:lnTo>
                    <a:pt x="2564" y="200"/>
                  </a:lnTo>
                  <a:lnTo>
                    <a:pt x="2580" y="233"/>
                  </a:lnTo>
                  <a:lnTo>
                    <a:pt x="2585" y="297"/>
                  </a:lnTo>
                  <a:lnTo>
                    <a:pt x="2596" y="314"/>
                  </a:lnTo>
                  <a:lnTo>
                    <a:pt x="2590" y="325"/>
                  </a:lnTo>
                  <a:lnTo>
                    <a:pt x="2553" y="352"/>
                  </a:lnTo>
                  <a:lnTo>
                    <a:pt x="2541" y="374"/>
                  </a:lnTo>
                  <a:lnTo>
                    <a:pt x="2541" y="390"/>
                  </a:lnTo>
                  <a:lnTo>
                    <a:pt x="2509" y="417"/>
                  </a:lnTo>
                  <a:lnTo>
                    <a:pt x="2487" y="422"/>
                  </a:lnTo>
                  <a:lnTo>
                    <a:pt x="2466" y="439"/>
                  </a:lnTo>
                  <a:lnTo>
                    <a:pt x="2417" y="433"/>
                  </a:lnTo>
                  <a:lnTo>
                    <a:pt x="2401" y="427"/>
                  </a:lnTo>
                  <a:lnTo>
                    <a:pt x="2395" y="433"/>
                  </a:lnTo>
                  <a:lnTo>
                    <a:pt x="2390" y="433"/>
                  </a:lnTo>
                  <a:lnTo>
                    <a:pt x="2379" y="411"/>
                  </a:lnTo>
                  <a:lnTo>
                    <a:pt x="2379" y="401"/>
                  </a:lnTo>
                  <a:lnTo>
                    <a:pt x="2374" y="390"/>
                  </a:lnTo>
                  <a:lnTo>
                    <a:pt x="2357" y="390"/>
                  </a:lnTo>
                  <a:lnTo>
                    <a:pt x="2352" y="395"/>
                  </a:lnTo>
                  <a:lnTo>
                    <a:pt x="2357" y="444"/>
                  </a:lnTo>
                  <a:lnTo>
                    <a:pt x="2352" y="455"/>
                  </a:lnTo>
                  <a:lnTo>
                    <a:pt x="2346" y="450"/>
                  </a:lnTo>
                  <a:lnTo>
                    <a:pt x="2357" y="471"/>
                  </a:lnTo>
                  <a:lnTo>
                    <a:pt x="2379" y="471"/>
                  </a:lnTo>
                  <a:lnTo>
                    <a:pt x="2401" y="492"/>
                  </a:lnTo>
                  <a:lnTo>
                    <a:pt x="2385" y="520"/>
                  </a:lnTo>
                  <a:lnTo>
                    <a:pt x="2395" y="531"/>
                  </a:lnTo>
                  <a:lnTo>
                    <a:pt x="2341" y="601"/>
                  </a:lnTo>
                  <a:lnTo>
                    <a:pt x="2320" y="606"/>
                  </a:lnTo>
                  <a:lnTo>
                    <a:pt x="2292" y="601"/>
                  </a:lnTo>
                  <a:lnTo>
                    <a:pt x="2271" y="601"/>
                  </a:lnTo>
                  <a:lnTo>
                    <a:pt x="2265" y="606"/>
                  </a:lnTo>
                  <a:lnTo>
                    <a:pt x="2281" y="622"/>
                  </a:lnTo>
                  <a:lnTo>
                    <a:pt x="2346" y="617"/>
                  </a:lnTo>
                  <a:lnTo>
                    <a:pt x="2385" y="606"/>
                  </a:lnTo>
                  <a:lnTo>
                    <a:pt x="2439" y="580"/>
                  </a:lnTo>
                  <a:lnTo>
                    <a:pt x="2444" y="563"/>
                  </a:lnTo>
                  <a:lnTo>
                    <a:pt x="2460" y="563"/>
                  </a:lnTo>
                  <a:lnTo>
                    <a:pt x="2476" y="585"/>
                  </a:lnTo>
                  <a:lnTo>
                    <a:pt x="2460" y="628"/>
                  </a:lnTo>
                  <a:lnTo>
                    <a:pt x="2411" y="682"/>
                  </a:lnTo>
                  <a:lnTo>
                    <a:pt x="2362" y="692"/>
                  </a:lnTo>
                  <a:lnTo>
                    <a:pt x="2341" y="703"/>
                  </a:lnTo>
                  <a:lnTo>
                    <a:pt x="2281" y="708"/>
                  </a:lnTo>
                  <a:lnTo>
                    <a:pt x="2233" y="790"/>
                  </a:lnTo>
                  <a:lnTo>
                    <a:pt x="2211" y="796"/>
                  </a:lnTo>
                  <a:lnTo>
                    <a:pt x="2211" y="806"/>
                  </a:lnTo>
                  <a:lnTo>
                    <a:pt x="2211" y="812"/>
                  </a:lnTo>
                  <a:lnTo>
                    <a:pt x="2152" y="849"/>
                  </a:lnTo>
                  <a:lnTo>
                    <a:pt x="2119" y="887"/>
                  </a:lnTo>
                  <a:lnTo>
                    <a:pt x="2092" y="963"/>
                  </a:lnTo>
                  <a:lnTo>
                    <a:pt x="2071" y="1044"/>
                  </a:lnTo>
                  <a:lnTo>
                    <a:pt x="2059" y="1066"/>
                  </a:lnTo>
                  <a:lnTo>
                    <a:pt x="2027" y="1077"/>
                  </a:lnTo>
                  <a:lnTo>
                    <a:pt x="1908" y="1098"/>
                  </a:lnTo>
                  <a:lnTo>
                    <a:pt x="1897" y="1109"/>
                  </a:lnTo>
                  <a:lnTo>
                    <a:pt x="1496" y="844"/>
                  </a:lnTo>
                  <a:lnTo>
                    <a:pt x="1159" y="887"/>
                  </a:lnTo>
                  <a:lnTo>
                    <a:pt x="1154" y="838"/>
                  </a:lnTo>
                  <a:lnTo>
                    <a:pt x="1094" y="790"/>
                  </a:lnTo>
                  <a:lnTo>
                    <a:pt x="1062" y="806"/>
                  </a:lnTo>
                  <a:lnTo>
                    <a:pt x="1052" y="796"/>
                  </a:lnTo>
                  <a:lnTo>
                    <a:pt x="1057" y="779"/>
                  </a:lnTo>
                  <a:lnTo>
                    <a:pt x="1057" y="773"/>
                  </a:lnTo>
                  <a:lnTo>
                    <a:pt x="661" y="817"/>
                  </a:lnTo>
                  <a:lnTo>
                    <a:pt x="650" y="812"/>
                  </a:lnTo>
                  <a:lnTo>
                    <a:pt x="645" y="828"/>
                  </a:lnTo>
                  <a:lnTo>
                    <a:pt x="564" y="866"/>
                  </a:lnTo>
                  <a:lnTo>
                    <a:pt x="564" y="882"/>
                  </a:lnTo>
                  <a:lnTo>
                    <a:pt x="536" y="882"/>
                  </a:lnTo>
                  <a:lnTo>
                    <a:pt x="445" y="926"/>
                  </a:lnTo>
                  <a:lnTo>
                    <a:pt x="0" y="990"/>
                  </a:lnTo>
                  <a:close/>
                </a:path>
              </a:pathLst>
            </a:custGeom>
            <a:solidFill>
              <a:schemeClr val="tx1">
                <a:lumMod val="50000"/>
                <a:lumOff val="50000"/>
              </a:schemeClr>
            </a:solidFill>
            <a:ln w="9525">
              <a:solidFill>
                <a:schemeClr val="tx1">
                  <a:lumMod val="50000"/>
                  <a:lumOff val="50000"/>
                </a:schemeClr>
              </a:solidFill>
              <a:round/>
              <a:headEnd/>
              <a:tailEnd/>
            </a:ln>
          </p:spPr>
        </p:sp>
        <p:sp>
          <p:nvSpPr>
            <p:cNvPr id="22" name="SC"/>
            <p:cNvSpPr>
              <a:spLocks/>
            </p:cNvSpPr>
            <p:nvPr/>
          </p:nvSpPr>
          <p:spPr bwMode="auto">
            <a:xfrm>
              <a:off x="3584736" y="2368990"/>
              <a:ext cx="361625" cy="273377"/>
            </a:xfrm>
            <a:custGeom>
              <a:avLst/>
              <a:gdLst>
                <a:gd name="T0" fmla="*/ 2147483647 w 1512"/>
                <a:gd name="T1" fmla="*/ 2147483647 h 1131"/>
                <a:gd name="T2" fmla="*/ 2147483647 w 1512"/>
                <a:gd name="T3" fmla="*/ 2147483647 h 1131"/>
                <a:gd name="T4" fmla="*/ 2147483647 w 1512"/>
                <a:gd name="T5" fmla="*/ 2147483647 h 1131"/>
                <a:gd name="T6" fmla="*/ 2147483647 w 1512"/>
                <a:gd name="T7" fmla="*/ 2147483647 h 1131"/>
                <a:gd name="T8" fmla="*/ 2147483647 w 1512"/>
                <a:gd name="T9" fmla="*/ 2147483647 h 1131"/>
                <a:gd name="T10" fmla="*/ 2147483647 w 1512"/>
                <a:gd name="T11" fmla="*/ 2147483647 h 1131"/>
                <a:gd name="T12" fmla="*/ 2147483647 w 1512"/>
                <a:gd name="T13" fmla="*/ 2147483647 h 1131"/>
                <a:gd name="T14" fmla="*/ 2147483647 w 1512"/>
                <a:gd name="T15" fmla="*/ 2147483647 h 1131"/>
                <a:gd name="T16" fmla="*/ 2147483647 w 1512"/>
                <a:gd name="T17" fmla="*/ 2147483647 h 1131"/>
                <a:gd name="T18" fmla="*/ 2147483647 w 1512"/>
                <a:gd name="T19" fmla="*/ 2147483647 h 1131"/>
                <a:gd name="T20" fmla="*/ 2147483647 w 1512"/>
                <a:gd name="T21" fmla="*/ 2147483647 h 1131"/>
                <a:gd name="T22" fmla="*/ 2147483647 w 1512"/>
                <a:gd name="T23" fmla="*/ 2147483647 h 1131"/>
                <a:gd name="T24" fmla="*/ 2147483647 w 1512"/>
                <a:gd name="T25" fmla="*/ 2147483647 h 1131"/>
                <a:gd name="T26" fmla="*/ 2147483647 w 1512"/>
                <a:gd name="T27" fmla="*/ 2147483647 h 1131"/>
                <a:gd name="T28" fmla="*/ 2147483647 w 1512"/>
                <a:gd name="T29" fmla="*/ 2147483647 h 1131"/>
                <a:gd name="T30" fmla="*/ 2147483647 w 1512"/>
                <a:gd name="T31" fmla="*/ 2147483647 h 1131"/>
                <a:gd name="T32" fmla="*/ 2147483647 w 1512"/>
                <a:gd name="T33" fmla="*/ 2147483647 h 1131"/>
                <a:gd name="T34" fmla="*/ 2147483647 w 1512"/>
                <a:gd name="T35" fmla="*/ 2147483647 h 1131"/>
                <a:gd name="T36" fmla="*/ 2147483647 w 1512"/>
                <a:gd name="T37" fmla="*/ 2147483647 h 1131"/>
                <a:gd name="T38" fmla="*/ 2147483647 w 1512"/>
                <a:gd name="T39" fmla="*/ 2147483647 h 1131"/>
                <a:gd name="T40" fmla="*/ 2147483647 w 1512"/>
                <a:gd name="T41" fmla="*/ 2147483647 h 1131"/>
                <a:gd name="T42" fmla="*/ 2147483647 w 1512"/>
                <a:gd name="T43" fmla="*/ 2147483647 h 1131"/>
                <a:gd name="T44" fmla="*/ 2147483647 w 1512"/>
                <a:gd name="T45" fmla="*/ 2147483647 h 1131"/>
                <a:gd name="T46" fmla="*/ 2147483647 w 1512"/>
                <a:gd name="T47" fmla="*/ 2147483647 h 1131"/>
                <a:gd name="T48" fmla="*/ 2147483647 w 1512"/>
                <a:gd name="T49" fmla="*/ 2147483647 h 1131"/>
                <a:gd name="T50" fmla="*/ 2147483647 w 1512"/>
                <a:gd name="T51" fmla="*/ 2147483647 h 1131"/>
                <a:gd name="T52" fmla="*/ 2147483647 w 1512"/>
                <a:gd name="T53" fmla="*/ 2147483647 h 1131"/>
                <a:gd name="T54" fmla="*/ 2147483647 w 1512"/>
                <a:gd name="T55" fmla="*/ 2147483647 h 1131"/>
                <a:gd name="T56" fmla="*/ 2147483647 w 1512"/>
                <a:gd name="T57" fmla="*/ 2147483647 h 1131"/>
                <a:gd name="T58" fmla="*/ 2147483647 w 1512"/>
                <a:gd name="T59" fmla="*/ 2147483647 h 1131"/>
                <a:gd name="T60" fmla="*/ 2147483647 w 1512"/>
                <a:gd name="T61" fmla="*/ 2147483647 h 1131"/>
                <a:gd name="T62" fmla="*/ 2147483647 w 1512"/>
                <a:gd name="T63" fmla="*/ 2147483647 h 1131"/>
                <a:gd name="T64" fmla="*/ 2147483647 w 1512"/>
                <a:gd name="T65" fmla="*/ 2147483647 h 1131"/>
                <a:gd name="T66" fmla="*/ 2147483647 w 1512"/>
                <a:gd name="T67" fmla="*/ 2147483647 h 1131"/>
                <a:gd name="T68" fmla="*/ 2147483647 w 1512"/>
                <a:gd name="T69" fmla="*/ 2147483647 h 1131"/>
                <a:gd name="T70" fmla="*/ 2147483647 w 1512"/>
                <a:gd name="T71" fmla="*/ 2147483647 h 1131"/>
                <a:gd name="T72" fmla="*/ 2147483647 w 1512"/>
                <a:gd name="T73" fmla="*/ 2147483647 h 1131"/>
                <a:gd name="T74" fmla="*/ 2147483647 w 1512"/>
                <a:gd name="T75" fmla="*/ 2147483647 h 1131"/>
                <a:gd name="T76" fmla="*/ 2147483647 w 1512"/>
                <a:gd name="T77" fmla="*/ 2147483647 h 1131"/>
                <a:gd name="T78" fmla="*/ 2147483647 w 1512"/>
                <a:gd name="T79" fmla="*/ 2147483647 h 1131"/>
                <a:gd name="T80" fmla="*/ 2147483647 w 1512"/>
                <a:gd name="T81" fmla="*/ 2147483647 h 1131"/>
                <a:gd name="T82" fmla="*/ 2147483647 w 1512"/>
                <a:gd name="T83" fmla="*/ 2147483647 h 1131"/>
                <a:gd name="T84" fmla="*/ 2147483647 w 1512"/>
                <a:gd name="T85" fmla="*/ 2147483647 h 1131"/>
                <a:gd name="T86" fmla="*/ 2147483647 w 1512"/>
                <a:gd name="T87" fmla="*/ 2147483647 h 1131"/>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512"/>
                <a:gd name="T133" fmla="*/ 0 h 1131"/>
                <a:gd name="T134" fmla="*/ 1512 w 1512"/>
                <a:gd name="T135" fmla="*/ 1131 h 1131"/>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512" h="1131">
                  <a:moveTo>
                    <a:pt x="905" y="1131"/>
                  </a:moveTo>
                  <a:lnTo>
                    <a:pt x="894" y="1131"/>
                  </a:lnTo>
                  <a:lnTo>
                    <a:pt x="851" y="1126"/>
                  </a:lnTo>
                  <a:lnTo>
                    <a:pt x="834" y="1114"/>
                  </a:lnTo>
                  <a:lnTo>
                    <a:pt x="829" y="1098"/>
                  </a:lnTo>
                  <a:lnTo>
                    <a:pt x="807" y="1023"/>
                  </a:lnTo>
                  <a:lnTo>
                    <a:pt x="769" y="974"/>
                  </a:lnTo>
                  <a:lnTo>
                    <a:pt x="726" y="952"/>
                  </a:lnTo>
                  <a:lnTo>
                    <a:pt x="699" y="877"/>
                  </a:lnTo>
                  <a:lnTo>
                    <a:pt x="672" y="845"/>
                  </a:lnTo>
                  <a:lnTo>
                    <a:pt x="656" y="801"/>
                  </a:lnTo>
                  <a:lnTo>
                    <a:pt x="628" y="791"/>
                  </a:lnTo>
                  <a:lnTo>
                    <a:pt x="579" y="768"/>
                  </a:lnTo>
                  <a:lnTo>
                    <a:pt x="542" y="726"/>
                  </a:lnTo>
                  <a:lnTo>
                    <a:pt x="509" y="704"/>
                  </a:lnTo>
                  <a:lnTo>
                    <a:pt x="509" y="682"/>
                  </a:lnTo>
                  <a:lnTo>
                    <a:pt x="493" y="650"/>
                  </a:lnTo>
                  <a:lnTo>
                    <a:pt x="477" y="634"/>
                  </a:lnTo>
                  <a:lnTo>
                    <a:pt x="428" y="617"/>
                  </a:lnTo>
                  <a:lnTo>
                    <a:pt x="330" y="531"/>
                  </a:lnTo>
                  <a:lnTo>
                    <a:pt x="287" y="515"/>
                  </a:lnTo>
                  <a:lnTo>
                    <a:pt x="276" y="487"/>
                  </a:lnTo>
                  <a:lnTo>
                    <a:pt x="239" y="450"/>
                  </a:lnTo>
                  <a:lnTo>
                    <a:pt x="211" y="390"/>
                  </a:lnTo>
                  <a:lnTo>
                    <a:pt x="179" y="358"/>
                  </a:lnTo>
                  <a:lnTo>
                    <a:pt x="167" y="341"/>
                  </a:lnTo>
                  <a:lnTo>
                    <a:pt x="108" y="331"/>
                  </a:lnTo>
                  <a:lnTo>
                    <a:pt x="22" y="288"/>
                  </a:lnTo>
                  <a:lnTo>
                    <a:pt x="0" y="266"/>
                  </a:lnTo>
                  <a:lnTo>
                    <a:pt x="27" y="206"/>
                  </a:lnTo>
                  <a:lnTo>
                    <a:pt x="48" y="190"/>
                  </a:lnTo>
                  <a:lnTo>
                    <a:pt x="65" y="169"/>
                  </a:lnTo>
                  <a:lnTo>
                    <a:pt x="65" y="158"/>
                  </a:lnTo>
                  <a:lnTo>
                    <a:pt x="60" y="153"/>
                  </a:lnTo>
                  <a:lnTo>
                    <a:pt x="151" y="109"/>
                  </a:lnTo>
                  <a:lnTo>
                    <a:pt x="179" y="109"/>
                  </a:lnTo>
                  <a:lnTo>
                    <a:pt x="179" y="93"/>
                  </a:lnTo>
                  <a:lnTo>
                    <a:pt x="260" y="55"/>
                  </a:lnTo>
                  <a:lnTo>
                    <a:pt x="265" y="39"/>
                  </a:lnTo>
                  <a:lnTo>
                    <a:pt x="276" y="44"/>
                  </a:lnTo>
                  <a:lnTo>
                    <a:pt x="672" y="0"/>
                  </a:lnTo>
                  <a:lnTo>
                    <a:pt x="672" y="6"/>
                  </a:lnTo>
                  <a:lnTo>
                    <a:pt x="667" y="23"/>
                  </a:lnTo>
                  <a:lnTo>
                    <a:pt x="677" y="33"/>
                  </a:lnTo>
                  <a:lnTo>
                    <a:pt x="709" y="17"/>
                  </a:lnTo>
                  <a:lnTo>
                    <a:pt x="769" y="65"/>
                  </a:lnTo>
                  <a:lnTo>
                    <a:pt x="774" y="114"/>
                  </a:lnTo>
                  <a:lnTo>
                    <a:pt x="1111" y="71"/>
                  </a:lnTo>
                  <a:lnTo>
                    <a:pt x="1512" y="336"/>
                  </a:lnTo>
                  <a:lnTo>
                    <a:pt x="1495" y="347"/>
                  </a:lnTo>
                  <a:lnTo>
                    <a:pt x="1463" y="369"/>
                  </a:lnTo>
                  <a:lnTo>
                    <a:pt x="1435" y="406"/>
                  </a:lnTo>
                  <a:lnTo>
                    <a:pt x="1388" y="482"/>
                  </a:lnTo>
                  <a:lnTo>
                    <a:pt x="1371" y="509"/>
                  </a:lnTo>
                  <a:lnTo>
                    <a:pt x="1355" y="552"/>
                  </a:lnTo>
                  <a:lnTo>
                    <a:pt x="1360" y="590"/>
                  </a:lnTo>
                  <a:lnTo>
                    <a:pt x="1360" y="628"/>
                  </a:lnTo>
                  <a:lnTo>
                    <a:pt x="1349" y="639"/>
                  </a:lnTo>
                  <a:lnTo>
                    <a:pt x="1339" y="655"/>
                  </a:lnTo>
                  <a:lnTo>
                    <a:pt x="1316" y="661"/>
                  </a:lnTo>
                  <a:lnTo>
                    <a:pt x="1300" y="677"/>
                  </a:lnTo>
                  <a:lnTo>
                    <a:pt x="1279" y="698"/>
                  </a:lnTo>
                  <a:lnTo>
                    <a:pt x="1257" y="731"/>
                  </a:lnTo>
                  <a:lnTo>
                    <a:pt x="1241" y="758"/>
                  </a:lnTo>
                  <a:lnTo>
                    <a:pt x="1192" y="791"/>
                  </a:lnTo>
                  <a:lnTo>
                    <a:pt x="1165" y="833"/>
                  </a:lnTo>
                  <a:lnTo>
                    <a:pt x="1137" y="861"/>
                  </a:lnTo>
                  <a:lnTo>
                    <a:pt x="1105" y="882"/>
                  </a:lnTo>
                  <a:lnTo>
                    <a:pt x="1084" y="903"/>
                  </a:lnTo>
                  <a:lnTo>
                    <a:pt x="1062" y="920"/>
                  </a:lnTo>
                  <a:lnTo>
                    <a:pt x="1035" y="936"/>
                  </a:lnTo>
                  <a:lnTo>
                    <a:pt x="1013" y="942"/>
                  </a:lnTo>
                  <a:lnTo>
                    <a:pt x="1007" y="958"/>
                  </a:lnTo>
                  <a:lnTo>
                    <a:pt x="1007" y="968"/>
                  </a:lnTo>
                  <a:lnTo>
                    <a:pt x="1002" y="974"/>
                  </a:lnTo>
                  <a:lnTo>
                    <a:pt x="991" y="1001"/>
                  </a:lnTo>
                  <a:lnTo>
                    <a:pt x="965" y="1023"/>
                  </a:lnTo>
                  <a:lnTo>
                    <a:pt x="943" y="1023"/>
                  </a:lnTo>
                  <a:lnTo>
                    <a:pt x="937" y="1028"/>
                  </a:lnTo>
                  <a:lnTo>
                    <a:pt x="937" y="1033"/>
                  </a:lnTo>
                  <a:lnTo>
                    <a:pt x="943" y="1044"/>
                  </a:lnTo>
                  <a:lnTo>
                    <a:pt x="948" y="1050"/>
                  </a:lnTo>
                  <a:lnTo>
                    <a:pt x="960" y="1050"/>
                  </a:lnTo>
                  <a:lnTo>
                    <a:pt x="953" y="1066"/>
                  </a:lnTo>
                  <a:lnTo>
                    <a:pt x="943" y="1077"/>
                  </a:lnTo>
                  <a:lnTo>
                    <a:pt x="916" y="1104"/>
                  </a:lnTo>
                  <a:lnTo>
                    <a:pt x="905" y="1121"/>
                  </a:lnTo>
                  <a:lnTo>
                    <a:pt x="905" y="1131"/>
                  </a:lnTo>
                  <a:close/>
                </a:path>
              </a:pathLst>
            </a:custGeom>
            <a:solidFill>
              <a:schemeClr val="tx1">
                <a:lumMod val="50000"/>
                <a:lumOff val="50000"/>
              </a:schemeClr>
            </a:solidFill>
            <a:ln w="9525">
              <a:solidFill>
                <a:schemeClr val="tx1">
                  <a:lumMod val="50000"/>
                  <a:lumOff val="50000"/>
                </a:schemeClr>
              </a:solidFill>
              <a:round/>
              <a:headEnd/>
              <a:tailEnd/>
            </a:ln>
          </p:spPr>
        </p:sp>
        <p:sp>
          <p:nvSpPr>
            <p:cNvPr id="29" name="GA"/>
            <p:cNvSpPr>
              <a:spLocks/>
            </p:cNvSpPr>
            <p:nvPr/>
          </p:nvSpPr>
          <p:spPr bwMode="auto">
            <a:xfrm>
              <a:off x="3415977" y="2401152"/>
              <a:ext cx="393769" cy="410066"/>
            </a:xfrm>
            <a:custGeom>
              <a:avLst/>
              <a:gdLst>
                <a:gd name="T0" fmla="*/ 2147483647 w 1616"/>
                <a:gd name="T1" fmla="*/ 2147483647 h 1653"/>
                <a:gd name="T2" fmla="*/ 2147483647 w 1616"/>
                <a:gd name="T3" fmla="*/ 2147483647 h 1653"/>
                <a:gd name="T4" fmla="*/ 2147483647 w 1616"/>
                <a:gd name="T5" fmla="*/ 2147483647 h 1653"/>
                <a:gd name="T6" fmla="*/ 2147483647 w 1616"/>
                <a:gd name="T7" fmla="*/ 2147483647 h 1653"/>
                <a:gd name="T8" fmla="*/ 2147483647 w 1616"/>
                <a:gd name="T9" fmla="*/ 2147483647 h 1653"/>
                <a:gd name="T10" fmla="*/ 2147483647 w 1616"/>
                <a:gd name="T11" fmla="*/ 2147483647 h 1653"/>
                <a:gd name="T12" fmla="*/ 2147483647 w 1616"/>
                <a:gd name="T13" fmla="*/ 2147483647 h 1653"/>
                <a:gd name="T14" fmla="*/ 2147483647 w 1616"/>
                <a:gd name="T15" fmla="*/ 2147483647 h 1653"/>
                <a:gd name="T16" fmla="*/ 2147483647 w 1616"/>
                <a:gd name="T17" fmla="*/ 2147483647 h 1653"/>
                <a:gd name="T18" fmla="*/ 2147483647 w 1616"/>
                <a:gd name="T19" fmla="*/ 2147483647 h 1653"/>
                <a:gd name="T20" fmla="*/ 2147483647 w 1616"/>
                <a:gd name="T21" fmla="*/ 2147483647 h 1653"/>
                <a:gd name="T22" fmla="*/ 2147483647 w 1616"/>
                <a:gd name="T23" fmla="*/ 2147483647 h 1653"/>
                <a:gd name="T24" fmla="*/ 2147483647 w 1616"/>
                <a:gd name="T25" fmla="*/ 2147483647 h 1653"/>
                <a:gd name="T26" fmla="*/ 2147483647 w 1616"/>
                <a:gd name="T27" fmla="*/ 2147483647 h 1653"/>
                <a:gd name="T28" fmla="*/ 2147483647 w 1616"/>
                <a:gd name="T29" fmla="*/ 2147483647 h 1653"/>
                <a:gd name="T30" fmla="*/ 2147483647 w 1616"/>
                <a:gd name="T31" fmla="*/ 2147483647 h 1653"/>
                <a:gd name="T32" fmla="*/ 2147483647 w 1616"/>
                <a:gd name="T33" fmla="*/ 2147483647 h 1653"/>
                <a:gd name="T34" fmla="*/ 2147483647 w 1616"/>
                <a:gd name="T35" fmla="*/ 2147483647 h 1653"/>
                <a:gd name="T36" fmla="*/ 2147483647 w 1616"/>
                <a:gd name="T37" fmla="*/ 2147483647 h 1653"/>
                <a:gd name="T38" fmla="*/ 2147483647 w 1616"/>
                <a:gd name="T39" fmla="*/ 2147483647 h 1653"/>
                <a:gd name="T40" fmla="*/ 2147483647 w 1616"/>
                <a:gd name="T41" fmla="*/ 2147483647 h 1653"/>
                <a:gd name="T42" fmla="*/ 2147483647 w 1616"/>
                <a:gd name="T43" fmla="*/ 2147483647 h 1653"/>
                <a:gd name="T44" fmla="*/ 2147483647 w 1616"/>
                <a:gd name="T45" fmla="*/ 2147483647 h 1653"/>
                <a:gd name="T46" fmla="*/ 2147483647 w 1616"/>
                <a:gd name="T47" fmla="*/ 2147483647 h 1653"/>
                <a:gd name="T48" fmla="*/ 2147483647 w 1616"/>
                <a:gd name="T49" fmla="*/ 2147483647 h 1653"/>
                <a:gd name="T50" fmla="*/ 2147483647 w 1616"/>
                <a:gd name="T51" fmla="*/ 2147483647 h 1653"/>
                <a:gd name="T52" fmla="*/ 2147483647 w 1616"/>
                <a:gd name="T53" fmla="*/ 2147483647 h 1653"/>
                <a:gd name="T54" fmla="*/ 2147483647 w 1616"/>
                <a:gd name="T55" fmla="*/ 2147483647 h 1653"/>
                <a:gd name="T56" fmla="*/ 2147483647 w 1616"/>
                <a:gd name="T57" fmla="*/ 2147483647 h 1653"/>
                <a:gd name="T58" fmla="*/ 2147483647 w 1616"/>
                <a:gd name="T59" fmla="*/ 2147483647 h 1653"/>
                <a:gd name="T60" fmla="*/ 2147483647 w 1616"/>
                <a:gd name="T61" fmla="*/ 2147483647 h 1653"/>
                <a:gd name="T62" fmla="*/ 2147483647 w 1616"/>
                <a:gd name="T63" fmla="*/ 2147483647 h 1653"/>
                <a:gd name="T64" fmla="*/ 2147483647 w 1616"/>
                <a:gd name="T65" fmla="*/ 2147483647 h 1653"/>
                <a:gd name="T66" fmla="*/ 2147483647 w 1616"/>
                <a:gd name="T67" fmla="*/ 2147483647 h 1653"/>
                <a:gd name="T68" fmla="*/ 2147483647 w 1616"/>
                <a:gd name="T69" fmla="*/ 2147483647 h 1653"/>
                <a:gd name="T70" fmla="*/ 2147483647 w 1616"/>
                <a:gd name="T71" fmla="*/ 2147483647 h 1653"/>
                <a:gd name="T72" fmla="*/ 2147483647 w 1616"/>
                <a:gd name="T73" fmla="*/ 2147483647 h 1653"/>
                <a:gd name="T74" fmla="*/ 2147483647 w 1616"/>
                <a:gd name="T75" fmla="*/ 2147483647 h 1653"/>
                <a:gd name="T76" fmla="*/ 2147483647 w 1616"/>
                <a:gd name="T77" fmla="*/ 2147483647 h 1653"/>
                <a:gd name="T78" fmla="*/ 2147483647 w 1616"/>
                <a:gd name="T79" fmla="*/ 0 h 1653"/>
                <a:gd name="T80" fmla="*/ 0 w 1616"/>
                <a:gd name="T81" fmla="*/ 2147483647 h 165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616"/>
                <a:gd name="T124" fmla="*/ 0 h 1653"/>
                <a:gd name="T125" fmla="*/ 1616 w 1616"/>
                <a:gd name="T126" fmla="*/ 1653 h 1653"/>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616" h="1653">
                  <a:moveTo>
                    <a:pt x="0" y="97"/>
                  </a:moveTo>
                  <a:lnTo>
                    <a:pt x="218" y="870"/>
                  </a:lnTo>
                  <a:lnTo>
                    <a:pt x="239" y="891"/>
                  </a:lnTo>
                  <a:lnTo>
                    <a:pt x="256" y="945"/>
                  </a:lnTo>
                  <a:lnTo>
                    <a:pt x="267" y="973"/>
                  </a:lnTo>
                  <a:lnTo>
                    <a:pt x="298" y="989"/>
                  </a:lnTo>
                  <a:lnTo>
                    <a:pt x="314" y="1010"/>
                  </a:lnTo>
                  <a:lnTo>
                    <a:pt x="304" y="1043"/>
                  </a:lnTo>
                  <a:lnTo>
                    <a:pt x="331" y="1075"/>
                  </a:lnTo>
                  <a:lnTo>
                    <a:pt x="326" y="1086"/>
                  </a:lnTo>
                  <a:lnTo>
                    <a:pt x="298" y="1124"/>
                  </a:lnTo>
                  <a:lnTo>
                    <a:pt x="298" y="1172"/>
                  </a:lnTo>
                  <a:lnTo>
                    <a:pt x="277" y="1221"/>
                  </a:lnTo>
                  <a:lnTo>
                    <a:pt x="288" y="1286"/>
                  </a:lnTo>
                  <a:lnTo>
                    <a:pt x="321" y="1367"/>
                  </a:lnTo>
                  <a:lnTo>
                    <a:pt x="314" y="1460"/>
                  </a:lnTo>
                  <a:lnTo>
                    <a:pt x="353" y="1518"/>
                  </a:lnTo>
                  <a:lnTo>
                    <a:pt x="358" y="1541"/>
                  </a:lnTo>
                  <a:lnTo>
                    <a:pt x="363" y="1562"/>
                  </a:lnTo>
                  <a:lnTo>
                    <a:pt x="391" y="1590"/>
                  </a:lnTo>
                  <a:lnTo>
                    <a:pt x="391" y="1616"/>
                  </a:lnTo>
                  <a:lnTo>
                    <a:pt x="407" y="1643"/>
                  </a:lnTo>
                  <a:lnTo>
                    <a:pt x="1258" y="1590"/>
                  </a:lnTo>
                  <a:lnTo>
                    <a:pt x="1268" y="1632"/>
                  </a:lnTo>
                  <a:lnTo>
                    <a:pt x="1285" y="1648"/>
                  </a:lnTo>
                  <a:lnTo>
                    <a:pt x="1323" y="1653"/>
                  </a:lnTo>
                  <a:lnTo>
                    <a:pt x="1333" y="1611"/>
                  </a:lnTo>
                  <a:lnTo>
                    <a:pt x="1307" y="1530"/>
                  </a:lnTo>
                  <a:lnTo>
                    <a:pt x="1312" y="1502"/>
                  </a:lnTo>
                  <a:lnTo>
                    <a:pt x="1323" y="1486"/>
                  </a:lnTo>
                  <a:lnTo>
                    <a:pt x="1345" y="1470"/>
                  </a:lnTo>
                  <a:lnTo>
                    <a:pt x="1405" y="1497"/>
                  </a:lnTo>
                  <a:lnTo>
                    <a:pt x="1458" y="1497"/>
                  </a:lnTo>
                  <a:lnTo>
                    <a:pt x="1486" y="1492"/>
                  </a:lnTo>
                  <a:lnTo>
                    <a:pt x="1480" y="1432"/>
                  </a:lnTo>
                  <a:lnTo>
                    <a:pt x="1470" y="1400"/>
                  </a:lnTo>
                  <a:lnTo>
                    <a:pt x="1470" y="1356"/>
                  </a:lnTo>
                  <a:lnTo>
                    <a:pt x="1475" y="1330"/>
                  </a:lnTo>
                  <a:lnTo>
                    <a:pt x="1518" y="1200"/>
                  </a:lnTo>
                  <a:lnTo>
                    <a:pt x="1523" y="1145"/>
                  </a:lnTo>
                  <a:lnTo>
                    <a:pt x="1545" y="1091"/>
                  </a:lnTo>
                  <a:lnTo>
                    <a:pt x="1572" y="1038"/>
                  </a:lnTo>
                  <a:lnTo>
                    <a:pt x="1600" y="1016"/>
                  </a:lnTo>
                  <a:lnTo>
                    <a:pt x="1610" y="1005"/>
                  </a:lnTo>
                  <a:lnTo>
                    <a:pt x="1616" y="989"/>
                  </a:lnTo>
                  <a:lnTo>
                    <a:pt x="1600" y="984"/>
                  </a:lnTo>
                  <a:lnTo>
                    <a:pt x="1594" y="978"/>
                  </a:lnTo>
                  <a:lnTo>
                    <a:pt x="1583" y="978"/>
                  </a:lnTo>
                  <a:lnTo>
                    <a:pt x="1540" y="973"/>
                  </a:lnTo>
                  <a:lnTo>
                    <a:pt x="1523" y="961"/>
                  </a:lnTo>
                  <a:lnTo>
                    <a:pt x="1518" y="945"/>
                  </a:lnTo>
                  <a:lnTo>
                    <a:pt x="1496" y="870"/>
                  </a:lnTo>
                  <a:lnTo>
                    <a:pt x="1458" y="821"/>
                  </a:lnTo>
                  <a:lnTo>
                    <a:pt x="1415" y="799"/>
                  </a:lnTo>
                  <a:lnTo>
                    <a:pt x="1388" y="724"/>
                  </a:lnTo>
                  <a:lnTo>
                    <a:pt x="1361" y="692"/>
                  </a:lnTo>
                  <a:lnTo>
                    <a:pt x="1345" y="648"/>
                  </a:lnTo>
                  <a:lnTo>
                    <a:pt x="1317" y="638"/>
                  </a:lnTo>
                  <a:lnTo>
                    <a:pt x="1268" y="615"/>
                  </a:lnTo>
                  <a:lnTo>
                    <a:pt x="1231" y="573"/>
                  </a:lnTo>
                  <a:lnTo>
                    <a:pt x="1198" y="551"/>
                  </a:lnTo>
                  <a:lnTo>
                    <a:pt x="1198" y="529"/>
                  </a:lnTo>
                  <a:lnTo>
                    <a:pt x="1182" y="497"/>
                  </a:lnTo>
                  <a:lnTo>
                    <a:pt x="1166" y="481"/>
                  </a:lnTo>
                  <a:lnTo>
                    <a:pt x="1117" y="464"/>
                  </a:lnTo>
                  <a:lnTo>
                    <a:pt x="1019" y="378"/>
                  </a:lnTo>
                  <a:lnTo>
                    <a:pt x="976" y="362"/>
                  </a:lnTo>
                  <a:lnTo>
                    <a:pt x="965" y="334"/>
                  </a:lnTo>
                  <a:lnTo>
                    <a:pt x="928" y="297"/>
                  </a:lnTo>
                  <a:lnTo>
                    <a:pt x="900" y="237"/>
                  </a:lnTo>
                  <a:lnTo>
                    <a:pt x="868" y="205"/>
                  </a:lnTo>
                  <a:lnTo>
                    <a:pt x="856" y="188"/>
                  </a:lnTo>
                  <a:lnTo>
                    <a:pt x="797" y="178"/>
                  </a:lnTo>
                  <a:lnTo>
                    <a:pt x="711" y="135"/>
                  </a:lnTo>
                  <a:lnTo>
                    <a:pt x="689" y="113"/>
                  </a:lnTo>
                  <a:lnTo>
                    <a:pt x="716" y="53"/>
                  </a:lnTo>
                  <a:lnTo>
                    <a:pt x="737" y="37"/>
                  </a:lnTo>
                  <a:lnTo>
                    <a:pt x="754" y="16"/>
                  </a:lnTo>
                  <a:lnTo>
                    <a:pt x="754" y="5"/>
                  </a:lnTo>
                  <a:lnTo>
                    <a:pt x="749" y="0"/>
                  </a:lnTo>
                  <a:lnTo>
                    <a:pt x="304" y="64"/>
                  </a:lnTo>
                  <a:lnTo>
                    <a:pt x="0" y="97"/>
                  </a:lnTo>
                  <a:close/>
                </a:path>
              </a:pathLst>
            </a:custGeom>
            <a:solidFill>
              <a:schemeClr val="tx1">
                <a:lumMod val="50000"/>
                <a:lumOff val="50000"/>
              </a:schemeClr>
            </a:solidFill>
            <a:ln w="9525">
              <a:solidFill>
                <a:schemeClr val="tx1">
                  <a:lumMod val="50000"/>
                  <a:lumOff val="50000"/>
                </a:schemeClr>
              </a:solidFill>
              <a:round/>
              <a:headEnd/>
              <a:tailEnd/>
            </a:ln>
          </p:spPr>
        </p:sp>
        <p:sp>
          <p:nvSpPr>
            <p:cNvPr id="32" name="MD"/>
            <p:cNvSpPr>
              <a:spLocks/>
            </p:cNvSpPr>
            <p:nvPr/>
          </p:nvSpPr>
          <p:spPr bwMode="auto">
            <a:xfrm>
              <a:off x="3785638" y="1894600"/>
              <a:ext cx="329480" cy="152769"/>
            </a:xfrm>
            <a:custGeom>
              <a:avLst/>
              <a:gdLst>
                <a:gd name="T0" fmla="*/ 2147483647 w 1355"/>
                <a:gd name="T1" fmla="*/ 2147483647 h 649"/>
                <a:gd name="T2" fmla="*/ 2147483647 w 1355"/>
                <a:gd name="T3" fmla="*/ 2147483647 h 649"/>
                <a:gd name="T4" fmla="*/ 2147483647 w 1355"/>
                <a:gd name="T5" fmla="*/ 2147483647 h 649"/>
                <a:gd name="T6" fmla="*/ 2147483647 w 1355"/>
                <a:gd name="T7" fmla="*/ 2147483647 h 649"/>
                <a:gd name="T8" fmla="*/ 2147483647 w 1355"/>
                <a:gd name="T9" fmla="*/ 2147483647 h 649"/>
                <a:gd name="T10" fmla="*/ 2147483647 w 1355"/>
                <a:gd name="T11" fmla="*/ 2147483647 h 649"/>
                <a:gd name="T12" fmla="*/ 2147483647 w 1355"/>
                <a:gd name="T13" fmla="*/ 2147483647 h 649"/>
                <a:gd name="T14" fmla="*/ 2147483647 w 1355"/>
                <a:gd name="T15" fmla="*/ 2147483647 h 649"/>
                <a:gd name="T16" fmla="*/ 2147483647 w 1355"/>
                <a:gd name="T17" fmla="*/ 2147483647 h 649"/>
                <a:gd name="T18" fmla="*/ 2147483647 w 1355"/>
                <a:gd name="T19" fmla="*/ 2147483647 h 649"/>
                <a:gd name="T20" fmla="*/ 2147483647 w 1355"/>
                <a:gd name="T21" fmla="*/ 2147483647 h 649"/>
                <a:gd name="T22" fmla="*/ 2147483647 w 1355"/>
                <a:gd name="T23" fmla="*/ 2147483647 h 649"/>
                <a:gd name="T24" fmla="*/ 2147483647 w 1355"/>
                <a:gd name="T25" fmla="*/ 2147483647 h 649"/>
                <a:gd name="T26" fmla="*/ 2147483647 w 1355"/>
                <a:gd name="T27" fmla="*/ 2147483647 h 649"/>
                <a:gd name="T28" fmla="*/ 2147483647 w 1355"/>
                <a:gd name="T29" fmla="*/ 2147483647 h 649"/>
                <a:gd name="T30" fmla="*/ 2147483647 w 1355"/>
                <a:gd name="T31" fmla="*/ 2147483647 h 649"/>
                <a:gd name="T32" fmla="*/ 2147483647 w 1355"/>
                <a:gd name="T33" fmla="*/ 2147483647 h 649"/>
                <a:gd name="T34" fmla="*/ 2147483647 w 1355"/>
                <a:gd name="T35" fmla="*/ 2147483647 h 649"/>
                <a:gd name="T36" fmla="*/ 2147483647 w 1355"/>
                <a:gd name="T37" fmla="*/ 2147483647 h 649"/>
                <a:gd name="T38" fmla="*/ 2147483647 w 1355"/>
                <a:gd name="T39" fmla="*/ 2147483647 h 649"/>
                <a:gd name="T40" fmla="*/ 2147483647 w 1355"/>
                <a:gd name="T41" fmla="*/ 2147483647 h 649"/>
                <a:gd name="T42" fmla="*/ 2147483647 w 1355"/>
                <a:gd name="T43" fmla="*/ 2147483647 h 649"/>
                <a:gd name="T44" fmla="*/ 2147483647 w 1355"/>
                <a:gd name="T45" fmla="*/ 2147483647 h 649"/>
                <a:gd name="T46" fmla="*/ 2147483647 w 1355"/>
                <a:gd name="T47" fmla="*/ 2147483647 h 649"/>
                <a:gd name="T48" fmla="*/ 2147483647 w 1355"/>
                <a:gd name="T49" fmla="*/ 2147483647 h 649"/>
                <a:gd name="T50" fmla="*/ 2147483647 w 1355"/>
                <a:gd name="T51" fmla="*/ 2147483647 h 649"/>
                <a:gd name="T52" fmla="*/ 2147483647 w 1355"/>
                <a:gd name="T53" fmla="*/ 2147483647 h 649"/>
                <a:gd name="T54" fmla="*/ 2147483647 w 1355"/>
                <a:gd name="T55" fmla="*/ 2147483647 h 649"/>
                <a:gd name="T56" fmla="*/ 2147483647 w 1355"/>
                <a:gd name="T57" fmla="*/ 2147483647 h 649"/>
                <a:gd name="T58" fmla="*/ 2147483647 w 1355"/>
                <a:gd name="T59" fmla="*/ 2147483647 h 649"/>
                <a:gd name="T60" fmla="*/ 2147483647 w 1355"/>
                <a:gd name="T61" fmla="*/ 2147483647 h 649"/>
                <a:gd name="T62" fmla="*/ 2147483647 w 1355"/>
                <a:gd name="T63" fmla="*/ 2147483647 h 649"/>
                <a:gd name="T64" fmla="*/ 2147483647 w 1355"/>
                <a:gd name="T65" fmla="*/ 2147483647 h 649"/>
                <a:gd name="T66" fmla="*/ 2147483647 w 1355"/>
                <a:gd name="T67" fmla="*/ 2147483647 h 649"/>
                <a:gd name="T68" fmla="*/ 2147483647 w 1355"/>
                <a:gd name="T69" fmla="*/ 2147483647 h 649"/>
                <a:gd name="T70" fmla="*/ 2147483647 w 1355"/>
                <a:gd name="T71" fmla="*/ 2147483647 h 649"/>
                <a:gd name="T72" fmla="*/ 2147483647 w 1355"/>
                <a:gd name="T73" fmla="*/ 2147483647 h 649"/>
                <a:gd name="T74" fmla="*/ 2147483647 w 1355"/>
                <a:gd name="T75" fmla="*/ 2147483647 h 649"/>
                <a:gd name="T76" fmla="*/ 2147483647 w 1355"/>
                <a:gd name="T77" fmla="*/ 2147483647 h 649"/>
                <a:gd name="T78" fmla="*/ 2147483647 w 1355"/>
                <a:gd name="T79" fmla="*/ 2147483647 h 649"/>
                <a:gd name="T80" fmla="*/ 2147483647 w 1355"/>
                <a:gd name="T81" fmla="*/ 2147483647 h 649"/>
                <a:gd name="T82" fmla="*/ 2147483647 w 1355"/>
                <a:gd name="T83" fmla="*/ 2147483647 h 649"/>
                <a:gd name="T84" fmla="*/ 2147483647 w 1355"/>
                <a:gd name="T85" fmla="*/ 2147483647 h 649"/>
                <a:gd name="T86" fmla="*/ 2147483647 w 1355"/>
                <a:gd name="T87" fmla="*/ 2147483647 h 649"/>
                <a:gd name="T88" fmla="*/ 2147483647 w 1355"/>
                <a:gd name="T89" fmla="*/ 2147483647 h 649"/>
                <a:gd name="T90" fmla="*/ 2147483647 w 1355"/>
                <a:gd name="T91" fmla="*/ 2147483647 h 649"/>
                <a:gd name="T92" fmla="*/ 2147483647 w 1355"/>
                <a:gd name="T93" fmla="*/ 2147483647 h 649"/>
                <a:gd name="T94" fmla="*/ 2147483647 w 1355"/>
                <a:gd name="T95" fmla="*/ 2147483647 h 649"/>
                <a:gd name="T96" fmla="*/ 2147483647 w 1355"/>
                <a:gd name="T97" fmla="*/ 2147483647 h 649"/>
                <a:gd name="T98" fmla="*/ 2147483647 w 1355"/>
                <a:gd name="T99" fmla="*/ 2147483647 h 649"/>
                <a:gd name="T100" fmla="*/ 2147483647 w 1355"/>
                <a:gd name="T101" fmla="*/ 2147483647 h 649"/>
                <a:gd name="T102" fmla="*/ 2147483647 w 1355"/>
                <a:gd name="T103" fmla="*/ 2147483647 h 649"/>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355"/>
                <a:gd name="T157" fmla="*/ 0 h 649"/>
                <a:gd name="T158" fmla="*/ 1355 w 1355"/>
                <a:gd name="T159" fmla="*/ 649 h 649"/>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355" h="649">
                  <a:moveTo>
                    <a:pt x="1023" y="0"/>
                  </a:moveTo>
                  <a:lnTo>
                    <a:pt x="774" y="44"/>
                  </a:lnTo>
                  <a:lnTo>
                    <a:pt x="0" y="195"/>
                  </a:lnTo>
                  <a:lnTo>
                    <a:pt x="43" y="385"/>
                  </a:lnTo>
                  <a:lnTo>
                    <a:pt x="54" y="362"/>
                  </a:lnTo>
                  <a:lnTo>
                    <a:pt x="71" y="352"/>
                  </a:lnTo>
                  <a:lnTo>
                    <a:pt x="130" y="287"/>
                  </a:lnTo>
                  <a:lnTo>
                    <a:pt x="157" y="281"/>
                  </a:lnTo>
                  <a:lnTo>
                    <a:pt x="179" y="249"/>
                  </a:lnTo>
                  <a:lnTo>
                    <a:pt x="200" y="239"/>
                  </a:lnTo>
                  <a:lnTo>
                    <a:pt x="216" y="200"/>
                  </a:lnTo>
                  <a:lnTo>
                    <a:pt x="232" y="222"/>
                  </a:lnTo>
                  <a:lnTo>
                    <a:pt x="265" y="227"/>
                  </a:lnTo>
                  <a:lnTo>
                    <a:pt x="304" y="211"/>
                  </a:lnTo>
                  <a:lnTo>
                    <a:pt x="309" y="190"/>
                  </a:lnTo>
                  <a:lnTo>
                    <a:pt x="406" y="157"/>
                  </a:lnTo>
                  <a:lnTo>
                    <a:pt x="428" y="168"/>
                  </a:lnTo>
                  <a:lnTo>
                    <a:pt x="450" y="174"/>
                  </a:lnTo>
                  <a:lnTo>
                    <a:pt x="476" y="162"/>
                  </a:lnTo>
                  <a:lnTo>
                    <a:pt x="488" y="190"/>
                  </a:lnTo>
                  <a:lnTo>
                    <a:pt x="499" y="195"/>
                  </a:lnTo>
                  <a:lnTo>
                    <a:pt x="531" y="265"/>
                  </a:lnTo>
                  <a:lnTo>
                    <a:pt x="553" y="260"/>
                  </a:lnTo>
                  <a:lnTo>
                    <a:pt x="579" y="271"/>
                  </a:lnTo>
                  <a:lnTo>
                    <a:pt x="607" y="281"/>
                  </a:lnTo>
                  <a:lnTo>
                    <a:pt x="585" y="309"/>
                  </a:lnTo>
                  <a:lnTo>
                    <a:pt x="618" y="341"/>
                  </a:lnTo>
                  <a:lnTo>
                    <a:pt x="677" y="341"/>
                  </a:lnTo>
                  <a:lnTo>
                    <a:pt x="699" y="368"/>
                  </a:lnTo>
                  <a:lnTo>
                    <a:pt x="737" y="385"/>
                  </a:lnTo>
                  <a:lnTo>
                    <a:pt x="764" y="417"/>
                  </a:lnTo>
                  <a:lnTo>
                    <a:pt x="758" y="432"/>
                  </a:lnTo>
                  <a:lnTo>
                    <a:pt x="720" y="497"/>
                  </a:lnTo>
                  <a:lnTo>
                    <a:pt x="699" y="552"/>
                  </a:lnTo>
                  <a:lnTo>
                    <a:pt x="704" y="595"/>
                  </a:lnTo>
                  <a:lnTo>
                    <a:pt x="748" y="595"/>
                  </a:lnTo>
                  <a:lnTo>
                    <a:pt x="786" y="573"/>
                  </a:lnTo>
                  <a:lnTo>
                    <a:pt x="818" y="606"/>
                  </a:lnTo>
                  <a:lnTo>
                    <a:pt x="834" y="617"/>
                  </a:lnTo>
                  <a:lnTo>
                    <a:pt x="834" y="606"/>
                  </a:lnTo>
                  <a:lnTo>
                    <a:pt x="867" y="601"/>
                  </a:lnTo>
                  <a:lnTo>
                    <a:pt x="916" y="601"/>
                  </a:lnTo>
                  <a:lnTo>
                    <a:pt x="976" y="622"/>
                  </a:lnTo>
                  <a:lnTo>
                    <a:pt x="1002" y="633"/>
                  </a:lnTo>
                  <a:lnTo>
                    <a:pt x="1018" y="633"/>
                  </a:lnTo>
                  <a:lnTo>
                    <a:pt x="1018" y="622"/>
                  </a:lnTo>
                  <a:lnTo>
                    <a:pt x="1002" y="606"/>
                  </a:lnTo>
                  <a:lnTo>
                    <a:pt x="976" y="562"/>
                  </a:lnTo>
                  <a:lnTo>
                    <a:pt x="953" y="557"/>
                  </a:lnTo>
                  <a:lnTo>
                    <a:pt x="948" y="552"/>
                  </a:lnTo>
                  <a:lnTo>
                    <a:pt x="953" y="536"/>
                  </a:lnTo>
                  <a:lnTo>
                    <a:pt x="965" y="536"/>
                  </a:lnTo>
                  <a:lnTo>
                    <a:pt x="970" y="525"/>
                  </a:lnTo>
                  <a:lnTo>
                    <a:pt x="943" y="514"/>
                  </a:lnTo>
                  <a:lnTo>
                    <a:pt x="921" y="476"/>
                  </a:lnTo>
                  <a:lnTo>
                    <a:pt x="894" y="411"/>
                  </a:lnTo>
                  <a:lnTo>
                    <a:pt x="888" y="385"/>
                  </a:lnTo>
                  <a:lnTo>
                    <a:pt x="883" y="352"/>
                  </a:lnTo>
                  <a:lnTo>
                    <a:pt x="894" y="281"/>
                  </a:lnTo>
                  <a:lnTo>
                    <a:pt x="894" y="265"/>
                  </a:lnTo>
                  <a:lnTo>
                    <a:pt x="883" y="255"/>
                  </a:lnTo>
                  <a:lnTo>
                    <a:pt x="878" y="232"/>
                  </a:lnTo>
                  <a:lnTo>
                    <a:pt x="883" y="222"/>
                  </a:lnTo>
                  <a:lnTo>
                    <a:pt x="894" y="206"/>
                  </a:lnTo>
                  <a:lnTo>
                    <a:pt x="899" y="184"/>
                  </a:lnTo>
                  <a:lnTo>
                    <a:pt x="953" y="146"/>
                  </a:lnTo>
                  <a:lnTo>
                    <a:pt x="965" y="135"/>
                  </a:lnTo>
                  <a:lnTo>
                    <a:pt x="976" y="81"/>
                  </a:lnTo>
                  <a:lnTo>
                    <a:pt x="1002" y="86"/>
                  </a:lnTo>
                  <a:lnTo>
                    <a:pt x="1018" y="103"/>
                  </a:lnTo>
                  <a:lnTo>
                    <a:pt x="992" y="146"/>
                  </a:lnTo>
                  <a:lnTo>
                    <a:pt x="976" y="174"/>
                  </a:lnTo>
                  <a:lnTo>
                    <a:pt x="959" y="195"/>
                  </a:lnTo>
                  <a:lnTo>
                    <a:pt x="943" y="227"/>
                  </a:lnTo>
                  <a:lnTo>
                    <a:pt x="959" y="265"/>
                  </a:lnTo>
                  <a:lnTo>
                    <a:pt x="986" y="271"/>
                  </a:lnTo>
                  <a:lnTo>
                    <a:pt x="1002" y="341"/>
                  </a:lnTo>
                  <a:lnTo>
                    <a:pt x="997" y="352"/>
                  </a:lnTo>
                  <a:lnTo>
                    <a:pt x="959" y="373"/>
                  </a:lnTo>
                  <a:lnTo>
                    <a:pt x="965" y="390"/>
                  </a:lnTo>
                  <a:lnTo>
                    <a:pt x="997" y="401"/>
                  </a:lnTo>
                  <a:lnTo>
                    <a:pt x="1002" y="417"/>
                  </a:lnTo>
                  <a:lnTo>
                    <a:pt x="997" y="444"/>
                  </a:lnTo>
                  <a:lnTo>
                    <a:pt x="1002" y="460"/>
                  </a:lnTo>
                  <a:lnTo>
                    <a:pt x="1002" y="481"/>
                  </a:lnTo>
                  <a:lnTo>
                    <a:pt x="1018" y="525"/>
                  </a:lnTo>
                  <a:lnTo>
                    <a:pt x="1056" y="552"/>
                  </a:lnTo>
                  <a:lnTo>
                    <a:pt x="1078" y="552"/>
                  </a:lnTo>
                  <a:lnTo>
                    <a:pt x="1095" y="536"/>
                  </a:lnTo>
                  <a:lnTo>
                    <a:pt x="1116" y="541"/>
                  </a:lnTo>
                  <a:lnTo>
                    <a:pt x="1127" y="546"/>
                  </a:lnTo>
                  <a:lnTo>
                    <a:pt x="1121" y="568"/>
                  </a:lnTo>
                  <a:lnTo>
                    <a:pt x="1143" y="606"/>
                  </a:lnTo>
                  <a:lnTo>
                    <a:pt x="1149" y="622"/>
                  </a:lnTo>
                  <a:lnTo>
                    <a:pt x="1160" y="643"/>
                  </a:lnTo>
                  <a:lnTo>
                    <a:pt x="1197" y="643"/>
                  </a:lnTo>
                  <a:lnTo>
                    <a:pt x="1197" y="649"/>
                  </a:lnTo>
                  <a:lnTo>
                    <a:pt x="1225" y="622"/>
                  </a:lnTo>
                  <a:lnTo>
                    <a:pt x="1316" y="590"/>
                  </a:lnTo>
                  <a:lnTo>
                    <a:pt x="1316" y="573"/>
                  </a:lnTo>
                  <a:lnTo>
                    <a:pt x="1328" y="552"/>
                  </a:lnTo>
                  <a:lnTo>
                    <a:pt x="1355" y="427"/>
                  </a:lnTo>
                  <a:lnTo>
                    <a:pt x="1349" y="417"/>
                  </a:lnTo>
                  <a:lnTo>
                    <a:pt x="1160" y="455"/>
                  </a:lnTo>
                  <a:lnTo>
                    <a:pt x="1023" y="0"/>
                  </a:lnTo>
                  <a:close/>
                </a:path>
              </a:pathLst>
            </a:custGeom>
            <a:solidFill>
              <a:schemeClr val="tx1">
                <a:lumMod val="50000"/>
                <a:lumOff val="50000"/>
              </a:schemeClr>
            </a:solidFill>
            <a:ln w="9525">
              <a:solidFill>
                <a:schemeClr val="tx1">
                  <a:lumMod val="50000"/>
                  <a:lumOff val="50000"/>
                </a:schemeClr>
              </a:solidFill>
              <a:round/>
              <a:headEnd/>
              <a:tailEnd/>
            </a:ln>
          </p:spPr>
        </p:sp>
        <p:sp>
          <p:nvSpPr>
            <p:cNvPr id="33" name="DE"/>
            <p:cNvSpPr>
              <a:spLocks/>
            </p:cNvSpPr>
            <p:nvPr/>
          </p:nvSpPr>
          <p:spPr bwMode="auto">
            <a:xfrm>
              <a:off x="4034757" y="1878518"/>
              <a:ext cx="80361" cy="120608"/>
            </a:xfrm>
            <a:custGeom>
              <a:avLst/>
              <a:gdLst>
                <a:gd name="T0" fmla="*/ 2147483647 w 326"/>
                <a:gd name="T1" fmla="*/ 2147483647 h 514"/>
                <a:gd name="T2" fmla="*/ 2147483647 w 326"/>
                <a:gd name="T3" fmla="*/ 2147483647 h 514"/>
                <a:gd name="T4" fmla="*/ 2147483647 w 326"/>
                <a:gd name="T5" fmla="*/ 2147483647 h 514"/>
                <a:gd name="T6" fmla="*/ 2147483647 w 326"/>
                <a:gd name="T7" fmla="*/ 2147483647 h 514"/>
                <a:gd name="T8" fmla="*/ 2147483647 w 326"/>
                <a:gd name="T9" fmla="*/ 2147483647 h 514"/>
                <a:gd name="T10" fmla="*/ 2147483647 w 326"/>
                <a:gd name="T11" fmla="*/ 2147483647 h 514"/>
                <a:gd name="T12" fmla="*/ 2147483647 w 326"/>
                <a:gd name="T13" fmla="*/ 2147483647 h 514"/>
                <a:gd name="T14" fmla="*/ 2147483647 w 326"/>
                <a:gd name="T15" fmla="*/ 2147483647 h 514"/>
                <a:gd name="T16" fmla="*/ 2147483647 w 326"/>
                <a:gd name="T17" fmla="*/ 2147483647 h 514"/>
                <a:gd name="T18" fmla="*/ 2147483647 w 326"/>
                <a:gd name="T19" fmla="*/ 2147483647 h 514"/>
                <a:gd name="T20" fmla="*/ 2147483647 w 326"/>
                <a:gd name="T21" fmla="*/ 2147483647 h 514"/>
                <a:gd name="T22" fmla="*/ 2147483647 w 326"/>
                <a:gd name="T23" fmla="*/ 2147483647 h 514"/>
                <a:gd name="T24" fmla="*/ 2147483647 w 326"/>
                <a:gd name="T25" fmla="*/ 2147483647 h 514"/>
                <a:gd name="T26" fmla="*/ 2147483647 w 326"/>
                <a:gd name="T27" fmla="*/ 2147483647 h 514"/>
                <a:gd name="T28" fmla="*/ 2147483647 w 326"/>
                <a:gd name="T29" fmla="*/ 2147483647 h 514"/>
                <a:gd name="T30" fmla="*/ 2147483647 w 326"/>
                <a:gd name="T31" fmla="*/ 0 h 514"/>
                <a:gd name="T32" fmla="*/ 2147483647 w 326"/>
                <a:gd name="T33" fmla="*/ 2147483647 h 514"/>
                <a:gd name="T34" fmla="*/ 2147483647 w 326"/>
                <a:gd name="T35" fmla="*/ 2147483647 h 514"/>
                <a:gd name="T36" fmla="*/ 2147483647 w 326"/>
                <a:gd name="T37" fmla="*/ 2147483647 h 514"/>
                <a:gd name="T38" fmla="*/ 2147483647 w 326"/>
                <a:gd name="T39" fmla="*/ 2147483647 h 514"/>
                <a:gd name="T40" fmla="*/ 0 w 326"/>
                <a:gd name="T41" fmla="*/ 2147483647 h 514"/>
                <a:gd name="T42" fmla="*/ 2147483647 w 326"/>
                <a:gd name="T43" fmla="*/ 2147483647 h 514"/>
                <a:gd name="T44" fmla="*/ 2147483647 w 326"/>
                <a:gd name="T45" fmla="*/ 2147483647 h 51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26"/>
                <a:gd name="T70" fmla="*/ 0 h 514"/>
                <a:gd name="T71" fmla="*/ 326 w 326"/>
                <a:gd name="T72" fmla="*/ 514 h 51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26" h="514">
                  <a:moveTo>
                    <a:pt x="326" y="476"/>
                  </a:moveTo>
                  <a:lnTo>
                    <a:pt x="321" y="444"/>
                  </a:lnTo>
                  <a:lnTo>
                    <a:pt x="299" y="389"/>
                  </a:lnTo>
                  <a:lnTo>
                    <a:pt x="261" y="356"/>
                  </a:lnTo>
                  <a:lnTo>
                    <a:pt x="212" y="319"/>
                  </a:lnTo>
                  <a:lnTo>
                    <a:pt x="191" y="298"/>
                  </a:lnTo>
                  <a:lnTo>
                    <a:pt x="179" y="270"/>
                  </a:lnTo>
                  <a:lnTo>
                    <a:pt x="142" y="205"/>
                  </a:lnTo>
                  <a:lnTo>
                    <a:pt x="126" y="173"/>
                  </a:lnTo>
                  <a:lnTo>
                    <a:pt x="93" y="135"/>
                  </a:lnTo>
                  <a:lnTo>
                    <a:pt x="82" y="113"/>
                  </a:lnTo>
                  <a:lnTo>
                    <a:pt x="77" y="92"/>
                  </a:lnTo>
                  <a:lnTo>
                    <a:pt x="77" y="86"/>
                  </a:lnTo>
                  <a:lnTo>
                    <a:pt x="77" y="75"/>
                  </a:lnTo>
                  <a:lnTo>
                    <a:pt x="98" y="5"/>
                  </a:lnTo>
                  <a:lnTo>
                    <a:pt x="72" y="0"/>
                  </a:lnTo>
                  <a:lnTo>
                    <a:pt x="44" y="5"/>
                  </a:lnTo>
                  <a:lnTo>
                    <a:pt x="17" y="32"/>
                  </a:lnTo>
                  <a:lnTo>
                    <a:pt x="12" y="54"/>
                  </a:lnTo>
                  <a:lnTo>
                    <a:pt x="7" y="59"/>
                  </a:lnTo>
                  <a:lnTo>
                    <a:pt x="0" y="59"/>
                  </a:lnTo>
                  <a:lnTo>
                    <a:pt x="137" y="514"/>
                  </a:lnTo>
                  <a:lnTo>
                    <a:pt x="326" y="476"/>
                  </a:lnTo>
                  <a:close/>
                </a:path>
              </a:pathLst>
            </a:custGeom>
            <a:solidFill>
              <a:schemeClr val="tx1">
                <a:lumMod val="50000"/>
                <a:lumOff val="50000"/>
              </a:schemeClr>
            </a:solidFill>
            <a:ln w="9525">
              <a:solidFill>
                <a:schemeClr val="tx1">
                  <a:lumMod val="50000"/>
                  <a:lumOff val="50000"/>
                </a:schemeClr>
              </a:solidFill>
              <a:round/>
              <a:headEnd/>
              <a:tailEnd/>
            </a:ln>
          </p:spPr>
        </p:sp>
        <p:grpSp>
          <p:nvGrpSpPr>
            <p:cNvPr id="34" name="Group 33"/>
            <p:cNvGrpSpPr/>
            <p:nvPr/>
          </p:nvGrpSpPr>
          <p:grpSpPr>
            <a:xfrm>
              <a:off x="3681169" y="1388047"/>
              <a:ext cx="586635" cy="562836"/>
              <a:chOff x="3681169" y="1388047"/>
              <a:chExt cx="586635" cy="562836"/>
            </a:xfrm>
          </p:grpSpPr>
          <p:sp>
            <p:nvSpPr>
              <p:cNvPr id="127" name="NY"/>
              <p:cNvSpPr>
                <a:spLocks/>
              </p:cNvSpPr>
              <p:nvPr/>
            </p:nvSpPr>
            <p:spPr bwMode="auto">
              <a:xfrm>
                <a:off x="3729385" y="1388047"/>
                <a:ext cx="538419" cy="418107"/>
              </a:xfrm>
              <a:custGeom>
                <a:avLst/>
                <a:gdLst>
                  <a:gd name="T0" fmla="*/ 2147483647 w 2221"/>
                  <a:gd name="T1" fmla="*/ 2147483647 h 1698"/>
                  <a:gd name="T2" fmla="*/ 2147483647 w 2221"/>
                  <a:gd name="T3" fmla="*/ 2147483647 h 1698"/>
                  <a:gd name="T4" fmla="*/ 2147483647 w 2221"/>
                  <a:gd name="T5" fmla="*/ 2147483647 h 1698"/>
                  <a:gd name="T6" fmla="*/ 2147483647 w 2221"/>
                  <a:gd name="T7" fmla="*/ 2147483647 h 1698"/>
                  <a:gd name="T8" fmla="*/ 2147483647 w 2221"/>
                  <a:gd name="T9" fmla="*/ 2147483647 h 1698"/>
                  <a:gd name="T10" fmla="*/ 2147483647 w 2221"/>
                  <a:gd name="T11" fmla="*/ 2147483647 h 1698"/>
                  <a:gd name="T12" fmla="*/ 2147483647 w 2221"/>
                  <a:gd name="T13" fmla="*/ 2147483647 h 1698"/>
                  <a:gd name="T14" fmla="*/ 2147483647 w 2221"/>
                  <a:gd name="T15" fmla="*/ 2147483647 h 1698"/>
                  <a:gd name="T16" fmla="*/ 2147483647 w 2221"/>
                  <a:gd name="T17" fmla="*/ 2147483647 h 1698"/>
                  <a:gd name="T18" fmla="*/ 2147483647 w 2221"/>
                  <a:gd name="T19" fmla="*/ 2147483647 h 1698"/>
                  <a:gd name="T20" fmla="*/ 2147483647 w 2221"/>
                  <a:gd name="T21" fmla="*/ 2147483647 h 1698"/>
                  <a:gd name="T22" fmla="*/ 2147483647 w 2221"/>
                  <a:gd name="T23" fmla="*/ 2147483647 h 1698"/>
                  <a:gd name="T24" fmla="*/ 2147483647 w 2221"/>
                  <a:gd name="T25" fmla="*/ 2147483647 h 1698"/>
                  <a:gd name="T26" fmla="*/ 2147483647 w 2221"/>
                  <a:gd name="T27" fmla="*/ 2147483647 h 1698"/>
                  <a:gd name="T28" fmla="*/ 2147483647 w 2221"/>
                  <a:gd name="T29" fmla="*/ 2147483647 h 1698"/>
                  <a:gd name="T30" fmla="*/ 2147483647 w 2221"/>
                  <a:gd name="T31" fmla="*/ 2147483647 h 1698"/>
                  <a:gd name="T32" fmla="*/ 2147483647 w 2221"/>
                  <a:gd name="T33" fmla="*/ 2147483647 h 1698"/>
                  <a:gd name="T34" fmla="*/ 2147483647 w 2221"/>
                  <a:gd name="T35" fmla="*/ 2147483647 h 1698"/>
                  <a:gd name="T36" fmla="*/ 2147483647 w 2221"/>
                  <a:gd name="T37" fmla="*/ 2147483647 h 1698"/>
                  <a:gd name="T38" fmla="*/ 2147483647 w 2221"/>
                  <a:gd name="T39" fmla="*/ 2147483647 h 1698"/>
                  <a:gd name="T40" fmla="*/ 2147483647 w 2221"/>
                  <a:gd name="T41" fmla="*/ 2147483647 h 1698"/>
                  <a:gd name="T42" fmla="*/ 2147483647 w 2221"/>
                  <a:gd name="T43" fmla="*/ 2147483647 h 1698"/>
                  <a:gd name="T44" fmla="*/ 2147483647 w 2221"/>
                  <a:gd name="T45" fmla="*/ 2147483647 h 1698"/>
                  <a:gd name="T46" fmla="*/ 2147483647 w 2221"/>
                  <a:gd name="T47" fmla="*/ 2147483647 h 1698"/>
                  <a:gd name="T48" fmla="*/ 2147483647 w 2221"/>
                  <a:gd name="T49" fmla="*/ 2147483647 h 1698"/>
                  <a:gd name="T50" fmla="*/ 2147483647 w 2221"/>
                  <a:gd name="T51" fmla="*/ 2147483647 h 1698"/>
                  <a:gd name="T52" fmla="*/ 2147483647 w 2221"/>
                  <a:gd name="T53" fmla="*/ 0 h 1698"/>
                  <a:gd name="T54" fmla="*/ 2147483647 w 2221"/>
                  <a:gd name="T55" fmla="*/ 2147483647 h 1698"/>
                  <a:gd name="T56" fmla="*/ 2147483647 w 2221"/>
                  <a:gd name="T57" fmla="*/ 2147483647 h 1698"/>
                  <a:gd name="T58" fmla="*/ 2147483647 w 2221"/>
                  <a:gd name="T59" fmla="*/ 2147483647 h 1698"/>
                  <a:gd name="T60" fmla="*/ 2147483647 w 2221"/>
                  <a:gd name="T61" fmla="*/ 2147483647 h 1698"/>
                  <a:gd name="T62" fmla="*/ 2147483647 w 2221"/>
                  <a:gd name="T63" fmla="*/ 2147483647 h 1698"/>
                  <a:gd name="T64" fmla="*/ 2147483647 w 2221"/>
                  <a:gd name="T65" fmla="*/ 2147483647 h 1698"/>
                  <a:gd name="T66" fmla="*/ 2147483647 w 2221"/>
                  <a:gd name="T67" fmla="*/ 2147483647 h 1698"/>
                  <a:gd name="T68" fmla="*/ 2147483647 w 2221"/>
                  <a:gd name="T69" fmla="*/ 2147483647 h 1698"/>
                  <a:gd name="T70" fmla="*/ 2147483647 w 2221"/>
                  <a:gd name="T71" fmla="*/ 2147483647 h 1698"/>
                  <a:gd name="T72" fmla="*/ 2147483647 w 2221"/>
                  <a:gd name="T73" fmla="*/ 2147483647 h 1698"/>
                  <a:gd name="T74" fmla="*/ 2147483647 w 2221"/>
                  <a:gd name="T75" fmla="*/ 2147483647 h 1698"/>
                  <a:gd name="T76" fmla="*/ 2147483647 w 2221"/>
                  <a:gd name="T77" fmla="*/ 2147483647 h 1698"/>
                  <a:gd name="T78" fmla="*/ 2147483647 w 2221"/>
                  <a:gd name="T79" fmla="*/ 2147483647 h 1698"/>
                  <a:gd name="T80" fmla="*/ 2147483647 w 2221"/>
                  <a:gd name="T81" fmla="*/ 2147483647 h 1698"/>
                  <a:gd name="T82" fmla="*/ 2147483647 w 2221"/>
                  <a:gd name="T83" fmla="*/ 2147483647 h 1698"/>
                  <a:gd name="T84" fmla="*/ 2147483647 w 2221"/>
                  <a:gd name="T85" fmla="*/ 2147483647 h 1698"/>
                  <a:gd name="T86" fmla="*/ 2147483647 w 2221"/>
                  <a:gd name="T87" fmla="*/ 2147483647 h 1698"/>
                  <a:gd name="T88" fmla="*/ 2147483647 w 2221"/>
                  <a:gd name="T89" fmla="*/ 2147483647 h 1698"/>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221"/>
                  <a:gd name="T136" fmla="*/ 0 h 1698"/>
                  <a:gd name="T137" fmla="*/ 2221 w 2221"/>
                  <a:gd name="T138" fmla="*/ 1698 h 1698"/>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221" h="1698">
                    <a:moveTo>
                      <a:pt x="1441" y="1401"/>
                    </a:moveTo>
                    <a:lnTo>
                      <a:pt x="1680" y="1487"/>
                    </a:lnTo>
                    <a:lnTo>
                      <a:pt x="1697" y="1525"/>
                    </a:lnTo>
                    <a:lnTo>
                      <a:pt x="1680" y="1541"/>
                    </a:lnTo>
                    <a:lnTo>
                      <a:pt x="1669" y="1557"/>
                    </a:lnTo>
                    <a:lnTo>
                      <a:pt x="1664" y="1584"/>
                    </a:lnTo>
                    <a:lnTo>
                      <a:pt x="1664" y="1622"/>
                    </a:lnTo>
                    <a:lnTo>
                      <a:pt x="1653" y="1628"/>
                    </a:lnTo>
                    <a:lnTo>
                      <a:pt x="1637" y="1633"/>
                    </a:lnTo>
                    <a:lnTo>
                      <a:pt x="1615" y="1682"/>
                    </a:lnTo>
                    <a:lnTo>
                      <a:pt x="1615" y="1698"/>
                    </a:lnTo>
                    <a:lnTo>
                      <a:pt x="1625" y="1698"/>
                    </a:lnTo>
                    <a:lnTo>
                      <a:pt x="1637" y="1693"/>
                    </a:lnTo>
                    <a:lnTo>
                      <a:pt x="1642" y="1682"/>
                    </a:lnTo>
                    <a:lnTo>
                      <a:pt x="1680" y="1644"/>
                    </a:lnTo>
                    <a:lnTo>
                      <a:pt x="1702" y="1649"/>
                    </a:lnTo>
                    <a:lnTo>
                      <a:pt x="1756" y="1649"/>
                    </a:lnTo>
                    <a:lnTo>
                      <a:pt x="1772" y="1633"/>
                    </a:lnTo>
                    <a:lnTo>
                      <a:pt x="1821" y="1622"/>
                    </a:lnTo>
                    <a:lnTo>
                      <a:pt x="1864" y="1606"/>
                    </a:lnTo>
                    <a:lnTo>
                      <a:pt x="1891" y="1589"/>
                    </a:lnTo>
                    <a:lnTo>
                      <a:pt x="1918" y="1557"/>
                    </a:lnTo>
                    <a:lnTo>
                      <a:pt x="2053" y="1466"/>
                    </a:lnTo>
                    <a:lnTo>
                      <a:pt x="2092" y="1444"/>
                    </a:lnTo>
                    <a:lnTo>
                      <a:pt x="2119" y="1417"/>
                    </a:lnTo>
                    <a:lnTo>
                      <a:pt x="2141" y="1412"/>
                    </a:lnTo>
                    <a:lnTo>
                      <a:pt x="2162" y="1396"/>
                    </a:lnTo>
                    <a:lnTo>
                      <a:pt x="2189" y="1379"/>
                    </a:lnTo>
                    <a:lnTo>
                      <a:pt x="2205" y="1363"/>
                    </a:lnTo>
                    <a:lnTo>
                      <a:pt x="2216" y="1331"/>
                    </a:lnTo>
                    <a:lnTo>
                      <a:pt x="2221" y="1319"/>
                    </a:lnTo>
                    <a:lnTo>
                      <a:pt x="2216" y="1314"/>
                    </a:lnTo>
                    <a:lnTo>
                      <a:pt x="2189" y="1341"/>
                    </a:lnTo>
                    <a:lnTo>
                      <a:pt x="2157" y="1352"/>
                    </a:lnTo>
                    <a:lnTo>
                      <a:pt x="2119" y="1368"/>
                    </a:lnTo>
                    <a:lnTo>
                      <a:pt x="2102" y="1384"/>
                    </a:lnTo>
                    <a:lnTo>
                      <a:pt x="2092" y="1406"/>
                    </a:lnTo>
                    <a:lnTo>
                      <a:pt x="2060" y="1422"/>
                    </a:lnTo>
                    <a:lnTo>
                      <a:pt x="2053" y="1412"/>
                    </a:lnTo>
                    <a:lnTo>
                      <a:pt x="2065" y="1389"/>
                    </a:lnTo>
                    <a:lnTo>
                      <a:pt x="2086" y="1363"/>
                    </a:lnTo>
                    <a:lnTo>
                      <a:pt x="2113" y="1319"/>
                    </a:lnTo>
                    <a:lnTo>
                      <a:pt x="2102" y="1314"/>
                    </a:lnTo>
                    <a:lnTo>
                      <a:pt x="2081" y="1336"/>
                    </a:lnTo>
                    <a:lnTo>
                      <a:pt x="2070" y="1357"/>
                    </a:lnTo>
                    <a:lnTo>
                      <a:pt x="2048" y="1379"/>
                    </a:lnTo>
                    <a:lnTo>
                      <a:pt x="1972" y="1422"/>
                    </a:lnTo>
                    <a:lnTo>
                      <a:pt x="1875" y="1466"/>
                    </a:lnTo>
                    <a:lnTo>
                      <a:pt x="1799" y="1509"/>
                    </a:lnTo>
                    <a:lnTo>
                      <a:pt x="1767" y="1525"/>
                    </a:lnTo>
                    <a:lnTo>
                      <a:pt x="1734" y="1563"/>
                    </a:lnTo>
                    <a:lnTo>
                      <a:pt x="1718" y="1552"/>
                    </a:lnTo>
                    <a:lnTo>
                      <a:pt x="1718" y="1519"/>
                    </a:lnTo>
                    <a:lnTo>
                      <a:pt x="1728" y="1487"/>
                    </a:lnTo>
                    <a:lnTo>
                      <a:pt x="1756" y="1466"/>
                    </a:lnTo>
                    <a:lnTo>
                      <a:pt x="1723" y="1433"/>
                    </a:lnTo>
                    <a:lnTo>
                      <a:pt x="1767" y="1389"/>
                    </a:lnTo>
                    <a:lnTo>
                      <a:pt x="1772" y="1373"/>
                    </a:lnTo>
                    <a:lnTo>
                      <a:pt x="1750" y="1352"/>
                    </a:lnTo>
                    <a:lnTo>
                      <a:pt x="1718" y="1076"/>
                    </a:lnTo>
                    <a:lnTo>
                      <a:pt x="1707" y="1065"/>
                    </a:lnTo>
                    <a:lnTo>
                      <a:pt x="1707" y="811"/>
                    </a:lnTo>
                    <a:lnTo>
                      <a:pt x="1680" y="751"/>
                    </a:lnTo>
                    <a:lnTo>
                      <a:pt x="1658" y="686"/>
                    </a:lnTo>
                    <a:lnTo>
                      <a:pt x="1658" y="638"/>
                    </a:lnTo>
                    <a:lnTo>
                      <a:pt x="1642" y="546"/>
                    </a:lnTo>
                    <a:lnTo>
                      <a:pt x="1615" y="498"/>
                    </a:lnTo>
                    <a:lnTo>
                      <a:pt x="1599" y="503"/>
                    </a:lnTo>
                    <a:lnTo>
                      <a:pt x="1599" y="514"/>
                    </a:lnTo>
                    <a:lnTo>
                      <a:pt x="1593" y="514"/>
                    </a:lnTo>
                    <a:lnTo>
                      <a:pt x="1583" y="498"/>
                    </a:lnTo>
                    <a:lnTo>
                      <a:pt x="1588" y="449"/>
                    </a:lnTo>
                    <a:lnTo>
                      <a:pt x="1544" y="346"/>
                    </a:lnTo>
                    <a:lnTo>
                      <a:pt x="1539" y="308"/>
                    </a:lnTo>
                    <a:lnTo>
                      <a:pt x="1555" y="265"/>
                    </a:lnTo>
                    <a:lnTo>
                      <a:pt x="1544" y="189"/>
                    </a:lnTo>
                    <a:lnTo>
                      <a:pt x="1501" y="82"/>
                    </a:lnTo>
                    <a:lnTo>
                      <a:pt x="1495" y="70"/>
                    </a:lnTo>
                    <a:lnTo>
                      <a:pt x="1485" y="54"/>
                    </a:lnTo>
                    <a:lnTo>
                      <a:pt x="1490" y="38"/>
                    </a:lnTo>
                    <a:lnTo>
                      <a:pt x="1474" y="0"/>
                    </a:lnTo>
                    <a:lnTo>
                      <a:pt x="1122" y="87"/>
                    </a:lnTo>
                    <a:lnTo>
                      <a:pt x="1116" y="82"/>
                    </a:lnTo>
                    <a:lnTo>
                      <a:pt x="1106" y="82"/>
                    </a:lnTo>
                    <a:lnTo>
                      <a:pt x="1073" y="98"/>
                    </a:lnTo>
                    <a:lnTo>
                      <a:pt x="992" y="184"/>
                    </a:lnTo>
                    <a:lnTo>
                      <a:pt x="904" y="298"/>
                    </a:lnTo>
                    <a:lnTo>
                      <a:pt x="894" y="319"/>
                    </a:lnTo>
                    <a:lnTo>
                      <a:pt x="899" y="340"/>
                    </a:lnTo>
                    <a:lnTo>
                      <a:pt x="888" y="384"/>
                    </a:lnTo>
                    <a:lnTo>
                      <a:pt x="867" y="400"/>
                    </a:lnTo>
                    <a:lnTo>
                      <a:pt x="780" y="486"/>
                    </a:lnTo>
                    <a:lnTo>
                      <a:pt x="775" y="503"/>
                    </a:lnTo>
                    <a:lnTo>
                      <a:pt x="786" y="541"/>
                    </a:lnTo>
                    <a:lnTo>
                      <a:pt x="797" y="546"/>
                    </a:lnTo>
                    <a:lnTo>
                      <a:pt x="813" y="541"/>
                    </a:lnTo>
                    <a:lnTo>
                      <a:pt x="834" y="557"/>
                    </a:lnTo>
                    <a:lnTo>
                      <a:pt x="839" y="574"/>
                    </a:lnTo>
                    <a:lnTo>
                      <a:pt x="823" y="589"/>
                    </a:lnTo>
                    <a:lnTo>
                      <a:pt x="829" y="621"/>
                    </a:lnTo>
                    <a:lnTo>
                      <a:pt x="851" y="654"/>
                    </a:lnTo>
                    <a:lnTo>
                      <a:pt x="846" y="702"/>
                    </a:lnTo>
                    <a:lnTo>
                      <a:pt x="792" y="730"/>
                    </a:lnTo>
                    <a:lnTo>
                      <a:pt x="710" y="816"/>
                    </a:lnTo>
                    <a:lnTo>
                      <a:pt x="645" y="838"/>
                    </a:lnTo>
                    <a:lnTo>
                      <a:pt x="509" y="876"/>
                    </a:lnTo>
                    <a:lnTo>
                      <a:pt x="460" y="860"/>
                    </a:lnTo>
                    <a:lnTo>
                      <a:pt x="417" y="855"/>
                    </a:lnTo>
                    <a:lnTo>
                      <a:pt x="347" y="860"/>
                    </a:lnTo>
                    <a:lnTo>
                      <a:pt x="271" y="876"/>
                    </a:lnTo>
                    <a:lnTo>
                      <a:pt x="185" y="908"/>
                    </a:lnTo>
                    <a:lnTo>
                      <a:pt x="146" y="930"/>
                    </a:lnTo>
                    <a:lnTo>
                      <a:pt x="136" y="978"/>
                    </a:lnTo>
                    <a:lnTo>
                      <a:pt x="136" y="1006"/>
                    </a:lnTo>
                    <a:lnTo>
                      <a:pt x="201" y="1076"/>
                    </a:lnTo>
                    <a:lnTo>
                      <a:pt x="206" y="1108"/>
                    </a:lnTo>
                    <a:lnTo>
                      <a:pt x="195" y="1130"/>
                    </a:lnTo>
                    <a:lnTo>
                      <a:pt x="173" y="1141"/>
                    </a:lnTo>
                    <a:lnTo>
                      <a:pt x="157" y="1201"/>
                    </a:lnTo>
                    <a:lnTo>
                      <a:pt x="38" y="1308"/>
                    </a:lnTo>
                    <a:lnTo>
                      <a:pt x="0" y="1341"/>
                    </a:lnTo>
                    <a:lnTo>
                      <a:pt x="22" y="1438"/>
                    </a:lnTo>
                    <a:lnTo>
                      <a:pt x="1209" y="1201"/>
                    </a:lnTo>
                    <a:lnTo>
                      <a:pt x="1230" y="1217"/>
                    </a:lnTo>
                    <a:lnTo>
                      <a:pt x="1236" y="1238"/>
                    </a:lnTo>
                    <a:lnTo>
                      <a:pt x="1246" y="1249"/>
                    </a:lnTo>
                    <a:lnTo>
                      <a:pt x="1257" y="1243"/>
                    </a:lnTo>
                    <a:lnTo>
                      <a:pt x="1267" y="1254"/>
                    </a:lnTo>
                    <a:lnTo>
                      <a:pt x="1290" y="1260"/>
                    </a:lnTo>
                    <a:lnTo>
                      <a:pt x="1322" y="1331"/>
                    </a:lnTo>
                    <a:lnTo>
                      <a:pt x="1327" y="1357"/>
                    </a:lnTo>
                    <a:lnTo>
                      <a:pt x="1344" y="1368"/>
                    </a:lnTo>
                    <a:lnTo>
                      <a:pt x="1344" y="1379"/>
                    </a:lnTo>
                    <a:lnTo>
                      <a:pt x="1414" y="1384"/>
                    </a:lnTo>
                    <a:lnTo>
                      <a:pt x="1441" y="1401"/>
                    </a:lnTo>
                    <a:close/>
                  </a:path>
                </a:pathLst>
              </a:custGeom>
              <a:solidFill>
                <a:schemeClr val="bg1">
                  <a:lumMod val="85000"/>
                </a:schemeClr>
              </a:solidFill>
              <a:ln w="9525">
                <a:solidFill>
                  <a:schemeClr val="bg1">
                    <a:lumMod val="85000"/>
                  </a:schemeClr>
                </a:solidFill>
                <a:round/>
                <a:headEnd/>
                <a:tailEnd/>
              </a:ln>
            </p:spPr>
          </p:sp>
          <p:sp>
            <p:nvSpPr>
              <p:cNvPr id="128" name="PA"/>
              <p:cNvSpPr>
                <a:spLocks/>
              </p:cNvSpPr>
              <p:nvPr/>
            </p:nvSpPr>
            <p:spPr bwMode="auto">
              <a:xfrm>
                <a:off x="3681169" y="1685546"/>
                <a:ext cx="417877" cy="265337"/>
              </a:xfrm>
              <a:custGeom>
                <a:avLst/>
                <a:gdLst>
                  <a:gd name="T0" fmla="*/ 2147483647 w 1724"/>
                  <a:gd name="T1" fmla="*/ 2147483647 h 1114"/>
                  <a:gd name="T2" fmla="*/ 2147483647 w 1724"/>
                  <a:gd name="T3" fmla="*/ 2147483647 h 1114"/>
                  <a:gd name="T4" fmla="*/ 2147483647 w 1724"/>
                  <a:gd name="T5" fmla="*/ 2147483647 h 1114"/>
                  <a:gd name="T6" fmla="*/ 2147483647 w 1724"/>
                  <a:gd name="T7" fmla="*/ 2147483647 h 1114"/>
                  <a:gd name="T8" fmla="*/ 2147483647 w 1724"/>
                  <a:gd name="T9" fmla="*/ 2147483647 h 1114"/>
                  <a:gd name="T10" fmla="*/ 2147483647 w 1724"/>
                  <a:gd name="T11" fmla="*/ 2147483647 h 1114"/>
                  <a:gd name="T12" fmla="*/ 2147483647 w 1724"/>
                  <a:gd name="T13" fmla="*/ 2147483647 h 1114"/>
                  <a:gd name="T14" fmla="*/ 2147483647 w 1724"/>
                  <a:gd name="T15" fmla="*/ 2147483647 h 1114"/>
                  <a:gd name="T16" fmla="*/ 2147483647 w 1724"/>
                  <a:gd name="T17" fmla="*/ 2147483647 h 1114"/>
                  <a:gd name="T18" fmla="*/ 2147483647 w 1724"/>
                  <a:gd name="T19" fmla="*/ 2147483647 h 1114"/>
                  <a:gd name="T20" fmla="*/ 2147483647 w 1724"/>
                  <a:gd name="T21" fmla="*/ 2147483647 h 1114"/>
                  <a:gd name="T22" fmla="*/ 2147483647 w 1724"/>
                  <a:gd name="T23" fmla="*/ 2147483647 h 1114"/>
                  <a:gd name="T24" fmla="*/ 2147483647 w 1724"/>
                  <a:gd name="T25" fmla="*/ 2147483647 h 1114"/>
                  <a:gd name="T26" fmla="*/ 2147483647 w 1724"/>
                  <a:gd name="T27" fmla="*/ 2147483647 h 1114"/>
                  <a:gd name="T28" fmla="*/ 2147483647 w 1724"/>
                  <a:gd name="T29" fmla="*/ 2147483647 h 1114"/>
                  <a:gd name="T30" fmla="*/ 2147483647 w 1724"/>
                  <a:gd name="T31" fmla="*/ 2147483647 h 1114"/>
                  <a:gd name="T32" fmla="*/ 2147483647 w 1724"/>
                  <a:gd name="T33" fmla="*/ 2147483647 h 1114"/>
                  <a:gd name="T34" fmla="*/ 2147483647 w 1724"/>
                  <a:gd name="T35" fmla="*/ 2147483647 h 1114"/>
                  <a:gd name="T36" fmla="*/ 2147483647 w 1724"/>
                  <a:gd name="T37" fmla="*/ 2147483647 h 1114"/>
                  <a:gd name="T38" fmla="*/ 2147483647 w 1724"/>
                  <a:gd name="T39" fmla="*/ 2147483647 h 1114"/>
                  <a:gd name="T40" fmla="*/ 2147483647 w 1724"/>
                  <a:gd name="T41" fmla="*/ 2147483647 h 1114"/>
                  <a:gd name="T42" fmla="*/ 2147483647 w 1724"/>
                  <a:gd name="T43" fmla="*/ 2147483647 h 1114"/>
                  <a:gd name="T44" fmla="*/ 2147483647 w 1724"/>
                  <a:gd name="T45" fmla="*/ 2147483647 h 1114"/>
                  <a:gd name="T46" fmla="*/ 2147483647 w 1724"/>
                  <a:gd name="T47" fmla="*/ 2147483647 h 1114"/>
                  <a:gd name="T48" fmla="*/ 2147483647 w 1724"/>
                  <a:gd name="T49" fmla="*/ 2147483647 h 1114"/>
                  <a:gd name="T50" fmla="*/ 2147483647 w 1724"/>
                  <a:gd name="T51" fmla="*/ 2147483647 h 1114"/>
                  <a:gd name="T52" fmla="*/ 2147483647 w 1724"/>
                  <a:gd name="T53" fmla="*/ 2147483647 h 1114"/>
                  <a:gd name="T54" fmla="*/ 2147483647 w 1724"/>
                  <a:gd name="T55" fmla="*/ 2147483647 h 1114"/>
                  <a:gd name="T56" fmla="*/ 2147483647 w 1724"/>
                  <a:gd name="T57" fmla="*/ 2147483647 h 1114"/>
                  <a:gd name="T58" fmla="*/ 2147483647 w 1724"/>
                  <a:gd name="T59" fmla="*/ 2147483647 h 1114"/>
                  <a:gd name="T60" fmla="*/ 2147483647 w 1724"/>
                  <a:gd name="T61" fmla="*/ 2147483647 h 1114"/>
                  <a:gd name="T62" fmla="*/ 2147483647 w 1724"/>
                  <a:gd name="T63" fmla="*/ 2147483647 h 1114"/>
                  <a:gd name="T64" fmla="*/ 2147483647 w 1724"/>
                  <a:gd name="T65" fmla="*/ 2147483647 h 1114"/>
                  <a:gd name="T66" fmla="*/ 2147483647 w 1724"/>
                  <a:gd name="T67" fmla="*/ 2147483647 h 1114"/>
                  <a:gd name="T68" fmla="*/ 2147483647 w 1724"/>
                  <a:gd name="T69" fmla="*/ 2147483647 h 1114"/>
                  <a:gd name="T70" fmla="*/ 2147483647 w 1724"/>
                  <a:gd name="T71" fmla="*/ 2147483647 h 1114"/>
                  <a:gd name="T72" fmla="*/ 2147483647 w 1724"/>
                  <a:gd name="T73" fmla="*/ 2147483647 h 1114"/>
                  <a:gd name="T74" fmla="*/ 2147483647 w 1724"/>
                  <a:gd name="T75" fmla="*/ 2147483647 h 1114"/>
                  <a:gd name="T76" fmla="*/ 2147483647 w 1724"/>
                  <a:gd name="T77" fmla="*/ 2147483647 h 1114"/>
                  <a:gd name="T78" fmla="*/ 2147483647 w 1724"/>
                  <a:gd name="T79" fmla="*/ 2147483647 h 1114"/>
                  <a:gd name="T80" fmla="*/ 2147483647 w 1724"/>
                  <a:gd name="T81" fmla="*/ 2147483647 h 1114"/>
                  <a:gd name="T82" fmla="*/ 2147483647 w 1724"/>
                  <a:gd name="T83" fmla="*/ 2147483647 h 1114"/>
                  <a:gd name="T84" fmla="*/ 2147483647 w 1724"/>
                  <a:gd name="T85" fmla="*/ 2147483647 h 1114"/>
                  <a:gd name="T86" fmla="*/ 2147483647 w 1724"/>
                  <a:gd name="T87" fmla="*/ 2147483647 h 1114"/>
                  <a:gd name="T88" fmla="*/ 2147483647 w 1724"/>
                  <a:gd name="T89" fmla="*/ 0 h 1114"/>
                  <a:gd name="T90" fmla="*/ 2147483647 w 1724"/>
                  <a:gd name="T91" fmla="*/ 2147483647 h 1114"/>
                  <a:gd name="T92" fmla="*/ 2147483647 w 1724"/>
                  <a:gd name="T93" fmla="*/ 2147483647 h 1114"/>
                  <a:gd name="T94" fmla="*/ 2147483647 w 1724"/>
                  <a:gd name="T95" fmla="*/ 2147483647 h 1114"/>
                  <a:gd name="T96" fmla="*/ 2147483647 w 1724"/>
                  <a:gd name="T97" fmla="*/ 2147483647 h 1114"/>
                  <a:gd name="T98" fmla="*/ 2147483647 w 1724"/>
                  <a:gd name="T99" fmla="*/ 2147483647 h 1114"/>
                  <a:gd name="T100" fmla="*/ 2147483647 w 1724"/>
                  <a:gd name="T101" fmla="*/ 2147483647 h 1114"/>
                  <a:gd name="T102" fmla="*/ 2147483647 w 1724"/>
                  <a:gd name="T103" fmla="*/ 2147483647 h 1114"/>
                  <a:gd name="T104" fmla="*/ 2147483647 w 1724"/>
                  <a:gd name="T105" fmla="*/ 2147483647 h 1114"/>
                  <a:gd name="T106" fmla="*/ 0 w 1724"/>
                  <a:gd name="T107" fmla="*/ 2147483647 h 1114"/>
                  <a:gd name="T108" fmla="*/ 2147483647 w 1724"/>
                  <a:gd name="T109" fmla="*/ 2147483647 h 1114"/>
                  <a:gd name="T110" fmla="*/ 2147483647 w 1724"/>
                  <a:gd name="T111" fmla="*/ 2147483647 h 1114"/>
                  <a:gd name="T112" fmla="*/ 2147483647 w 1724"/>
                  <a:gd name="T113" fmla="*/ 2147483647 h 111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724"/>
                  <a:gd name="T172" fmla="*/ 0 h 1114"/>
                  <a:gd name="T173" fmla="*/ 1724 w 1724"/>
                  <a:gd name="T174" fmla="*/ 1114 h 1114"/>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724" h="1114">
                    <a:moveTo>
                      <a:pt x="429" y="1054"/>
                    </a:moveTo>
                    <a:lnTo>
                      <a:pt x="1203" y="903"/>
                    </a:lnTo>
                    <a:lnTo>
                      <a:pt x="1452" y="859"/>
                    </a:lnTo>
                    <a:lnTo>
                      <a:pt x="1459" y="859"/>
                    </a:lnTo>
                    <a:lnTo>
                      <a:pt x="1464" y="854"/>
                    </a:lnTo>
                    <a:lnTo>
                      <a:pt x="1469" y="832"/>
                    </a:lnTo>
                    <a:lnTo>
                      <a:pt x="1496" y="805"/>
                    </a:lnTo>
                    <a:lnTo>
                      <a:pt x="1524" y="800"/>
                    </a:lnTo>
                    <a:lnTo>
                      <a:pt x="1550" y="805"/>
                    </a:lnTo>
                    <a:lnTo>
                      <a:pt x="1621" y="757"/>
                    </a:lnTo>
                    <a:lnTo>
                      <a:pt x="1631" y="719"/>
                    </a:lnTo>
                    <a:lnTo>
                      <a:pt x="1675" y="675"/>
                    </a:lnTo>
                    <a:lnTo>
                      <a:pt x="1719" y="648"/>
                    </a:lnTo>
                    <a:lnTo>
                      <a:pt x="1724" y="638"/>
                    </a:lnTo>
                    <a:lnTo>
                      <a:pt x="1680" y="605"/>
                    </a:lnTo>
                    <a:lnTo>
                      <a:pt x="1664" y="589"/>
                    </a:lnTo>
                    <a:lnTo>
                      <a:pt x="1648" y="583"/>
                    </a:lnTo>
                    <a:lnTo>
                      <a:pt x="1638" y="567"/>
                    </a:lnTo>
                    <a:lnTo>
                      <a:pt x="1605" y="562"/>
                    </a:lnTo>
                    <a:lnTo>
                      <a:pt x="1594" y="518"/>
                    </a:lnTo>
                    <a:lnTo>
                      <a:pt x="1556" y="508"/>
                    </a:lnTo>
                    <a:lnTo>
                      <a:pt x="1550" y="508"/>
                    </a:lnTo>
                    <a:lnTo>
                      <a:pt x="1545" y="437"/>
                    </a:lnTo>
                    <a:lnTo>
                      <a:pt x="1566" y="427"/>
                    </a:lnTo>
                    <a:lnTo>
                      <a:pt x="1561" y="388"/>
                    </a:lnTo>
                    <a:lnTo>
                      <a:pt x="1540" y="367"/>
                    </a:lnTo>
                    <a:lnTo>
                      <a:pt x="1540" y="356"/>
                    </a:lnTo>
                    <a:lnTo>
                      <a:pt x="1545" y="346"/>
                    </a:lnTo>
                    <a:lnTo>
                      <a:pt x="1578" y="313"/>
                    </a:lnTo>
                    <a:lnTo>
                      <a:pt x="1589" y="259"/>
                    </a:lnTo>
                    <a:lnTo>
                      <a:pt x="1589" y="243"/>
                    </a:lnTo>
                    <a:lnTo>
                      <a:pt x="1610" y="211"/>
                    </a:lnTo>
                    <a:lnTo>
                      <a:pt x="1626" y="200"/>
                    </a:lnTo>
                    <a:lnTo>
                      <a:pt x="1599" y="183"/>
                    </a:lnTo>
                    <a:lnTo>
                      <a:pt x="1529" y="178"/>
                    </a:lnTo>
                    <a:lnTo>
                      <a:pt x="1529" y="167"/>
                    </a:lnTo>
                    <a:lnTo>
                      <a:pt x="1512" y="156"/>
                    </a:lnTo>
                    <a:lnTo>
                      <a:pt x="1507" y="130"/>
                    </a:lnTo>
                    <a:lnTo>
                      <a:pt x="1475" y="59"/>
                    </a:lnTo>
                    <a:lnTo>
                      <a:pt x="1452" y="53"/>
                    </a:lnTo>
                    <a:lnTo>
                      <a:pt x="1442" y="42"/>
                    </a:lnTo>
                    <a:lnTo>
                      <a:pt x="1431" y="48"/>
                    </a:lnTo>
                    <a:lnTo>
                      <a:pt x="1421" y="37"/>
                    </a:lnTo>
                    <a:lnTo>
                      <a:pt x="1415" y="16"/>
                    </a:lnTo>
                    <a:lnTo>
                      <a:pt x="1394" y="0"/>
                    </a:lnTo>
                    <a:lnTo>
                      <a:pt x="207" y="237"/>
                    </a:lnTo>
                    <a:lnTo>
                      <a:pt x="185" y="140"/>
                    </a:lnTo>
                    <a:lnTo>
                      <a:pt x="119" y="205"/>
                    </a:lnTo>
                    <a:lnTo>
                      <a:pt x="109" y="211"/>
                    </a:lnTo>
                    <a:lnTo>
                      <a:pt x="98" y="200"/>
                    </a:lnTo>
                    <a:lnTo>
                      <a:pt x="93" y="200"/>
                    </a:lnTo>
                    <a:lnTo>
                      <a:pt x="77" y="237"/>
                    </a:lnTo>
                    <a:lnTo>
                      <a:pt x="17" y="281"/>
                    </a:lnTo>
                    <a:lnTo>
                      <a:pt x="0" y="297"/>
                    </a:lnTo>
                    <a:lnTo>
                      <a:pt x="82" y="784"/>
                    </a:lnTo>
                    <a:lnTo>
                      <a:pt x="142" y="1114"/>
                    </a:lnTo>
                    <a:lnTo>
                      <a:pt x="429" y="1054"/>
                    </a:lnTo>
                    <a:close/>
                  </a:path>
                </a:pathLst>
              </a:custGeom>
              <a:solidFill>
                <a:schemeClr val="bg1">
                  <a:lumMod val="85000"/>
                </a:schemeClr>
              </a:solidFill>
              <a:ln w="9525">
                <a:solidFill>
                  <a:schemeClr val="bg1">
                    <a:lumMod val="85000"/>
                  </a:schemeClr>
                </a:solidFill>
                <a:round/>
                <a:headEnd/>
                <a:tailEnd/>
              </a:ln>
            </p:spPr>
          </p:sp>
          <p:sp>
            <p:nvSpPr>
              <p:cNvPr id="129" name="NJ"/>
              <p:cNvSpPr>
                <a:spLocks/>
              </p:cNvSpPr>
              <p:nvPr/>
            </p:nvSpPr>
            <p:spPr bwMode="auto">
              <a:xfrm>
                <a:off x="4050829" y="1733789"/>
                <a:ext cx="104469" cy="217094"/>
              </a:xfrm>
              <a:custGeom>
                <a:avLst/>
                <a:gdLst>
                  <a:gd name="T0" fmla="*/ 0 w 406"/>
                  <a:gd name="T1" fmla="*/ 2147483647 h 903"/>
                  <a:gd name="T2" fmla="*/ 2147483647 w 406"/>
                  <a:gd name="T3" fmla="*/ 2147483647 h 903"/>
                  <a:gd name="T4" fmla="*/ 2147483647 w 406"/>
                  <a:gd name="T5" fmla="*/ 2147483647 h 903"/>
                  <a:gd name="T6" fmla="*/ 2147483647 w 406"/>
                  <a:gd name="T7" fmla="*/ 2147483647 h 903"/>
                  <a:gd name="T8" fmla="*/ 2147483647 w 406"/>
                  <a:gd name="T9" fmla="*/ 2147483647 h 903"/>
                  <a:gd name="T10" fmla="*/ 2147483647 w 406"/>
                  <a:gd name="T11" fmla="*/ 2147483647 h 903"/>
                  <a:gd name="T12" fmla="*/ 2147483647 w 406"/>
                  <a:gd name="T13" fmla="*/ 2147483647 h 903"/>
                  <a:gd name="T14" fmla="*/ 2147483647 w 406"/>
                  <a:gd name="T15" fmla="*/ 2147483647 h 903"/>
                  <a:gd name="T16" fmla="*/ 2147483647 w 406"/>
                  <a:gd name="T17" fmla="*/ 2147483647 h 903"/>
                  <a:gd name="T18" fmla="*/ 2147483647 w 406"/>
                  <a:gd name="T19" fmla="*/ 2147483647 h 903"/>
                  <a:gd name="T20" fmla="*/ 2147483647 w 406"/>
                  <a:gd name="T21" fmla="*/ 2147483647 h 903"/>
                  <a:gd name="T22" fmla="*/ 2147483647 w 406"/>
                  <a:gd name="T23" fmla="*/ 2147483647 h 903"/>
                  <a:gd name="T24" fmla="*/ 2147483647 w 406"/>
                  <a:gd name="T25" fmla="*/ 2147483647 h 903"/>
                  <a:gd name="T26" fmla="*/ 2147483647 w 406"/>
                  <a:gd name="T27" fmla="*/ 2147483647 h 903"/>
                  <a:gd name="T28" fmla="*/ 2147483647 w 406"/>
                  <a:gd name="T29" fmla="*/ 2147483647 h 903"/>
                  <a:gd name="T30" fmla="*/ 2147483647 w 406"/>
                  <a:gd name="T31" fmla="*/ 2147483647 h 903"/>
                  <a:gd name="T32" fmla="*/ 2147483647 w 406"/>
                  <a:gd name="T33" fmla="*/ 2147483647 h 903"/>
                  <a:gd name="T34" fmla="*/ 2147483647 w 406"/>
                  <a:gd name="T35" fmla="*/ 2147483647 h 903"/>
                  <a:gd name="T36" fmla="*/ 2147483647 w 406"/>
                  <a:gd name="T37" fmla="*/ 2147483647 h 903"/>
                  <a:gd name="T38" fmla="*/ 2147483647 w 406"/>
                  <a:gd name="T39" fmla="*/ 2147483647 h 903"/>
                  <a:gd name="T40" fmla="*/ 2147483647 w 406"/>
                  <a:gd name="T41" fmla="*/ 0 h 903"/>
                  <a:gd name="T42" fmla="*/ 2147483647 w 406"/>
                  <a:gd name="T43" fmla="*/ 2147483647 h 903"/>
                  <a:gd name="T44" fmla="*/ 2147483647 w 406"/>
                  <a:gd name="T45" fmla="*/ 2147483647 h 903"/>
                  <a:gd name="T46" fmla="*/ 2147483647 w 406"/>
                  <a:gd name="T47" fmla="*/ 2147483647 h 903"/>
                  <a:gd name="T48" fmla="*/ 2147483647 w 406"/>
                  <a:gd name="T49" fmla="*/ 2147483647 h 903"/>
                  <a:gd name="T50" fmla="*/ 2147483647 w 406"/>
                  <a:gd name="T51" fmla="*/ 2147483647 h 903"/>
                  <a:gd name="T52" fmla="*/ 2147483647 w 406"/>
                  <a:gd name="T53" fmla="*/ 2147483647 h 903"/>
                  <a:gd name="T54" fmla="*/ 2147483647 w 406"/>
                  <a:gd name="T55" fmla="*/ 2147483647 h 903"/>
                  <a:gd name="T56" fmla="*/ 2147483647 w 406"/>
                  <a:gd name="T57" fmla="*/ 2147483647 h 903"/>
                  <a:gd name="T58" fmla="*/ 2147483647 w 406"/>
                  <a:gd name="T59" fmla="*/ 2147483647 h 903"/>
                  <a:gd name="T60" fmla="*/ 2147483647 w 406"/>
                  <a:gd name="T61" fmla="*/ 2147483647 h 903"/>
                  <a:gd name="T62" fmla="*/ 2147483647 w 406"/>
                  <a:gd name="T63" fmla="*/ 2147483647 h 903"/>
                  <a:gd name="T64" fmla="*/ 2147483647 w 406"/>
                  <a:gd name="T65" fmla="*/ 2147483647 h 90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406"/>
                  <a:gd name="T100" fmla="*/ 0 h 903"/>
                  <a:gd name="T101" fmla="*/ 406 w 406"/>
                  <a:gd name="T102" fmla="*/ 903 h 90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406" h="903">
                    <a:moveTo>
                      <a:pt x="21" y="605"/>
                    </a:moveTo>
                    <a:lnTo>
                      <a:pt x="0" y="675"/>
                    </a:lnTo>
                    <a:lnTo>
                      <a:pt x="0" y="686"/>
                    </a:lnTo>
                    <a:lnTo>
                      <a:pt x="16" y="680"/>
                    </a:lnTo>
                    <a:lnTo>
                      <a:pt x="32" y="713"/>
                    </a:lnTo>
                    <a:lnTo>
                      <a:pt x="54" y="740"/>
                    </a:lnTo>
                    <a:lnTo>
                      <a:pt x="76" y="762"/>
                    </a:lnTo>
                    <a:lnTo>
                      <a:pt x="141" y="794"/>
                    </a:lnTo>
                    <a:lnTo>
                      <a:pt x="162" y="805"/>
                    </a:lnTo>
                    <a:lnTo>
                      <a:pt x="211" y="810"/>
                    </a:lnTo>
                    <a:lnTo>
                      <a:pt x="228" y="816"/>
                    </a:lnTo>
                    <a:lnTo>
                      <a:pt x="228" y="859"/>
                    </a:lnTo>
                    <a:lnTo>
                      <a:pt x="228" y="886"/>
                    </a:lnTo>
                    <a:lnTo>
                      <a:pt x="244" y="903"/>
                    </a:lnTo>
                    <a:lnTo>
                      <a:pt x="260" y="881"/>
                    </a:lnTo>
                    <a:lnTo>
                      <a:pt x="281" y="838"/>
                    </a:lnTo>
                    <a:lnTo>
                      <a:pt x="281" y="800"/>
                    </a:lnTo>
                    <a:lnTo>
                      <a:pt x="314" y="745"/>
                    </a:lnTo>
                    <a:lnTo>
                      <a:pt x="330" y="703"/>
                    </a:lnTo>
                    <a:lnTo>
                      <a:pt x="374" y="648"/>
                    </a:lnTo>
                    <a:lnTo>
                      <a:pt x="390" y="600"/>
                    </a:lnTo>
                    <a:lnTo>
                      <a:pt x="406" y="557"/>
                    </a:lnTo>
                    <a:lnTo>
                      <a:pt x="406" y="529"/>
                    </a:lnTo>
                    <a:lnTo>
                      <a:pt x="395" y="411"/>
                    </a:lnTo>
                    <a:lnTo>
                      <a:pt x="384" y="313"/>
                    </a:lnTo>
                    <a:lnTo>
                      <a:pt x="369" y="281"/>
                    </a:lnTo>
                    <a:lnTo>
                      <a:pt x="325" y="292"/>
                    </a:lnTo>
                    <a:lnTo>
                      <a:pt x="309" y="302"/>
                    </a:lnTo>
                    <a:lnTo>
                      <a:pt x="298" y="297"/>
                    </a:lnTo>
                    <a:lnTo>
                      <a:pt x="293" y="292"/>
                    </a:lnTo>
                    <a:lnTo>
                      <a:pt x="281" y="297"/>
                    </a:lnTo>
                    <a:lnTo>
                      <a:pt x="271" y="297"/>
                    </a:lnTo>
                    <a:lnTo>
                      <a:pt x="271" y="281"/>
                    </a:lnTo>
                    <a:lnTo>
                      <a:pt x="293" y="232"/>
                    </a:lnTo>
                    <a:lnTo>
                      <a:pt x="309" y="227"/>
                    </a:lnTo>
                    <a:lnTo>
                      <a:pt x="320" y="221"/>
                    </a:lnTo>
                    <a:lnTo>
                      <a:pt x="320" y="183"/>
                    </a:lnTo>
                    <a:lnTo>
                      <a:pt x="325" y="156"/>
                    </a:lnTo>
                    <a:lnTo>
                      <a:pt x="336" y="140"/>
                    </a:lnTo>
                    <a:lnTo>
                      <a:pt x="353" y="124"/>
                    </a:lnTo>
                    <a:lnTo>
                      <a:pt x="336" y="86"/>
                    </a:lnTo>
                    <a:lnTo>
                      <a:pt x="97" y="0"/>
                    </a:lnTo>
                    <a:lnTo>
                      <a:pt x="81" y="11"/>
                    </a:lnTo>
                    <a:lnTo>
                      <a:pt x="60" y="43"/>
                    </a:lnTo>
                    <a:lnTo>
                      <a:pt x="60" y="59"/>
                    </a:lnTo>
                    <a:lnTo>
                      <a:pt x="49" y="113"/>
                    </a:lnTo>
                    <a:lnTo>
                      <a:pt x="16" y="146"/>
                    </a:lnTo>
                    <a:lnTo>
                      <a:pt x="11" y="156"/>
                    </a:lnTo>
                    <a:lnTo>
                      <a:pt x="11" y="167"/>
                    </a:lnTo>
                    <a:lnTo>
                      <a:pt x="32" y="188"/>
                    </a:lnTo>
                    <a:lnTo>
                      <a:pt x="37" y="227"/>
                    </a:lnTo>
                    <a:lnTo>
                      <a:pt x="16" y="237"/>
                    </a:lnTo>
                    <a:lnTo>
                      <a:pt x="21" y="308"/>
                    </a:lnTo>
                    <a:lnTo>
                      <a:pt x="27" y="308"/>
                    </a:lnTo>
                    <a:lnTo>
                      <a:pt x="65" y="318"/>
                    </a:lnTo>
                    <a:lnTo>
                      <a:pt x="76" y="362"/>
                    </a:lnTo>
                    <a:lnTo>
                      <a:pt x="109" y="367"/>
                    </a:lnTo>
                    <a:lnTo>
                      <a:pt x="119" y="383"/>
                    </a:lnTo>
                    <a:lnTo>
                      <a:pt x="135" y="389"/>
                    </a:lnTo>
                    <a:lnTo>
                      <a:pt x="151" y="405"/>
                    </a:lnTo>
                    <a:lnTo>
                      <a:pt x="195" y="438"/>
                    </a:lnTo>
                    <a:lnTo>
                      <a:pt x="190" y="448"/>
                    </a:lnTo>
                    <a:lnTo>
                      <a:pt x="146" y="475"/>
                    </a:lnTo>
                    <a:lnTo>
                      <a:pt x="102" y="519"/>
                    </a:lnTo>
                    <a:lnTo>
                      <a:pt x="92" y="557"/>
                    </a:lnTo>
                    <a:lnTo>
                      <a:pt x="21" y="605"/>
                    </a:lnTo>
                    <a:close/>
                  </a:path>
                </a:pathLst>
              </a:custGeom>
              <a:solidFill>
                <a:schemeClr val="bg1">
                  <a:lumMod val="85000"/>
                </a:schemeClr>
              </a:solidFill>
              <a:ln w="9525">
                <a:solidFill>
                  <a:schemeClr val="bg1">
                    <a:lumMod val="85000"/>
                  </a:schemeClr>
                </a:solidFill>
                <a:round/>
                <a:headEnd/>
                <a:tailEnd/>
              </a:ln>
            </p:spPr>
          </p:sp>
        </p:grpSp>
        <p:sp>
          <p:nvSpPr>
            <p:cNvPr id="35" name="RI"/>
            <p:cNvSpPr>
              <a:spLocks/>
            </p:cNvSpPr>
            <p:nvPr/>
          </p:nvSpPr>
          <p:spPr bwMode="auto">
            <a:xfrm>
              <a:off x="4251732" y="1621222"/>
              <a:ext cx="64289" cy="64324"/>
            </a:xfrm>
            <a:custGeom>
              <a:avLst/>
              <a:gdLst>
                <a:gd name="T0" fmla="*/ 0 w 254"/>
                <a:gd name="T1" fmla="*/ 2147483647 h 281"/>
                <a:gd name="T2" fmla="*/ 2147483647 w 254"/>
                <a:gd name="T3" fmla="*/ 2147483647 h 281"/>
                <a:gd name="T4" fmla="*/ 2147483647 w 254"/>
                <a:gd name="T5" fmla="*/ 2147483647 h 281"/>
                <a:gd name="T6" fmla="*/ 2147483647 w 254"/>
                <a:gd name="T7" fmla="*/ 2147483647 h 281"/>
                <a:gd name="T8" fmla="*/ 2147483647 w 254"/>
                <a:gd name="T9" fmla="*/ 2147483647 h 281"/>
                <a:gd name="T10" fmla="*/ 2147483647 w 254"/>
                <a:gd name="T11" fmla="*/ 2147483647 h 281"/>
                <a:gd name="T12" fmla="*/ 2147483647 w 254"/>
                <a:gd name="T13" fmla="*/ 2147483647 h 281"/>
                <a:gd name="T14" fmla="*/ 2147483647 w 254"/>
                <a:gd name="T15" fmla="*/ 2147483647 h 281"/>
                <a:gd name="T16" fmla="*/ 2147483647 w 254"/>
                <a:gd name="T17" fmla="*/ 2147483647 h 281"/>
                <a:gd name="T18" fmla="*/ 2147483647 w 254"/>
                <a:gd name="T19" fmla="*/ 2147483647 h 281"/>
                <a:gd name="T20" fmla="*/ 2147483647 w 254"/>
                <a:gd name="T21" fmla="*/ 2147483647 h 281"/>
                <a:gd name="T22" fmla="*/ 2147483647 w 254"/>
                <a:gd name="T23" fmla="*/ 2147483647 h 281"/>
                <a:gd name="T24" fmla="*/ 2147483647 w 254"/>
                <a:gd name="T25" fmla="*/ 2147483647 h 281"/>
                <a:gd name="T26" fmla="*/ 2147483647 w 254"/>
                <a:gd name="T27" fmla="*/ 2147483647 h 281"/>
                <a:gd name="T28" fmla="*/ 2147483647 w 254"/>
                <a:gd name="T29" fmla="*/ 2147483647 h 281"/>
                <a:gd name="T30" fmla="*/ 2147483647 w 254"/>
                <a:gd name="T31" fmla="*/ 2147483647 h 281"/>
                <a:gd name="T32" fmla="*/ 2147483647 w 254"/>
                <a:gd name="T33" fmla="*/ 2147483647 h 281"/>
                <a:gd name="T34" fmla="*/ 2147483647 w 254"/>
                <a:gd name="T35" fmla="*/ 2147483647 h 281"/>
                <a:gd name="T36" fmla="*/ 2147483647 w 254"/>
                <a:gd name="T37" fmla="*/ 2147483647 h 281"/>
                <a:gd name="T38" fmla="*/ 2147483647 w 254"/>
                <a:gd name="T39" fmla="*/ 2147483647 h 281"/>
                <a:gd name="T40" fmla="*/ 2147483647 w 254"/>
                <a:gd name="T41" fmla="*/ 2147483647 h 281"/>
                <a:gd name="T42" fmla="*/ 2147483647 w 254"/>
                <a:gd name="T43" fmla="*/ 2147483647 h 281"/>
                <a:gd name="T44" fmla="*/ 2147483647 w 254"/>
                <a:gd name="T45" fmla="*/ 2147483647 h 281"/>
                <a:gd name="T46" fmla="*/ 2147483647 w 254"/>
                <a:gd name="T47" fmla="*/ 2147483647 h 281"/>
                <a:gd name="T48" fmla="*/ 2147483647 w 254"/>
                <a:gd name="T49" fmla="*/ 2147483647 h 281"/>
                <a:gd name="T50" fmla="*/ 2147483647 w 254"/>
                <a:gd name="T51" fmla="*/ 2147483647 h 281"/>
                <a:gd name="T52" fmla="*/ 2147483647 w 254"/>
                <a:gd name="T53" fmla="*/ 2147483647 h 281"/>
                <a:gd name="T54" fmla="*/ 2147483647 w 254"/>
                <a:gd name="T55" fmla="*/ 2147483647 h 281"/>
                <a:gd name="T56" fmla="*/ 2147483647 w 254"/>
                <a:gd name="T57" fmla="*/ 2147483647 h 281"/>
                <a:gd name="T58" fmla="*/ 2147483647 w 254"/>
                <a:gd name="T59" fmla="*/ 2147483647 h 281"/>
                <a:gd name="T60" fmla="*/ 2147483647 w 254"/>
                <a:gd name="T61" fmla="*/ 2147483647 h 281"/>
                <a:gd name="T62" fmla="*/ 2147483647 w 254"/>
                <a:gd name="T63" fmla="*/ 2147483647 h 281"/>
                <a:gd name="T64" fmla="*/ 2147483647 w 254"/>
                <a:gd name="T65" fmla="*/ 0 h 281"/>
                <a:gd name="T66" fmla="*/ 0 w 254"/>
                <a:gd name="T67" fmla="*/ 2147483647 h 28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54"/>
                <a:gd name="T103" fmla="*/ 0 h 281"/>
                <a:gd name="T104" fmla="*/ 254 w 254"/>
                <a:gd name="T105" fmla="*/ 281 h 281"/>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54" h="281">
                  <a:moveTo>
                    <a:pt x="0" y="22"/>
                  </a:moveTo>
                  <a:lnTo>
                    <a:pt x="59" y="227"/>
                  </a:lnTo>
                  <a:lnTo>
                    <a:pt x="49" y="249"/>
                  </a:lnTo>
                  <a:lnTo>
                    <a:pt x="43" y="260"/>
                  </a:lnTo>
                  <a:lnTo>
                    <a:pt x="49" y="271"/>
                  </a:lnTo>
                  <a:lnTo>
                    <a:pt x="49" y="281"/>
                  </a:lnTo>
                  <a:lnTo>
                    <a:pt x="65" y="281"/>
                  </a:lnTo>
                  <a:lnTo>
                    <a:pt x="119" y="249"/>
                  </a:lnTo>
                  <a:lnTo>
                    <a:pt x="147" y="222"/>
                  </a:lnTo>
                  <a:lnTo>
                    <a:pt x="147" y="195"/>
                  </a:lnTo>
                  <a:lnTo>
                    <a:pt x="141" y="179"/>
                  </a:lnTo>
                  <a:lnTo>
                    <a:pt x="141" y="146"/>
                  </a:lnTo>
                  <a:lnTo>
                    <a:pt x="163" y="125"/>
                  </a:lnTo>
                  <a:lnTo>
                    <a:pt x="173" y="130"/>
                  </a:lnTo>
                  <a:lnTo>
                    <a:pt x="173" y="151"/>
                  </a:lnTo>
                  <a:lnTo>
                    <a:pt x="173" y="195"/>
                  </a:lnTo>
                  <a:lnTo>
                    <a:pt x="184" y="211"/>
                  </a:lnTo>
                  <a:lnTo>
                    <a:pt x="201" y="206"/>
                  </a:lnTo>
                  <a:lnTo>
                    <a:pt x="201" y="179"/>
                  </a:lnTo>
                  <a:lnTo>
                    <a:pt x="212" y="179"/>
                  </a:lnTo>
                  <a:lnTo>
                    <a:pt x="228" y="162"/>
                  </a:lnTo>
                  <a:lnTo>
                    <a:pt x="254" y="162"/>
                  </a:lnTo>
                  <a:lnTo>
                    <a:pt x="254" y="157"/>
                  </a:lnTo>
                  <a:lnTo>
                    <a:pt x="238" y="130"/>
                  </a:lnTo>
                  <a:lnTo>
                    <a:pt x="233" y="125"/>
                  </a:lnTo>
                  <a:lnTo>
                    <a:pt x="222" y="119"/>
                  </a:lnTo>
                  <a:lnTo>
                    <a:pt x="217" y="114"/>
                  </a:lnTo>
                  <a:lnTo>
                    <a:pt x="196" y="97"/>
                  </a:lnTo>
                  <a:lnTo>
                    <a:pt x="196" y="92"/>
                  </a:lnTo>
                  <a:lnTo>
                    <a:pt x="147" y="76"/>
                  </a:lnTo>
                  <a:lnTo>
                    <a:pt x="130" y="39"/>
                  </a:lnTo>
                  <a:lnTo>
                    <a:pt x="114" y="32"/>
                  </a:lnTo>
                  <a:lnTo>
                    <a:pt x="103" y="0"/>
                  </a:lnTo>
                  <a:lnTo>
                    <a:pt x="0" y="22"/>
                  </a:lnTo>
                  <a:close/>
                </a:path>
              </a:pathLst>
            </a:custGeom>
            <a:solidFill>
              <a:schemeClr val="bg1">
                <a:lumMod val="65000"/>
              </a:schemeClr>
            </a:solidFill>
            <a:ln w="9525">
              <a:solidFill>
                <a:schemeClr val="bg1">
                  <a:lumMod val="65000"/>
                </a:schemeClr>
              </a:solidFill>
              <a:round/>
              <a:headEnd/>
              <a:tailEnd/>
            </a:ln>
          </p:spPr>
        </p:sp>
        <p:sp>
          <p:nvSpPr>
            <p:cNvPr id="36" name="NH"/>
            <p:cNvSpPr>
              <a:spLocks/>
            </p:cNvSpPr>
            <p:nvPr/>
          </p:nvSpPr>
          <p:spPr bwMode="auto">
            <a:xfrm>
              <a:off x="4179407" y="1323723"/>
              <a:ext cx="112505" cy="249256"/>
            </a:xfrm>
            <a:custGeom>
              <a:avLst/>
              <a:gdLst>
                <a:gd name="T0" fmla="*/ 2147483647 w 471"/>
                <a:gd name="T1" fmla="*/ 2147483647 h 1016"/>
                <a:gd name="T2" fmla="*/ 2147483647 w 471"/>
                <a:gd name="T3" fmla="*/ 2147483647 h 1016"/>
                <a:gd name="T4" fmla="*/ 2147483647 w 471"/>
                <a:gd name="T5" fmla="*/ 2147483647 h 1016"/>
                <a:gd name="T6" fmla="*/ 2147483647 w 471"/>
                <a:gd name="T7" fmla="*/ 2147483647 h 1016"/>
                <a:gd name="T8" fmla="*/ 2147483647 w 471"/>
                <a:gd name="T9" fmla="*/ 2147483647 h 1016"/>
                <a:gd name="T10" fmla="*/ 2147483647 w 471"/>
                <a:gd name="T11" fmla="*/ 2147483647 h 1016"/>
                <a:gd name="T12" fmla="*/ 2147483647 w 471"/>
                <a:gd name="T13" fmla="*/ 2147483647 h 1016"/>
                <a:gd name="T14" fmla="*/ 2147483647 w 471"/>
                <a:gd name="T15" fmla="*/ 2147483647 h 1016"/>
                <a:gd name="T16" fmla="*/ 2147483647 w 471"/>
                <a:gd name="T17" fmla="*/ 2147483647 h 1016"/>
                <a:gd name="T18" fmla="*/ 2147483647 w 471"/>
                <a:gd name="T19" fmla="*/ 2147483647 h 1016"/>
                <a:gd name="T20" fmla="*/ 2147483647 w 471"/>
                <a:gd name="T21" fmla="*/ 2147483647 h 1016"/>
                <a:gd name="T22" fmla="*/ 2147483647 w 471"/>
                <a:gd name="T23" fmla="*/ 2147483647 h 1016"/>
                <a:gd name="T24" fmla="*/ 2147483647 w 471"/>
                <a:gd name="T25" fmla="*/ 2147483647 h 1016"/>
                <a:gd name="T26" fmla="*/ 2147483647 w 471"/>
                <a:gd name="T27" fmla="*/ 2147483647 h 1016"/>
                <a:gd name="T28" fmla="*/ 2147483647 w 471"/>
                <a:gd name="T29" fmla="*/ 2147483647 h 1016"/>
                <a:gd name="T30" fmla="*/ 2147483647 w 471"/>
                <a:gd name="T31" fmla="*/ 2147483647 h 1016"/>
                <a:gd name="T32" fmla="*/ 0 w 471"/>
                <a:gd name="T33" fmla="*/ 2147483647 h 1016"/>
                <a:gd name="T34" fmla="*/ 0 w 471"/>
                <a:gd name="T35" fmla="*/ 2147483647 h 1016"/>
                <a:gd name="T36" fmla="*/ 2147483647 w 471"/>
                <a:gd name="T37" fmla="*/ 2147483647 h 1016"/>
                <a:gd name="T38" fmla="*/ 2147483647 w 471"/>
                <a:gd name="T39" fmla="*/ 2147483647 h 1016"/>
                <a:gd name="T40" fmla="*/ 2147483647 w 471"/>
                <a:gd name="T41" fmla="*/ 2147483647 h 1016"/>
                <a:gd name="T42" fmla="*/ 2147483647 w 471"/>
                <a:gd name="T43" fmla="*/ 2147483647 h 1016"/>
                <a:gd name="T44" fmla="*/ 2147483647 w 471"/>
                <a:gd name="T45" fmla="*/ 2147483647 h 1016"/>
                <a:gd name="T46" fmla="*/ 2147483647 w 471"/>
                <a:gd name="T47" fmla="*/ 2147483647 h 1016"/>
                <a:gd name="T48" fmla="*/ 2147483647 w 471"/>
                <a:gd name="T49" fmla="*/ 2147483647 h 1016"/>
                <a:gd name="T50" fmla="*/ 2147483647 w 471"/>
                <a:gd name="T51" fmla="*/ 2147483647 h 1016"/>
                <a:gd name="T52" fmla="*/ 2147483647 w 471"/>
                <a:gd name="T53" fmla="*/ 2147483647 h 1016"/>
                <a:gd name="T54" fmla="*/ 2147483647 w 471"/>
                <a:gd name="T55" fmla="*/ 2147483647 h 1016"/>
                <a:gd name="T56" fmla="*/ 2147483647 w 471"/>
                <a:gd name="T57" fmla="*/ 2147483647 h 1016"/>
                <a:gd name="T58" fmla="*/ 2147483647 w 471"/>
                <a:gd name="T59" fmla="*/ 2147483647 h 1016"/>
                <a:gd name="T60" fmla="*/ 2147483647 w 471"/>
                <a:gd name="T61" fmla="*/ 2147483647 h 1016"/>
                <a:gd name="T62" fmla="*/ 2147483647 w 471"/>
                <a:gd name="T63" fmla="*/ 2147483647 h 1016"/>
                <a:gd name="T64" fmla="*/ 2147483647 w 471"/>
                <a:gd name="T65" fmla="*/ 2147483647 h 1016"/>
                <a:gd name="T66" fmla="*/ 2147483647 w 471"/>
                <a:gd name="T67" fmla="*/ 2147483647 h 1016"/>
                <a:gd name="T68" fmla="*/ 2147483647 w 471"/>
                <a:gd name="T69" fmla="*/ 2147483647 h 1016"/>
                <a:gd name="T70" fmla="*/ 2147483647 w 471"/>
                <a:gd name="T71" fmla="*/ 2147483647 h 1016"/>
                <a:gd name="T72" fmla="*/ 2147483647 w 471"/>
                <a:gd name="T73" fmla="*/ 2147483647 h 1016"/>
                <a:gd name="T74" fmla="*/ 2147483647 w 471"/>
                <a:gd name="T75" fmla="*/ 2147483647 h 1016"/>
                <a:gd name="T76" fmla="*/ 2147483647 w 471"/>
                <a:gd name="T77" fmla="*/ 0 h 1016"/>
                <a:gd name="T78" fmla="*/ 2147483647 w 471"/>
                <a:gd name="T79" fmla="*/ 2147483647 h 1016"/>
                <a:gd name="T80" fmla="*/ 2147483647 w 471"/>
                <a:gd name="T81" fmla="*/ 2147483647 h 1016"/>
                <a:gd name="T82" fmla="*/ 2147483647 w 471"/>
                <a:gd name="T83" fmla="*/ 2147483647 h 1016"/>
                <a:gd name="T84" fmla="*/ 2147483647 w 471"/>
                <a:gd name="T85" fmla="*/ 2147483647 h 1016"/>
                <a:gd name="T86" fmla="*/ 2147483647 w 471"/>
                <a:gd name="T87" fmla="*/ 2147483647 h 1016"/>
                <a:gd name="T88" fmla="*/ 2147483647 w 471"/>
                <a:gd name="T89" fmla="*/ 2147483647 h 1016"/>
                <a:gd name="T90" fmla="*/ 2147483647 w 471"/>
                <a:gd name="T91" fmla="*/ 2147483647 h 1016"/>
                <a:gd name="T92" fmla="*/ 2147483647 w 471"/>
                <a:gd name="T93" fmla="*/ 2147483647 h 1016"/>
                <a:gd name="T94" fmla="*/ 2147483647 w 471"/>
                <a:gd name="T95" fmla="*/ 2147483647 h 1016"/>
                <a:gd name="T96" fmla="*/ 2147483647 w 471"/>
                <a:gd name="T97" fmla="*/ 2147483647 h 1016"/>
                <a:gd name="T98" fmla="*/ 2147483647 w 471"/>
                <a:gd name="T99" fmla="*/ 2147483647 h 1016"/>
                <a:gd name="T100" fmla="*/ 2147483647 w 471"/>
                <a:gd name="T101" fmla="*/ 2147483647 h 101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471"/>
                <a:gd name="T154" fmla="*/ 0 h 1016"/>
                <a:gd name="T155" fmla="*/ 471 w 471"/>
                <a:gd name="T156" fmla="*/ 1016 h 101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471" h="1016">
                  <a:moveTo>
                    <a:pt x="466" y="865"/>
                  </a:moveTo>
                  <a:lnTo>
                    <a:pt x="450" y="854"/>
                  </a:lnTo>
                  <a:lnTo>
                    <a:pt x="428" y="859"/>
                  </a:lnTo>
                  <a:lnTo>
                    <a:pt x="406" y="898"/>
                  </a:lnTo>
                  <a:lnTo>
                    <a:pt x="380" y="903"/>
                  </a:lnTo>
                  <a:lnTo>
                    <a:pt x="385" y="930"/>
                  </a:lnTo>
                  <a:lnTo>
                    <a:pt x="380" y="935"/>
                  </a:lnTo>
                  <a:lnTo>
                    <a:pt x="374" y="930"/>
                  </a:lnTo>
                  <a:lnTo>
                    <a:pt x="363" y="935"/>
                  </a:lnTo>
                  <a:lnTo>
                    <a:pt x="357" y="946"/>
                  </a:lnTo>
                  <a:lnTo>
                    <a:pt x="43" y="1016"/>
                  </a:lnTo>
                  <a:lnTo>
                    <a:pt x="38" y="1000"/>
                  </a:lnTo>
                  <a:lnTo>
                    <a:pt x="17" y="979"/>
                  </a:lnTo>
                  <a:lnTo>
                    <a:pt x="17" y="940"/>
                  </a:lnTo>
                  <a:lnTo>
                    <a:pt x="27" y="924"/>
                  </a:lnTo>
                  <a:lnTo>
                    <a:pt x="17" y="892"/>
                  </a:lnTo>
                  <a:lnTo>
                    <a:pt x="0" y="740"/>
                  </a:lnTo>
                  <a:lnTo>
                    <a:pt x="0" y="692"/>
                  </a:lnTo>
                  <a:lnTo>
                    <a:pt x="22" y="611"/>
                  </a:lnTo>
                  <a:lnTo>
                    <a:pt x="33" y="552"/>
                  </a:lnTo>
                  <a:lnTo>
                    <a:pt x="38" y="508"/>
                  </a:lnTo>
                  <a:lnTo>
                    <a:pt x="22" y="476"/>
                  </a:lnTo>
                  <a:lnTo>
                    <a:pt x="22" y="443"/>
                  </a:lnTo>
                  <a:lnTo>
                    <a:pt x="33" y="422"/>
                  </a:lnTo>
                  <a:lnTo>
                    <a:pt x="92" y="373"/>
                  </a:lnTo>
                  <a:lnTo>
                    <a:pt x="119" y="292"/>
                  </a:lnTo>
                  <a:lnTo>
                    <a:pt x="92" y="243"/>
                  </a:lnTo>
                  <a:lnTo>
                    <a:pt x="87" y="222"/>
                  </a:lnTo>
                  <a:lnTo>
                    <a:pt x="98" y="206"/>
                  </a:lnTo>
                  <a:lnTo>
                    <a:pt x="92" y="189"/>
                  </a:lnTo>
                  <a:lnTo>
                    <a:pt x="82" y="135"/>
                  </a:lnTo>
                  <a:lnTo>
                    <a:pt x="92" y="70"/>
                  </a:lnTo>
                  <a:lnTo>
                    <a:pt x="76" y="43"/>
                  </a:lnTo>
                  <a:lnTo>
                    <a:pt x="82" y="37"/>
                  </a:lnTo>
                  <a:lnTo>
                    <a:pt x="103" y="37"/>
                  </a:lnTo>
                  <a:lnTo>
                    <a:pt x="114" y="11"/>
                  </a:lnTo>
                  <a:lnTo>
                    <a:pt x="131" y="21"/>
                  </a:lnTo>
                  <a:lnTo>
                    <a:pt x="147" y="16"/>
                  </a:lnTo>
                  <a:lnTo>
                    <a:pt x="163" y="0"/>
                  </a:lnTo>
                  <a:lnTo>
                    <a:pt x="368" y="627"/>
                  </a:lnTo>
                  <a:lnTo>
                    <a:pt x="374" y="638"/>
                  </a:lnTo>
                  <a:lnTo>
                    <a:pt x="374" y="665"/>
                  </a:lnTo>
                  <a:lnTo>
                    <a:pt x="374" y="675"/>
                  </a:lnTo>
                  <a:lnTo>
                    <a:pt x="428" y="719"/>
                  </a:lnTo>
                  <a:lnTo>
                    <a:pt x="439" y="719"/>
                  </a:lnTo>
                  <a:lnTo>
                    <a:pt x="445" y="740"/>
                  </a:lnTo>
                  <a:lnTo>
                    <a:pt x="445" y="752"/>
                  </a:lnTo>
                  <a:lnTo>
                    <a:pt x="471" y="805"/>
                  </a:lnTo>
                  <a:lnTo>
                    <a:pt x="471" y="816"/>
                  </a:lnTo>
                  <a:lnTo>
                    <a:pt x="466" y="838"/>
                  </a:lnTo>
                  <a:lnTo>
                    <a:pt x="466" y="865"/>
                  </a:lnTo>
                  <a:close/>
                </a:path>
              </a:pathLst>
            </a:custGeom>
            <a:solidFill>
              <a:schemeClr val="bg1">
                <a:lumMod val="65000"/>
              </a:schemeClr>
            </a:solidFill>
            <a:ln w="9525">
              <a:solidFill>
                <a:schemeClr val="bg1">
                  <a:lumMod val="65000"/>
                </a:schemeClr>
              </a:solidFill>
              <a:round/>
              <a:headEnd/>
              <a:tailEnd/>
            </a:ln>
          </p:spPr>
        </p:sp>
        <p:sp>
          <p:nvSpPr>
            <p:cNvPr id="37" name="CT"/>
            <p:cNvSpPr>
              <a:spLocks/>
            </p:cNvSpPr>
            <p:nvPr/>
          </p:nvSpPr>
          <p:spPr bwMode="auto">
            <a:xfrm>
              <a:off x="4147263" y="1621222"/>
              <a:ext cx="120542" cy="128648"/>
            </a:xfrm>
            <a:custGeom>
              <a:avLst/>
              <a:gdLst>
                <a:gd name="T0" fmla="*/ 0 w 503"/>
                <a:gd name="T1" fmla="*/ 2147483647 h 498"/>
                <a:gd name="T2" fmla="*/ 2147483647 w 503"/>
                <a:gd name="T3" fmla="*/ 2147483647 h 498"/>
                <a:gd name="T4" fmla="*/ 2147483647 w 503"/>
                <a:gd name="T5" fmla="*/ 2147483647 h 498"/>
                <a:gd name="T6" fmla="*/ 2147483647 w 503"/>
                <a:gd name="T7" fmla="*/ 2147483647 h 498"/>
                <a:gd name="T8" fmla="*/ 2147483647 w 503"/>
                <a:gd name="T9" fmla="*/ 2147483647 h 498"/>
                <a:gd name="T10" fmla="*/ 2147483647 w 503"/>
                <a:gd name="T11" fmla="*/ 0 h 498"/>
                <a:gd name="T12" fmla="*/ 2147483647 w 503"/>
                <a:gd name="T13" fmla="*/ 2147483647 h 498"/>
                <a:gd name="T14" fmla="*/ 2147483647 w 503"/>
                <a:gd name="T15" fmla="*/ 2147483647 h 498"/>
                <a:gd name="T16" fmla="*/ 2147483647 w 503"/>
                <a:gd name="T17" fmla="*/ 2147483647 h 498"/>
                <a:gd name="T18" fmla="*/ 2147483647 w 503"/>
                <a:gd name="T19" fmla="*/ 2147483647 h 498"/>
                <a:gd name="T20" fmla="*/ 2147483647 w 503"/>
                <a:gd name="T21" fmla="*/ 2147483647 h 498"/>
                <a:gd name="T22" fmla="*/ 2147483647 w 503"/>
                <a:gd name="T23" fmla="*/ 2147483647 h 498"/>
                <a:gd name="T24" fmla="*/ 2147483647 w 503"/>
                <a:gd name="T25" fmla="*/ 2147483647 h 498"/>
                <a:gd name="T26" fmla="*/ 2147483647 w 503"/>
                <a:gd name="T27" fmla="*/ 2147483647 h 498"/>
                <a:gd name="T28" fmla="*/ 2147483647 w 503"/>
                <a:gd name="T29" fmla="*/ 2147483647 h 498"/>
                <a:gd name="T30" fmla="*/ 2147483647 w 503"/>
                <a:gd name="T31" fmla="*/ 2147483647 h 498"/>
                <a:gd name="T32" fmla="*/ 2147483647 w 503"/>
                <a:gd name="T33" fmla="*/ 2147483647 h 498"/>
                <a:gd name="T34" fmla="*/ 2147483647 w 503"/>
                <a:gd name="T35" fmla="*/ 2147483647 h 498"/>
                <a:gd name="T36" fmla="*/ 2147483647 w 503"/>
                <a:gd name="T37" fmla="*/ 2147483647 h 498"/>
                <a:gd name="T38" fmla="*/ 2147483647 w 503"/>
                <a:gd name="T39" fmla="*/ 2147483647 h 498"/>
                <a:gd name="T40" fmla="*/ 2147483647 w 503"/>
                <a:gd name="T41" fmla="*/ 2147483647 h 498"/>
                <a:gd name="T42" fmla="*/ 2147483647 w 503"/>
                <a:gd name="T43" fmla="*/ 2147483647 h 498"/>
                <a:gd name="T44" fmla="*/ 2147483647 w 503"/>
                <a:gd name="T45" fmla="*/ 2147483647 h 498"/>
                <a:gd name="T46" fmla="*/ 2147483647 w 503"/>
                <a:gd name="T47" fmla="*/ 2147483647 h 498"/>
                <a:gd name="T48" fmla="*/ 2147483647 w 503"/>
                <a:gd name="T49" fmla="*/ 2147483647 h 498"/>
                <a:gd name="T50" fmla="*/ 2147483647 w 503"/>
                <a:gd name="T51" fmla="*/ 2147483647 h 498"/>
                <a:gd name="T52" fmla="*/ 2147483647 w 503"/>
                <a:gd name="T53" fmla="*/ 2147483647 h 498"/>
                <a:gd name="T54" fmla="*/ 0 w 503"/>
                <a:gd name="T55" fmla="*/ 2147483647 h 49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503"/>
                <a:gd name="T85" fmla="*/ 0 h 498"/>
                <a:gd name="T86" fmla="*/ 503 w 503"/>
                <a:gd name="T87" fmla="*/ 498 h 49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503" h="498">
                  <a:moveTo>
                    <a:pt x="0" y="108"/>
                  </a:moveTo>
                  <a:lnTo>
                    <a:pt x="168" y="65"/>
                  </a:lnTo>
                  <a:lnTo>
                    <a:pt x="184" y="87"/>
                  </a:lnTo>
                  <a:lnTo>
                    <a:pt x="189" y="82"/>
                  </a:lnTo>
                  <a:lnTo>
                    <a:pt x="195" y="70"/>
                  </a:lnTo>
                  <a:lnTo>
                    <a:pt x="444" y="0"/>
                  </a:lnTo>
                  <a:lnTo>
                    <a:pt x="503" y="205"/>
                  </a:lnTo>
                  <a:lnTo>
                    <a:pt x="493" y="227"/>
                  </a:lnTo>
                  <a:lnTo>
                    <a:pt x="487" y="238"/>
                  </a:lnTo>
                  <a:lnTo>
                    <a:pt x="493" y="249"/>
                  </a:lnTo>
                  <a:lnTo>
                    <a:pt x="493" y="259"/>
                  </a:lnTo>
                  <a:lnTo>
                    <a:pt x="461" y="259"/>
                  </a:lnTo>
                  <a:lnTo>
                    <a:pt x="379" y="298"/>
                  </a:lnTo>
                  <a:lnTo>
                    <a:pt x="352" y="292"/>
                  </a:lnTo>
                  <a:lnTo>
                    <a:pt x="347" y="303"/>
                  </a:lnTo>
                  <a:lnTo>
                    <a:pt x="347" y="319"/>
                  </a:lnTo>
                  <a:lnTo>
                    <a:pt x="342" y="324"/>
                  </a:lnTo>
                  <a:lnTo>
                    <a:pt x="293" y="330"/>
                  </a:lnTo>
                  <a:lnTo>
                    <a:pt x="222" y="363"/>
                  </a:lnTo>
                  <a:lnTo>
                    <a:pt x="211" y="351"/>
                  </a:lnTo>
                  <a:lnTo>
                    <a:pt x="168" y="395"/>
                  </a:lnTo>
                  <a:lnTo>
                    <a:pt x="75" y="476"/>
                  </a:lnTo>
                  <a:lnTo>
                    <a:pt x="38" y="498"/>
                  </a:lnTo>
                  <a:lnTo>
                    <a:pt x="5" y="465"/>
                  </a:lnTo>
                  <a:lnTo>
                    <a:pt x="49" y="421"/>
                  </a:lnTo>
                  <a:lnTo>
                    <a:pt x="54" y="405"/>
                  </a:lnTo>
                  <a:lnTo>
                    <a:pt x="32" y="384"/>
                  </a:lnTo>
                  <a:lnTo>
                    <a:pt x="0" y="108"/>
                  </a:lnTo>
                  <a:close/>
                </a:path>
              </a:pathLst>
            </a:custGeom>
            <a:solidFill>
              <a:schemeClr val="bg1">
                <a:lumMod val="65000"/>
              </a:schemeClr>
            </a:solidFill>
            <a:ln w="9525">
              <a:solidFill>
                <a:schemeClr val="bg1">
                  <a:lumMod val="65000"/>
                </a:schemeClr>
              </a:solidFill>
              <a:round/>
              <a:headEnd/>
              <a:tailEnd/>
            </a:ln>
          </p:spPr>
        </p:sp>
        <p:sp>
          <p:nvSpPr>
            <p:cNvPr id="38" name="MA"/>
            <p:cNvSpPr>
              <a:spLocks/>
            </p:cNvSpPr>
            <p:nvPr/>
          </p:nvSpPr>
          <p:spPr bwMode="auto">
            <a:xfrm>
              <a:off x="4139227" y="1532776"/>
              <a:ext cx="241083" cy="128648"/>
            </a:xfrm>
            <a:custGeom>
              <a:avLst/>
              <a:gdLst>
                <a:gd name="T0" fmla="*/ 2147483647 w 975"/>
                <a:gd name="T1" fmla="*/ 2147483647 h 503"/>
                <a:gd name="T2" fmla="*/ 2147483647 w 975"/>
                <a:gd name="T3" fmla="*/ 2147483647 h 503"/>
                <a:gd name="T4" fmla="*/ 2147483647 w 975"/>
                <a:gd name="T5" fmla="*/ 2147483647 h 503"/>
                <a:gd name="T6" fmla="*/ 2147483647 w 975"/>
                <a:gd name="T7" fmla="*/ 2147483647 h 503"/>
                <a:gd name="T8" fmla="*/ 2147483647 w 975"/>
                <a:gd name="T9" fmla="*/ 2147483647 h 503"/>
                <a:gd name="T10" fmla="*/ 2147483647 w 975"/>
                <a:gd name="T11" fmla="*/ 2147483647 h 503"/>
                <a:gd name="T12" fmla="*/ 2147483647 w 975"/>
                <a:gd name="T13" fmla="*/ 2147483647 h 503"/>
                <a:gd name="T14" fmla="*/ 2147483647 w 975"/>
                <a:gd name="T15" fmla="*/ 2147483647 h 503"/>
                <a:gd name="T16" fmla="*/ 2147483647 w 975"/>
                <a:gd name="T17" fmla="*/ 2147483647 h 503"/>
                <a:gd name="T18" fmla="*/ 2147483647 w 975"/>
                <a:gd name="T19" fmla="*/ 2147483647 h 503"/>
                <a:gd name="T20" fmla="*/ 2147483647 w 975"/>
                <a:gd name="T21" fmla="*/ 2147483647 h 503"/>
                <a:gd name="T22" fmla="*/ 2147483647 w 975"/>
                <a:gd name="T23" fmla="*/ 2147483647 h 503"/>
                <a:gd name="T24" fmla="*/ 2147483647 w 975"/>
                <a:gd name="T25" fmla="*/ 2147483647 h 503"/>
                <a:gd name="T26" fmla="*/ 2147483647 w 975"/>
                <a:gd name="T27" fmla="*/ 2147483647 h 503"/>
                <a:gd name="T28" fmla="*/ 2147483647 w 975"/>
                <a:gd name="T29" fmla="*/ 2147483647 h 503"/>
                <a:gd name="T30" fmla="*/ 2147483647 w 975"/>
                <a:gd name="T31" fmla="*/ 2147483647 h 503"/>
                <a:gd name="T32" fmla="*/ 2147483647 w 975"/>
                <a:gd name="T33" fmla="*/ 2147483647 h 503"/>
                <a:gd name="T34" fmla="*/ 2147483647 w 975"/>
                <a:gd name="T35" fmla="*/ 2147483647 h 503"/>
                <a:gd name="T36" fmla="*/ 2147483647 w 975"/>
                <a:gd name="T37" fmla="*/ 2147483647 h 503"/>
                <a:gd name="T38" fmla="*/ 2147483647 w 975"/>
                <a:gd name="T39" fmla="*/ 2147483647 h 503"/>
                <a:gd name="T40" fmla="*/ 2147483647 w 975"/>
                <a:gd name="T41" fmla="*/ 2147483647 h 503"/>
                <a:gd name="T42" fmla="*/ 2147483647 w 975"/>
                <a:gd name="T43" fmla="*/ 2147483647 h 503"/>
                <a:gd name="T44" fmla="*/ 2147483647 w 975"/>
                <a:gd name="T45" fmla="*/ 2147483647 h 503"/>
                <a:gd name="T46" fmla="*/ 2147483647 w 975"/>
                <a:gd name="T47" fmla="*/ 2147483647 h 503"/>
                <a:gd name="T48" fmla="*/ 2147483647 w 975"/>
                <a:gd name="T49" fmla="*/ 2147483647 h 503"/>
                <a:gd name="T50" fmla="*/ 2147483647 w 975"/>
                <a:gd name="T51" fmla="*/ 2147483647 h 503"/>
                <a:gd name="T52" fmla="*/ 2147483647 w 975"/>
                <a:gd name="T53" fmla="*/ 2147483647 h 503"/>
                <a:gd name="T54" fmla="*/ 2147483647 w 975"/>
                <a:gd name="T55" fmla="*/ 2147483647 h 503"/>
                <a:gd name="T56" fmla="*/ 2147483647 w 975"/>
                <a:gd name="T57" fmla="*/ 2147483647 h 503"/>
                <a:gd name="T58" fmla="*/ 2147483647 w 975"/>
                <a:gd name="T59" fmla="*/ 2147483647 h 503"/>
                <a:gd name="T60" fmla="*/ 2147483647 w 975"/>
                <a:gd name="T61" fmla="*/ 2147483647 h 503"/>
                <a:gd name="T62" fmla="*/ 2147483647 w 975"/>
                <a:gd name="T63" fmla="*/ 2147483647 h 503"/>
                <a:gd name="T64" fmla="*/ 0 w 975"/>
                <a:gd name="T65" fmla="*/ 2147483647 h 50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75"/>
                <a:gd name="T100" fmla="*/ 0 h 503"/>
                <a:gd name="T101" fmla="*/ 975 w 975"/>
                <a:gd name="T102" fmla="*/ 503 h 50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75" h="503">
                  <a:moveTo>
                    <a:pt x="0" y="211"/>
                  </a:moveTo>
                  <a:lnTo>
                    <a:pt x="200" y="162"/>
                  </a:lnTo>
                  <a:lnTo>
                    <a:pt x="514" y="92"/>
                  </a:lnTo>
                  <a:lnTo>
                    <a:pt x="520" y="81"/>
                  </a:lnTo>
                  <a:lnTo>
                    <a:pt x="531" y="76"/>
                  </a:lnTo>
                  <a:lnTo>
                    <a:pt x="537" y="81"/>
                  </a:lnTo>
                  <a:lnTo>
                    <a:pt x="542" y="76"/>
                  </a:lnTo>
                  <a:lnTo>
                    <a:pt x="537" y="49"/>
                  </a:lnTo>
                  <a:lnTo>
                    <a:pt x="563" y="44"/>
                  </a:lnTo>
                  <a:lnTo>
                    <a:pt x="585" y="5"/>
                  </a:lnTo>
                  <a:lnTo>
                    <a:pt x="607" y="0"/>
                  </a:lnTo>
                  <a:lnTo>
                    <a:pt x="623" y="11"/>
                  </a:lnTo>
                  <a:lnTo>
                    <a:pt x="639" y="54"/>
                  </a:lnTo>
                  <a:lnTo>
                    <a:pt x="672" y="81"/>
                  </a:lnTo>
                  <a:lnTo>
                    <a:pt x="683" y="97"/>
                  </a:lnTo>
                  <a:lnTo>
                    <a:pt x="677" y="109"/>
                  </a:lnTo>
                  <a:lnTo>
                    <a:pt x="661" y="119"/>
                  </a:lnTo>
                  <a:lnTo>
                    <a:pt x="644" y="151"/>
                  </a:lnTo>
                  <a:lnTo>
                    <a:pt x="628" y="195"/>
                  </a:lnTo>
                  <a:lnTo>
                    <a:pt x="634" y="216"/>
                  </a:lnTo>
                  <a:lnTo>
                    <a:pt x="672" y="216"/>
                  </a:lnTo>
                  <a:lnTo>
                    <a:pt x="709" y="232"/>
                  </a:lnTo>
                  <a:lnTo>
                    <a:pt x="764" y="292"/>
                  </a:lnTo>
                  <a:lnTo>
                    <a:pt x="786" y="325"/>
                  </a:lnTo>
                  <a:lnTo>
                    <a:pt x="813" y="362"/>
                  </a:lnTo>
                  <a:lnTo>
                    <a:pt x="878" y="362"/>
                  </a:lnTo>
                  <a:lnTo>
                    <a:pt x="916" y="346"/>
                  </a:lnTo>
                  <a:lnTo>
                    <a:pt x="937" y="303"/>
                  </a:lnTo>
                  <a:lnTo>
                    <a:pt x="926" y="292"/>
                  </a:lnTo>
                  <a:lnTo>
                    <a:pt x="900" y="271"/>
                  </a:lnTo>
                  <a:lnTo>
                    <a:pt x="867" y="255"/>
                  </a:lnTo>
                  <a:lnTo>
                    <a:pt x="867" y="232"/>
                  </a:lnTo>
                  <a:lnTo>
                    <a:pt x="895" y="238"/>
                  </a:lnTo>
                  <a:lnTo>
                    <a:pt x="905" y="238"/>
                  </a:lnTo>
                  <a:lnTo>
                    <a:pt x="954" y="303"/>
                  </a:lnTo>
                  <a:lnTo>
                    <a:pt x="975" y="362"/>
                  </a:lnTo>
                  <a:lnTo>
                    <a:pt x="975" y="395"/>
                  </a:lnTo>
                  <a:lnTo>
                    <a:pt x="948" y="373"/>
                  </a:lnTo>
                  <a:lnTo>
                    <a:pt x="916" y="401"/>
                  </a:lnTo>
                  <a:lnTo>
                    <a:pt x="872" y="417"/>
                  </a:lnTo>
                  <a:lnTo>
                    <a:pt x="823" y="460"/>
                  </a:lnTo>
                  <a:lnTo>
                    <a:pt x="802" y="460"/>
                  </a:lnTo>
                  <a:lnTo>
                    <a:pt x="797" y="455"/>
                  </a:lnTo>
                  <a:lnTo>
                    <a:pt x="802" y="438"/>
                  </a:lnTo>
                  <a:lnTo>
                    <a:pt x="791" y="406"/>
                  </a:lnTo>
                  <a:lnTo>
                    <a:pt x="781" y="406"/>
                  </a:lnTo>
                  <a:lnTo>
                    <a:pt x="753" y="450"/>
                  </a:lnTo>
                  <a:lnTo>
                    <a:pt x="721" y="492"/>
                  </a:lnTo>
                  <a:lnTo>
                    <a:pt x="709" y="503"/>
                  </a:lnTo>
                  <a:lnTo>
                    <a:pt x="693" y="476"/>
                  </a:lnTo>
                  <a:lnTo>
                    <a:pt x="688" y="471"/>
                  </a:lnTo>
                  <a:lnTo>
                    <a:pt x="677" y="465"/>
                  </a:lnTo>
                  <a:lnTo>
                    <a:pt x="672" y="460"/>
                  </a:lnTo>
                  <a:lnTo>
                    <a:pt x="651" y="443"/>
                  </a:lnTo>
                  <a:lnTo>
                    <a:pt x="651" y="438"/>
                  </a:lnTo>
                  <a:lnTo>
                    <a:pt x="602" y="422"/>
                  </a:lnTo>
                  <a:lnTo>
                    <a:pt x="585" y="385"/>
                  </a:lnTo>
                  <a:lnTo>
                    <a:pt x="569" y="378"/>
                  </a:lnTo>
                  <a:lnTo>
                    <a:pt x="558" y="346"/>
                  </a:lnTo>
                  <a:lnTo>
                    <a:pt x="455" y="368"/>
                  </a:lnTo>
                  <a:lnTo>
                    <a:pt x="206" y="438"/>
                  </a:lnTo>
                  <a:lnTo>
                    <a:pt x="200" y="450"/>
                  </a:lnTo>
                  <a:lnTo>
                    <a:pt x="195" y="455"/>
                  </a:lnTo>
                  <a:lnTo>
                    <a:pt x="179" y="433"/>
                  </a:lnTo>
                  <a:lnTo>
                    <a:pt x="11" y="476"/>
                  </a:lnTo>
                  <a:lnTo>
                    <a:pt x="0" y="465"/>
                  </a:lnTo>
                  <a:lnTo>
                    <a:pt x="0" y="211"/>
                  </a:lnTo>
                  <a:close/>
                </a:path>
              </a:pathLst>
            </a:custGeom>
            <a:solidFill>
              <a:schemeClr val="bg1">
                <a:lumMod val="65000"/>
              </a:schemeClr>
            </a:solidFill>
            <a:ln w="9525">
              <a:solidFill>
                <a:schemeClr val="bg1">
                  <a:lumMod val="65000"/>
                </a:schemeClr>
              </a:solidFill>
              <a:round/>
              <a:headEnd/>
              <a:tailEnd/>
            </a:ln>
          </p:spPr>
        </p:sp>
        <p:sp>
          <p:nvSpPr>
            <p:cNvPr id="39" name="VT"/>
            <p:cNvSpPr>
              <a:spLocks/>
            </p:cNvSpPr>
            <p:nvPr/>
          </p:nvSpPr>
          <p:spPr bwMode="auto">
            <a:xfrm>
              <a:off x="4082974" y="1363925"/>
              <a:ext cx="128578" cy="225135"/>
            </a:xfrm>
            <a:custGeom>
              <a:avLst/>
              <a:gdLst>
                <a:gd name="T0" fmla="*/ 0 w 509"/>
                <a:gd name="T1" fmla="*/ 2147483647 h 930"/>
                <a:gd name="T2" fmla="*/ 2147483647 w 509"/>
                <a:gd name="T3" fmla="*/ 2147483647 h 930"/>
                <a:gd name="T4" fmla="*/ 2147483647 w 509"/>
                <a:gd name="T5" fmla="*/ 2147483647 h 930"/>
                <a:gd name="T6" fmla="*/ 2147483647 w 509"/>
                <a:gd name="T7" fmla="*/ 2147483647 h 930"/>
                <a:gd name="T8" fmla="*/ 2147483647 w 509"/>
                <a:gd name="T9" fmla="*/ 2147483647 h 930"/>
                <a:gd name="T10" fmla="*/ 2147483647 w 509"/>
                <a:gd name="T11" fmla="*/ 2147483647 h 930"/>
                <a:gd name="T12" fmla="*/ 2147483647 w 509"/>
                <a:gd name="T13" fmla="*/ 2147483647 h 930"/>
                <a:gd name="T14" fmla="*/ 2147483647 w 509"/>
                <a:gd name="T15" fmla="*/ 2147483647 h 930"/>
                <a:gd name="T16" fmla="*/ 2147483647 w 509"/>
                <a:gd name="T17" fmla="*/ 2147483647 h 930"/>
                <a:gd name="T18" fmla="*/ 2147483647 w 509"/>
                <a:gd name="T19" fmla="*/ 2147483647 h 930"/>
                <a:gd name="T20" fmla="*/ 2147483647 w 509"/>
                <a:gd name="T21" fmla="*/ 2147483647 h 930"/>
                <a:gd name="T22" fmla="*/ 2147483647 w 509"/>
                <a:gd name="T23" fmla="*/ 2147483647 h 930"/>
                <a:gd name="T24" fmla="*/ 2147483647 w 509"/>
                <a:gd name="T25" fmla="*/ 2147483647 h 930"/>
                <a:gd name="T26" fmla="*/ 2147483647 w 509"/>
                <a:gd name="T27" fmla="*/ 2147483647 h 930"/>
                <a:gd name="T28" fmla="*/ 2147483647 w 509"/>
                <a:gd name="T29" fmla="*/ 2147483647 h 930"/>
                <a:gd name="T30" fmla="*/ 2147483647 w 509"/>
                <a:gd name="T31" fmla="*/ 2147483647 h 930"/>
                <a:gd name="T32" fmla="*/ 2147483647 w 509"/>
                <a:gd name="T33" fmla="*/ 2147483647 h 930"/>
                <a:gd name="T34" fmla="*/ 2147483647 w 509"/>
                <a:gd name="T35" fmla="*/ 2147483647 h 930"/>
                <a:gd name="T36" fmla="*/ 2147483647 w 509"/>
                <a:gd name="T37" fmla="*/ 2147483647 h 930"/>
                <a:gd name="T38" fmla="*/ 2147483647 w 509"/>
                <a:gd name="T39" fmla="*/ 2147483647 h 930"/>
                <a:gd name="T40" fmla="*/ 2147483647 w 509"/>
                <a:gd name="T41" fmla="*/ 2147483647 h 930"/>
                <a:gd name="T42" fmla="*/ 2147483647 w 509"/>
                <a:gd name="T43" fmla="*/ 2147483647 h 930"/>
                <a:gd name="T44" fmla="*/ 2147483647 w 509"/>
                <a:gd name="T45" fmla="*/ 2147483647 h 930"/>
                <a:gd name="T46" fmla="*/ 2147483647 w 509"/>
                <a:gd name="T47" fmla="*/ 2147483647 h 930"/>
                <a:gd name="T48" fmla="*/ 2147483647 w 509"/>
                <a:gd name="T49" fmla="*/ 2147483647 h 930"/>
                <a:gd name="T50" fmla="*/ 2147483647 w 509"/>
                <a:gd name="T51" fmla="*/ 2147483647 h 930"/>
                <a:gd name="T52" fmla="*/ 2147483647 w 509"/>
                <a:gd name="T53" fmla="*/ 2147483647 h 930"/>
                <a:gd name="T54" fmla="*/ 2147483647 w 509"/>
                <a:gd name="T55" fmla="*/ 2147483647 h 930"/>
                <a:gd name="T56" fmla="*/ 2147483647 w 509"/>
                <a:gd name="T57" fmla="*/ 2147483647 h 930"/>
                <a:gd name="T58" fmla="*/ 2147483647 w 509"/>
                <a:gd name="T59" fmla="*/ 2147483647 h 930"/>
                <a:gd name="T60" fmla="*/ 2147483647 w 509"/>
                <a:gd name="T61" fmla="*/ 2147483647 h 930"/>
                <a:gd name="T62" fmla="*/ 2147483647 w 509"/>
                <a:gd name="T63" fmla="*/ 2147483647 h 930"/>
                <a:gd name="T64" fmla="*/ 2147483647 w 509"/>
                <a:gd name="T65" fmla="*/ 2147483647 h 930"/>
                <a:gd name="T66" fmla="*/ 2147483647 w 509"/>
                <a:gd name="T67" fmla="*/ 2147483647 h 930"/>
                <a:gd name="T68" fmla="*/ 2147483647 w 509"/>
                <a:gd name="T69" fmla="*/ 2147483647 h 930"/>
                <a:gd name="T70" fmla="*/ 2147483647 w 509"/>
                <a:gd name="T71" fmla="*/ 2147483647 h 930"/>
                <a:gd name="T72" fmla="*/ 2147483647 w 509"/>
                <a:gd name="T73" fmla="*/ 2147483647 h 930"/>
                <a:gd name="T74" fmla="*/ 2147483647 w 509"/>
                <a:gd name="T75" fmla="*/ 2147483647 h 930"/>
                <a:gd name="T76" fmla="*/ 2147483647 w 509"/>
                <a:gd name="T77" fmla="*/ 2147483647 h 930"/>
                <a:gd name="T78" fmla="*/ 2147483647 w 509"/>
                <a:gd name="T79" fmla="*/ 2147483647 h 930"/>
                <a:gd name="T80" fmla="*/ 2147483647 w 509"/>
                <a:gd name="T81" fmla="*/ 0 h 930"/>
                <a:gd name="T82" fmla="*/ 0 w 509"/>
                <a:gd name="T83" fmla="*/ 2147483647 h 93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09"/>
                <a:gd name="T127" fmla="*/ 0 h 930"/>
                <a:gd name="T128" fmla="*/ 509 w 509"/>
                <a:gd name="T129" fmla="*/ 930 h 93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09" h="930">
                  <a:moveTo>
                    <a:pt x="0" y="119"/>
                  </a:moveTo>
                  <a:lnTo>
                    <a:pt x="16" y="157"/>
                  </a:lnTo>
                  <a:lnTo>
                    <a:pt x="11" y="173"/>
                  </a:lnTo>
                  <a:lnTo>
                    <a:pt x="21" y="189"/>
                  </a:lnTo>
                  <a:lnTo>
                    <a:pt x="27" y="201"/>
                  </a:lnTo>
                  <a:lnTo>
                    <a:pt x="70" y="308"/>
                  </a:lnTo>
                  <a:lnTo>
                    <a:pt x="81" y="384"/>
                  </a:lnTo>
                  <a:lnTo>
                    <a:pt x="65" y="427"/>
                  </a:lnTo>
                  <a:lnTo>
                    <a:pt x="70" y="465"/>
                  </a:lnTo>
                  <a:lnTo>
                    <a:pt x="114" y="568"/>
                  </a:lnTo>
                  <a:lnTo>
                    <a:pt x="109" y="617"/>
                  </a:lnTo>
                  <a:lnTo>
                    <a:pt x="119" y="633"/>
                  </a:lnTo>
                  <a:lnTo>
                    <a:pt x="125" y="633"/>
                  </a:lnTo>
                  <a:lnTo>
                    <a:pt x="125" y="622"/>
                  </a:lnTo>
                  <a:lnTo>
                    <a:pt x="141" y="617"/>
                  </a:lnTo>
                  <a:lnTo>
                    <a:pt x="168" y="665"/>
                  </a:lnTo>
                  <a:lnTo>
                    <a:pt x="184" y="757"/>
                  </a:lnTo>
                  <a:lnTo>
                    <a:pt x="184" y="805"/>
                  </a:lnTo>
                  <a:lnTo>
                    <a:pt x="206" y="870"/>
                  </a:lnTo>
                  <a:lnTo>
                    <a:pt x="233" y="930"/>
                  </a:lnTo>
                  <a:lnTo>
                    <a:pt x="433" y="881"/>
                  </a:lnTo>
                  <a:lnTo>
                    <a:pt x="428" y="865"/>
                  </a:lnTo>
                  <a:lnTo>
                    <a:pt x="407" y="844"/>
                  </a:lnTo>
                  <a:lnTo>
                    <a:pt x="407" y="805"/>
                  </a:lnTo>
                  <a:lnTo>
                    <a:pt x="417" y="789"/>
                  </a:lnTo>
                  <a:lnTo>
                    <a:pt x="407" y="757"/>
                  </a:lnTo>
                  <a:lnTo>
                    <a:pt x="390" y="605"/>
                  </a:lnTo>
                  <a:lnTo>
                    <a:pt x="390" y="557"/>
                  </a:lnTo>
                  <a:lnTo>
                    <a:pt x="412" y="476"/>
                  </a:lnTo>
                  <a:lnTo>
                    <a:pt x="423" y="417"/>
                  </a:lnTo>
                  <a:lnTo>
                    <a:pt x="428" y="373"/>
                  </a:lnTo>
                  <a:lnTo>
                    <a:pt x="412" y="341"/>
                  </a:lnTo>
                  <a:lnTo>
                    <a:pt x="412" y="308"/>
                  </a:lnTo>
                  <a:lnTo>
                    <a:pt x="423" y="287"/>
                  </a:lnTo>
                  <a:lnTo>
                    <a:pt x="482" y="238"/>
                  </a:lnTo>
                  <a:lnTo>
                    <a:pt x="509" y="157"/>
                  </a:lnTo>
                  <a:lnTo>
                    <a:pt x="482" y="108"/>
                  </a:lnTo>
                  <a:lnTo>
                    <a:pt x="477" y="87"/>
                  </a:lnTo>
                  <a:lnTo>
                    <a:pt x="488" y="71"/>
                  </a:lnTo>
                  <a:lnTo>
                    <a:pt x="482" y="54"/>
                  </a:lnTo>
                  <a:lnTo>
                    <a:pt x="472" y="0"/>
                  </a:lnTo>
                  <a:lnTo>
                    <a:pt x="0" y="119"/>
                  </a:lnTo>
                  <a:close/>
                </a:path>
              </a:pathLst>
            </a:custGeom>
            <a:solidFill>
              <a:schemeClr val="bg1">
                <a:lumMod val="65000"/>
              </a:schemeClr>
            </a:solidFill>
            <a:ln w="9525">
              <a:solidFill>
                <a:schemeClr val="bg1">
                  <a:lumMod val="65000"/>
                </a:schemeClr>
              </a:solidFill>
              <a:round/>
              <a:headEnd/>
              <a:tailEnd/>
            </a:ln>
          </p:spPr>
        </p:sp>
        <p:sp>
          <p:nvSpPr>
            <p:cNvPr id="40" name="ME"/>
            <p:cNvSpPr>
              <a:spLocks/>
            </p:cNvSpPr>
            <p:nvPr/>
          </p:nvSpPr>
          <p:spPr bwMode="auto">
            <a:xfrm>
              <a:off x="4219588" y="1098589"/>
              <a:ext cx="265191" cy="426148"/>
            </a:xfrm>
            <a:custGeom>
              <a:avLst/>
              <a:gdLst>
                <a:gd name="T0" fmla="*/ 2147483647 w 1078"/>
                <a:gd name="T1" fmla="*/ 2147483647 h 1736"/>
                <a:gd name="T2" fmla="*/ 2147483647 w 1078"/>
                <a:gd name="T3" fmla="*/ 2147483647 h 1736"/>
                <a:gd name="T4" fmla="*/ 2147483647 w 1078"/>
                <a:gd name="T5" fmla="*/ 2147483647 h 1736"/>
                <a:gd name="T6" fmla="*/ 2147483647 w 1078"/>
                <a:gd name="T7" fmla="*/ 2147483647 h 1736"/>
                <a:gd name="T8" fmla="*/ 2147483647 w 1078"/>
                <a:gd name="T9" fmla="*/ 2147483647 h 1736"/>
                <a:gd name="T10" fmla="*/ 2147483647 w 1078"/>
                <a:gd name="T11" fmla="*/ 2147483647 h 1736"/>
                <a:gd name="T12" fmla="*/ 2147483647 w 1078"/>
                <a:gd name="T13" fmla="*/ 2147483647 h 1736"/>
                <a:gd name="T14" fmla="*/ 2147483647 w 1078"/>
                <a:gd name="T15" fmla="*/ 2147483647 h 1736"/>
                <a:gd name="T16" fmla="*/ 2147483647 w 1078"/>
                <a:gd name="T17" fmla="*/ 2147483647 h 1736"/>
                <a:gd name="T18" fmla="*/ 2147483647 w 1078"/>
                <a:gd name="T19" fmla="*/ 2147483647 h 1736"/>
                <a:gd name="T20" fmla="*/ 2147483647 w 1078"/>
                <a:gd name="T21" fmla="*/ 2147483647 h 1736"/>
                <a:gd name="T22" fmla="*/ 2147483647 w 1078"/>
                <a:gd name="T23" fmla="*/ 2147483647 h 1736"/>
                <a:gd name="T24" fmla="*/ 2147483647 w 1078"/>
                <a:gd name="T25" fmla="*/ 2147483647 h 1736"/>
                <a:gd name="T26" fmla="*/ 2147483647 w 1078"/>
                <a:gd name="T27" fmla="*/ 2147483647 h 1736"/>
                <a:gd name="T28" fmla="*/ 2147483647 w 1078"/>
                <a:gd name="T29" fmla="*/ 2147483647 h 1736"/>
                <a:gd name="T30" fmla="*/ 2147483647 w 1078"/>
                <a:gd name="T31" fmla="*/ 2147483647 h 1736"/>
                <a:gd name="T32" fmla="*/ 2147483647 w 1078"/>
                <a:gd name="T33" fmla="*/ 2147483647 h 1736"/>
                <a:gd name="T34" fmla="*/ 2147483647 w 1078"/>
                <a:gd name="T35" fmla="*/ 2147483647 h 1736"/>
                <a:gd name="T36" fmla="*/ 2147483647 w 1078"/>
                <a:gd name="T37" fmla="*/ 2147483647 h 1736"/>
                <a:gd name="T38" fmla="*/ 2147483647 w 1078"/>
                <a:gd name="T39" fmla="*/ 2147483647 h 1736"/>
                <a:gd name="T40" fmla="*/ 2147483647 w 1078"/>
                <a:gd name="T41" fmla="*/ 2147483647 h 1736"/>
                <a:gd name="T42" fmla="*/ 2147483647 w 1078"/>
                <a:gd name="T43" fmla="*/ 2147483647 h 1736"/>
                <a:gd name="T44" fmla="*/ 2147483647 w 1078"/>
                <a:gd name="T45" fmla="*/ 2147483647 h 1736"/>
                <a:gd name="T46" fmla="*/ 2147483647 w 1078"/>
                <a:gd name="T47" fmla="*/ 2147483647 h 1736"/>
                <a:gd name="T48" fmla="*/ 2147483647 w 1078"/>
                <a:gd name="T49" fmla="*/ 2147483647 h 1736"/>
                <a:gd name="T50" fmla="*/ 2147483647 w 1078"/>
                <a:gd name="T51" fmla="*/ 2147483647 h 1736"/>
                <a:gd name="T52" fmla="*/ 2147483647 w 1078"/>
                <a:gd name="T53" fmla="*/ 2147483647 h 1736"/>
                <a:gd name="T54" fmla="*/ 2147483647 w 1078"/>
                <a:gd name="T55" fmla="*/ 2147483647 h 1736"/>
                <a:gd name="T56" fmla="*/ 2147483647 w 1078"/>
                <a:gd name="T57" fmla="*/ 2147483647 h 1736"/>
                <a:gd name="T58" fmla="*/ 2147483647 w 1078"/>
                <a:gd name="T59" fmla="*/ 2147483647 h 1736"/>
                <a:gd name="T60" fmla="*/ 2147483647 w 1078"/>
                <a:gd name="T61" fmla="*/ 2147483647 h 1736"/>
                <a:gd name="T62" fmla="*/ 2147483647 w 1078"/>
                <a:gd name="T63" fmla="*/ 2147483647 h 1736"/>
                <a:gd name="T64" fmla="*/ 2147483647 w 1078"/>
                <a:gd name="T65" fmla="*/ 2147483647 h 1736"/>
                <a:gd name="T66" fmla="*/ 2147483647 w 1078"/>
                <a:gd name="T67" fmla="*/ 2147483647 h 1736"/>
                <a:gd name="T68" fmla="*/ 2147483647 w 1078"/>
                <a:gd name="T69" fmla="*/ 2147483647 h 1736"/>
                <a:gd name="T70" fmla="*/ 2147483647 w 1078"/>
                <a:gd name="T71" fmla="*/ 2147483647 h 1736"/>
                <a:gd name="T72" fmla="*/ 2147483647 w 1078"/>
                <a:gd name="T73" fmla="*/ 2147483647 h 1736"/>
                <a:gd name="T74" fmla="*/ 2147483647 w 1078"/>
                <a:gd name="T75" fmla="*/ 2147483647 h 1736"/>
                <a:gd name="T76" fmla="*/ 2147483647 w 1078"/>
                <a:gd name="T77" fmla="*/ 2147483647 h 1736"/>
                <a:gd name="T78" fmla="*/ 2147483647 w 1078"/>
                <a:gd name="T79" fmla="*/ 2147483647 h 1736"/>
                <a:gd name="T80" fmla="*/ 2147483647 w 1078"/>
                <a:gd name="T81" fmla="*/ 2147483647 h 1736"/>
                <a:gd name="T82" fmla="*/ 2147483647 w 1078"/>
                <a:gd name="T83" fmla="*/ 2147483647 h 1736"/>
                <a:gd name="T84" fmla="*/ 2147483647 w 1078"/>
                <a:gd name="T85" fmla="*/ 2147483647 h 1736"/>
                <a:gd name="T86" fmla="*/ 2147483647 w 1078"/>
                <a:gd name="T87" fmla="*/ 2147483647 h 1736"/>
                <a:gd name="T88" fmla="*/ 2147483647 w 1078"/>
                <a:gd name="T89" fmla="*/ 2147483647 h 1736"/>
                <a:gd name="T90" fmla="*/ 2147483647 w 1078"/>
                <a:gd name="T91" fmla="*/ 2147483647 h 1736"/>
                <a:gd name="T92" fmla="*/ 2147483647 w 1078"/>
                <a:gd name="T93" fmla="*/ 2147483647 h 1736"/>
                <a:gd name="T94" fmla="*/ 2147483647 w 1078"/>
                <a:gd name="T95" fmla="*/ 2147483647 h 1736"/>
                <a:gd name="T96" fmla="*/ 2147483647 w 1078"/>
                <a:gd name="T97" fmla="*/ 2147483647 h 1736"/>
                <a:gd name="T98" fmla="*/ 2147483647 w 1078"/>
                <a:gd name="T99" fmla="*/ 2147483647 h 1736"/>
                <a:gd name="T100" fmla="*/ 2147483647 w 1078"/>
                <a:gd name="T101" fmla="*/ 2147483647 h 1736"/>
                <a:gd name="T102" fmla="*/ 2147483647 w 1078"/>
                <a:gd name="T103" fmla="*/ 2147483647 h 1736"/>
                <a:gd name="T104" fmla="*/ 2147483647 w 1078"/>
                <a:gd name="T105" fmla="*/ 2147483647 h 1736"/>
                <a:gd name="T106" fmla="*/ 2147483647 w 1078"/>
                <a:gd name="T107" fmla="*/ 2147483647 h 1736"/>
                <a:gd name="T108" fmla="*/ 2147483647 w 1078"/>
                <a:gd name="T109" fmla="*/ 2147483647 h 1736"/>
                <a:gd name="T110" fmla="*/ 2147483647 w 1078"/>
                <a:gd name="T111" fmla="*/ 2147483647 h 17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078"/>
                <a:gd name="T169" fmla="*/ 0 h 1736"/>
                <a:gd name="T170" fmla="*/ 1078 w 1078"/>
                <a:gd name="T171" fmla="*/ 1736 h 17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078" h="1736">
                  <a:moveTo>
                    <a:pt x="0" y="931"/>
                  </a:moveTo>
                  <a:lnTo>
                    <a:pt x="205" y="1558"/>
                  </a:lnTo>
                  <a:lnTo>
                    <a:pt x="211" y="1569"/>
                  </a:lnTo>
                  <a:lnTo>
                    <a:pt x="211" y="1596"/>
                  </a:lnTo>
                  <a:lnTo>
                    <a:pt x="211" y="1606"/>
                  </a:lnTo>
                  <a:lnTo>
                    <a:pt x="265" y="1650"/>
                  </a:lnTo>
                  <a:lnTo>
                    <a:pt x="276" y="1650"/>
                  </a:lnTo>
                  <a:lnTo>
                    <a:pt x="282" y="1671"/>
                  </a:lnTo>
                  <a:lnTo>
                    <a:pt x="282" y="1683"/>
                  </a:lnTo>
                  <a:lnTo>
                    <a:pt x="308" y="1736"/>
                  </a:lnTo>
                  <a:lnTo>
                    <a:pt x="319" y="1720"/>
                  </a:lnTo>
                  <a:lnTo>
                    <a:pt x="319" y="1683"/>
                  </a:lnTo>
                  <a:lnTo>
                    <a:pt x="331" y="1639"/>
                  </a:lnTo>
                  <a:lnTo>
                    <a:pt x="352" y="1590"/>
                  </a:lnTo>
                  <a:lnTo>
                    <a:pt x="368" y="1520"/>
                  </a:lnTo>
                  <a:lnTo>
                    <a:pt x="389" y="1493"/>
                  </a:lnTo>
                  <a:lnTo>
                    <a:pt x="396" y="1483"/>
                  </a:lnTo>
                  <a:lnTo>
                    <a:pt x="384" y="1471"/>
                  </a:lnTo>
                  <a:lnTo>
                    <a:pt x="368" y="1434"/>
                  </a:lnTo>
                  <a:lnTo>
                    <a:pt x="438" y="1369"/>
                  </a:lnTo>
                  <a:lnTo>
                    <a:pt x="449" y="1374"/>
                  </a:lnTo>
                  <a:lnTo>
                    <a:pt x="461" y="1407"/>
                  </a:lnTo>
                  <a:lnTo>
                    <a:pt x="471" y="1412"/>
                  </a:lnTo>
                  <a:lnTo>
                    <a:pt x="477" y="1401"/>
                  </a:lnTo>
                  <a:lnTo>
                    <a:pt x="477" y="1374"/>
                  </a:lnTo>
                  <a:lnTo>
                    <a:pt x="482" y="1358"/>
                  </a:lnTo>
                  <a:lnTo>
                    <a:pt x="536" y="1347"/>
                  </a:lnTo>
                  <a:lnTo>
                    <a:pt x="558" y="1325"/>
                  </a:lnTo>
                  <a:lnTo>
                    <a:pt x="558" y="1304"/>
                  </a:lnTo>
                  <a:lnTo>
                    <a:pt x="568" y="1293"/>
                  </a:lnTo>
                  <a:lnTo>
                    <a:pt x="596" y="1293"/>
                  </a:lnTo>
                  <a:lnTo>
                    <a:pt x="617" y="1277"/>
                  </a:lnTo>
                  <a:lnTo>
                    <a:pt x="622" y="1267"/>
                  </a:lnTo>
                  <a:lnTo>
                    <a:pt x="634" y="1223"/>
                  </a:lnTo>
                  <a:lnTo>
                    <a:pt x="634" y="1190"/>
                  </a:lnTo>
                  <a:lnTo>
                    <a:pt x="666" y="1147"/>
                  </a:lnTo>
                  <a:lnTo>
                    <a:pt x="666" y="1125"/>
                  </a:lnTo>
                  <a:lnTo>
                    <a:pt x="677" y="1125"/>
                  </a:lnTo>
                  <a:lnTo>
                    <a:pt x="715" y="1131"/>
                  </a:lnTo>
                  <a:lnTo>
                    <a:pt x="736" y="1125"/>
                  </a:lnTo>
                  <a:lnTo>
                    <a:pt x="747" y="1104"/>
                  </a:lnTo>
                  <a:lnTo>
                    <a:pt x="759" y="1066"/>
                  </a:lnTo>
                  <a:lnTo>
                    <a:pt x="775" y="1066"/>
                  </a:lnTo>
                  <a:lnTo>
                    <a:pt x="801" y="1023"/>
                  </a:lnTo>
                  <a:lnTo>
                    <a:pt x="840" y="1028"/>
                  </a:lnTo>
                  <a:lnTo>
                    <a:pt x="866" y="1055"/>
                  </a:lnTo>
                  <a:lnTo>
                    <a:pt x="910" y="984"/>
                  </a:lnTo>
                  <a:lnTo>
                    <a:pt x="943" y="968"/>
                  </a:lnTo>
                  <a:lnTo>
                    <a:pt x="1003" y="914"/>
                  </a:lnTo>
                  <a:lnTo>
                    <a:pt x="1013" y="893"/>
                  </a:lnTo>
                  <a:lnTo>
                    <a:pt x="1019" y="882"/>
                  </a:lnTo>
                  <a:lnTo>
                    <a:pt x="1040" y="887"/>
                  </a:lnTo>
                  <a:lnTo>
                    <a:pt x="1067" y="871"/>
                  </a:lnTo>
                  <a:lnTo>
                    <a:pt x="1078" y="838"/>
                  </a:lnTo>
                  <a:lnTo>
                    <a:pt x="1073" y="812"/>
                  </a:lnTo>
                  <a:lnTo>
                    <a:pt x="1051" y="801"/>
                  </a:lnTo>
                  <a:lnTo>
                    <a:pt x="1045" y="807"/>
                  </a:lnTo>
                  <a:lnTo>
                    <a:pt x="1029" y="801"/>
                  </a:lnTo>
                  <a:lnTo>
                    <a:pt x="1040" y="774"/>
                  </a:lnTo>
                  <a:lnTo>
                    <a:pt x="1051" y="768"/>
                  </a:lnTo>
                  <a:lnTo>
                    <a:pt x="1045" y="747"/>
                  </a:lnTo>
                  <a:lnTo>
                    <a:pt x="1024" y="703"/>
                  </a:lnTo>
                  <a:lnTo>
                    <a:pt x="997" y="693"/>
                  </a:lnTo>
                  <a:lnTo>
                    <a:pt x="980" y="693"/>
                  </a:lnTo>
                  <a:lnTo>
                    <a:pt x="970" y="703"/>
                  </a:lnTo>
                  <a:lnTo>
                    <a:pt x="948" y="709"/>
                  </a:lnTo>
                  <a:lnTo>
                    <a:pt x="921" y="698"/>
                  </a:lnTo>
                  <a:lnTo>
                    <a:pt x="894" y="606"/>
                  </a:lnTo>
                  <a:lnTo>
                    <a:pt x="905" y="590"/>
                  </a:lnTo>
                  <a:lnTo>
                    <a:pt x="899" y="574"/>
                  </a:lnTo>
                  <a:lnTo>
                    <a:pt x="894" y="568"/>
                  </a:lnTo>
                  <a:lnTo>
                    <a:pt x="878" y="568"/>
                  </a:lnTo>
                  <a:lnTo>
                    <a:pt x="866" y="574"/>
                  </a:lnTo>
                  <a:lnTo>
                    <a:pt x="829" y="563"/>
                  </a:lnTo>
                  <a:lnTo>
                    <a:pt x="801" y="563"/>
                  </a:lnTo>
                  <a:lnTo>
                    <a:pt x="791" y="552"/>
                  </a:lnTo>
                  <a:lnTo>
                    <a:pt x="775" y="498"/>
                  </a:lnTo>
                  <a:lnTo>
                    <a:pt x="769" y="482"/>
                  </a:lnTo>
                  <a:lnTo>
                    <a:pt x="639" y="76"/>
                  </a:lnTo>
                  <a:lnTo>
                    <a:pt x="531" y="6"/>
                  </a:lnTo>
                  <a:lnTo>
                    <a:pt x="498" y="0"/>
                  </a:lnTo>
                  <a:lnTo>
                    <a:pt x="471" y="6"/>
                  </a:lnTo>
                  <a:lnTo>
                    <a:pt x="461" y="23"/>
                  </a:lnTo>
                  <a:lnTo>
                    <a:pt x="449" y="44"/>
                  </a:lnTo>
                  <a:lnTo>
                    <a:pt x="438" y="44"/>
                  </a:lnTo>
                  <a:lnTo>
                    <a:pt x="401" y="60"/>
                  </a:lnTo>
                  <a:lnTo>
                    <a:pt x="341" y="109"/>
                  </a:lnTo>
                  <a:lnTo>
                    <a:pt x="319" y="114"/>
                  </a:lnTo>
                  <a:lnTo>
                    <a:pt x="298" y="81"/>
                  </a:lnTo>
                  <a:lnTo>
                    <a:pt x="303" y="44"/>
                  </a:lnTo>
                  <a:lnTo>
                    <a:pt x="292" y="28"/>
                  </a:lnTo>
                  <a:lnTo>
                    <a:pt x="276" y="28"/>
                  </a:lnTo>
                  <a:lnTo>
                    <a:pt x="233" y="44"/>
                  </a:lnTo>
                  <a:lnTo>
                    <a:pt x="135" y="362"/>
                  </a:lnTo>
                  <a:lnTo>
                    <a:pt x="135" y="406"/>
                  </a:lnTo>
                  <a:lnTo>
                    <a:pt x="152" y="427"/>
                  </a:lnTo>
                  <a:lnTo>
                    <a:pt x="152" y="466"/>
                  </a:lnTo>
                  <a:lnTo>
                    <a:pt x="140" y="487"/>
                  </a:lnTo>
                  <a:lnTo>
                    <a:pt x="124" y="504"/>
                  </a:lnTo>
                  <a:lnTo>
                    <a:pt x="114" y="531"/>
                  </a:lnTo>
                  <a:lnTo>
                    <a:pt x="146" y="661"/>
                  </a:lnTo>
                  <a:lnTo>
                    <a:pt x="135" y="703"/>
                  </a:lnTo>
                  <a:lnTo>
                    <a:pt x="135" y="731"/>
                  </a:lnTo>
                  <a:lnTo>
                    <a:pt x="86" y="796"/>
                  </a:lnTo>
                  <a:lnTo>
                    <a:pt x="75" y="822"/>
                  </a:lnTo>
                  <a:lnTo>
                    <a:pt x="92" y="861"/>
                  </a:lnTo>
                  <a:lnTo>
                    <a:pt x="92" y="866"/>
                  </a:lnTo>
                  <a:lnTo>
                    <a:pt x="65" y="866"/>
                  </a:lnTo>
                  <a:lnTo>
                    <a:pt x="70" y="898"/>
                  </a:lnTo>
                  <a:lnTo>
                    <a:pt x="59" y="920"/>
                  </a:lnTo>
                  <a:lnTo>
                    <a:pt x="43" y="914"/>
                  </a:lnTo>
                  <a:lnTo>
                    <a:pt x="26" y="909"/>
                  </a:lnTo>
                  <a:lnTo>
                    <a:pt x="0" y="931"/>
                  </a:lnTo>
                  <a:close/>
                </a:path>
              </a:pathLst>
            </a:custGeom>
            <a:solidFill>
              <a:schemeClr val="bg1">
                <a:lumMod val="65000"/>
              </a:schemeClr>
            </a:solidFill>
            <a:ln w="9525">
              <a:solidFill>
                <a:schemeClr val="bg1">
                  <a:lumMod val="65000"/>
                </a:schemeClr>
              </a:solidFill>
              <a:round/>
              <a:headEnd/>
              <a:tailEnd/>
            </a:ln>
          </p:spPr>
        </p:sp>
        <p:sp>
          <p:nvSpPr>
            <p:cNvPr id="41" name="WV"/>
            <p:cNvSpPr>
              <a:spLocks/>
            </p:cNvSpPr>
            <p:nvPr/>
          </p:nvSpPr>
          <p:spPr bwMode="auto">
            <a:xfrm>
              <a:off x="3592772" y="1870478"/>
              <a:ext cx="321444" cy="321620"/>
            </a:xfrm>
            <a:custGeom>
              <a:avLst/>
              <a:gdLst>
                <a:gd name="T0" fmla="*/ 2147483647 w 1323"/>
                <a:gd name="T1" fmla="*/ 0 h 1303"/>
                <a:gd name="T2" fmla="*/ 2147483647 w 1323"/>
                <a:gd name="T3" fmla="*/ 2147483647 h 1303"/>
                <a:gd name="T4" fmla="*/ 2147483647 w 1323"/>
                <a:gd name="T5" fmla="*/ 2147483647 h 1303"/>
                <a:gd name="T6" fmla="*/ 2147483647 w 1323"/>
                <a:gd name="T7" fmla="*/ 2147483647 h 1303"/>
                <a:gd name="T8" fmla="*/ 2147483647 w 1323"/>
                <a:gd name="T9" fmla="*/ 2147483647 h 1303"/>
                <a:gd name="T10" fmla="*/ 2147483647 w 1323"/>
                <a:gd name="T11" fmla="*/ 2147483647 h 1303"/>
                <a:gd name="T12" fmla="*/ 2147483647 w 1323"/>
                <a:gd name="T13" fmla="*/ 2147483647 h 1303"/>
                <a:gd name="T14" fmla="*/ 2147483647 w 1323"/>
                <a:gd name="T15" fmla="*/ 2147483647 h 1303"/>
                <a:gd name="T16" fmla="*/ 2147483647 w 1323"/>
                <a:gd name="T17" fmla="*/ 2147483647 h 1303"/>
                <a:gd name="T18" fmla="*/ 2147483647 w 1323"/>
                <a:gd name="T19" fmla="*/ 2147483647 h 1303"/>
                <a:gd name="T20" fmla="*/ 2147483647 w 1323"/>
                <a:gd name="T21" fmla="*/ 2147483647 h 1303"/>
                <a:gd name="T22" fmla="*/ 2147483647 w 1323"/>
                <a:gd name="T23" fmla="*/ 2147483647 h 1303"/>
                <a:gd name="T24" fmla="*/ 2147483647 w 1323"/>
                <a:gd name="T25" fmla="*/ 2147483647 h 1303"/>
                <a:gd name="T26" fmla="*/ 2147483647 w 1323"/>
                <a:gd name="T27" fmla="*/ 2147483647 h 1303"/>
                <a:gd name="T28" fmla="*/ 2147483647 w 1323"/>
                <a:gd name="T29" fmla="*/ 2147483647 h 1303"/>
                <a:gd name="T30" fmla="*/ 2147483647 w 1323"/>
                <a:gd name="T31" fmla="*/ 2147483647 h 1303"/>
                <a:gd name="T32" fmla="*/ 2147483647 w 1323"/>
                <a:gd name="T33" fmla="*/ 2147483647 h 1303"/>
                <a:gd name="T34" fmla="*/ 2147483647 w 1323"/>
                <a:gd name="T35" fmla="*/ 2147483647 h 1303"/>
                <a:gd name="T36" fmla="*/ 2147483647 w 1323"/>
                <a:gd name="T37" fmla="*/ 2147483647 h 1303"/>
                <a:gd name="T38" fmla="*/ 2147483647 w 1323"/>
                <a:gd name="T39" fmla="*/ 2147483647 h 1303"/>
                <a:gd name="T40" fmla="*/ 2147483647 w 1323"/>
                <a:gd name="T41" fmla="*/ 2147483647 h 1303"/>
                <a:gd name="T42" fmla="*/ 2147483647 w 1323"/>
                <a:gd name="T43" fmla="*/ 2147483647 h 1303"/>
                <a:gd name="T44" fmla="*/ 2147483647 w 1323"/>
                <a:gd name="T45" fmla="*/ 2147483647 h 1303"/>
                <a:gd name="T46" fmla="*/ 2147483647 w 1323"/>
                <a:gd name="T47" fmla="*/ 2147483647 h 1303"/>
                <a:gd name="T48" fmla="*/ 2147483647 w 1323"/>
                <a:gd name="T49" fmla="*/ 2147483647 h 1303"/>
                <a:gd name="T50" fmla="*/ 2147483647 w 1323"/>
                <a:gd name="T51" fmla="*/ 2147483647 h 1303"/>
                <a:gd name="T52" fmla="*/ 2147483647 w 1323"/>
                <a:gd name="T53" fmla="*/ 2147483647 h 1303"/>
                <a:gd name="T54" fmla="*/ 2147483647 w 1323"/>
                <a:gd name="T55" fmla="*/ 2147483647 h 1303"/>
                <a:gd name="T56" fmla="*/ 2147483647 w 1323"/>
                <a:gd name="T57" fmla="*/ 2147483647 h 1303"/>
                <a:gd name="T58" fmla="*/ 2147483647 w 1323"/>
                <a:gd name="T59" fmla="*/ 2147483647 h 1303"/>
                <a:gd name="T60" fmla="*/ 2147483647 w 1323"/>
                <a:gd name="T61" fmla="*/ 2147483647 h 1303"/>
                <a:gd name="T62" fmla="*/ 2147483647 w 1323"/>
                <a:gd name="T63" fmla="*/ 2147483647 h 1303"/>
                <a:gd name="T64" fmla="*/ 2147483647 w 1323"/>
                <a:gd name="T65" fmla="*/ 2147483647 h 1303"/>
                <a:gd name="T66" fmla="*/ 2147483647 w 1323"/>
                <a:gd name="T67" fmla="*/ 2147483647 h 1303"/>
                <a:gd name="T68" fmla="*/ 2147483647 w 1323"/>
                <a:gd name="T69" fmla="*/ 2147483647 h 1303"/>
                <a:gd name="T70" fmla="*/ 2147483647 w 1323"/>
                <a:gd name="T71" fmla="*/ 2147483647 h 1303"/>
                <a:gd name="T72" fmla="*/ 2147483647 w 1323"/>
                <a:gd name="T73" fmla="*/ 2147483647 h 1303"/>
                <a:gd name="T74" fmla="*/ 2147483647 w 1323"/>
                <a:gd name="T75" fmla="*/ 2147483647 h 1303"/>
                <a:gd name="T76" fmla="*/ 2147483647 w 1323"/>
                <a:gd name="T77" fmla="*/ 2147483647 h 1303"/>
                <a:gd name="T78" fmla="*/ 2147483647 w 1323"/>
                <a:gd name="T79" fmla="*/ 2147483647 h 1303"/>
                <a:gd name="T80" fmla="*/ 2147483647 w 1323"/>
                <a:gd name="T81" fmla="*/ 2147483647 h 1303"/>
                <a:gd name="T82" fmla="*/ 2147483647 w 1323"/>
                <a:gd name="T83" fmla="*/ 2147483647 h 1303"/>
                <a:gd name="T84" fmla="*/ 2147483647 w 1323"/>
                <a:gd name="T85" fmla="*/ 2147483647 h 1303"/>
                <a:gd name="T86" fmla="*/ 2147483647 w 1323"/>
                <a:gd name="T87" fmla="*/ 2147483647 h 1303"/>
                <a:gd name="T88" fmla="*/ 2147483647 w 1323"/>
                <a:gd name="T89" fmla="*/ 2147483647 h 1303"/>
                <a:gd name="T90" fmla="*/ 2147483647 w 1323"/>
                <a:gd name="T91" fmla="*/ 2147483647 h 1303"/>
                <a:gd name="T92" fmla="*/ 2147483647 w 1323"/>
                <a:gd name="T93" fmla="*/ 2147483647 h 1303"/>
                <a:gd name="T94" fmla="*/ 2147483647 w 1323"/>
                <a:gd name="T95" fmla="*/ 2147483647 h 1303"/>
                <a:gd name="T96" fmla="*/ 2147483647 w 1323"/>
                <a:gd name="T97" fmla="*/ 2147483647 h 1303"/>
                <a:gd name="T98" fmla="*/ 2147483647 w 1323"/>
                <a:gd name="T99" fmla="*/ 2147483647 h 1303"/>
                <a:gd name="T100" fmla="*/ 2147483647 w 1323"/>
                <a:gd name="T101" fmla="*/ 2147483647 h 1303"/>
                <a:gd name="T102" fmla="*/ 2147483647 w 1323"/>
                <a:gd name="T103" fmla="*/ 2147483647 h 1303"/>
                <a:gd name="T104" fmla="*/ 2147483647 w 1323"/>
                <a:gd name="T105" fmla="*/ 2147483647 h 1303"/>
                <a:gd name="T106" fmla="*/ 2147483647 w 1323"/>
                <a:gd name="T107" fmla="*/ 2147483647 h 1303"/>
                <a:gd name="T108" fmla="*/ 2147483647 w 1323"/>
                <a:gd name="T109" fmla="*/ 0 h 130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323"/>
                <a:gd name="T166" fmla="*/ 0 h 1303"/>
                <a:gd name="T167" fmla="*/ 1323 w 1323"/>
                <a:gd name="T168" fmla="*/ 1303 h 1303"/>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323" h="1303">
                  <a:moveTo>
                    <a:pt x="445" y="0"/>
                  </a:moveTo>
                  <a:lnTo>
                    <a:pt x="440" y="0"/>
                  </a:lnTo>
                  <a:lnTo>
                    <a:pt x="418" y="16"/>
                  </a:lnTo>
                  <a:lnTo>
                    <a:pt x="435" y="54"/>
                  </a:lnTo>
                  <a:lnTo>
                    <a:pt x="391" y="86"/>
                  </a:lnTo>
                  <a:lnTo>
                    <a:pt x="445" y="113"/>
                  </a:lnTo>
                  <a:lnTo>
                    <a:pt x="429" y="249"/>
                  </a:lnTo>
                  <a:lnTo>
                    <a:pt x="412" y="281"/>
                  </a:lnTo>
                  <a:lnTo>
                    <a:pt x="412" y="307"/>
                  </a:lnTo>
                  <a:lnTo>
                    <a:pt x="418" y="330"/>
                  </a:lnTo>
                  <a:lnTo>
                    <a:pt x="423" y="372"/>
                  </a:lnTo>
                  <a:lnTo>
                    <a:pt x="391" y="400"/>
                  </a:lnTo>
                  <a:lnTo>
                    <a:pt x="380" y="405"/>
                  </a:lnTo>
                  <a:lnTo>
                    <a:pt x="326" y="470"/>
                  </a:lnTo>
                  <a:lnTo>
                    <a:pt x="321" y="481"/>
                  </a:lnTo>
                  <a:lnTo>
                    <a:pt x="288" y="492"/>
                  </a:lnTo>
                  <a:lnTo>
                    <a:pt x="261" y="486"/>
                  </a:lnTo>
                  <a:lnTo>
                    <a:pt x="239" y="513"/>
                  </a:lnTo>
                  <a:lnTo>
                    <a:pt x="239" y="530"/>
                  </a:lnTo>
                  <a:lnTo>
                    <a:pt x="212" y="551"/>
                  </a:lnTo>
                  <a:lnTo>
                    <a:pt x="185" y="616"/>
                  </a:lnTo>
                  <a:lnTo>
                    <a:pt x="196" y="660"/>
                  </a:lnTo>
                  <a:lnTo>
                    <a:pt x="163" y="697"/>
                  </a:lnTo>
                  <a:lnTo>
                    <a:pt x="136" y="653"/>
                  </a:lnTo>
                  <a:lnTo>
                    <a:pt x="114" y="653"/>
                  </a:lnTo>
                  <a:lnTo>
                    <a:pt x="87" y="741"/>
                  </a:lnTo>
                  <a:lnTo>
                    <a:pt x="87" y="783"/>
                  </a:lnTo>
                  <a:lnTo>
                    <a:pt x="87" y="827"/>
                  </a:lnTo>
                  <a:lnTo>
                    <a:pt x="66" y="838"/>
                  </a:lnTo>
                  <a:lnTo>
                    <a:pt x="38" y="892"/>
                  </a:lnTo>
                  <a:lnTo>
                    <a:pt x="0" y="892"/>
                  </a:lnTo>
                  <a:lnTo>
                    <a:pt x="6" y="941"/>
                  </a:lnTo>
                  <a:lnTo>
                    <a:pt x="6" y="973"/>
                  </a:lnTo>
                  <a:lnTo>
                    <a:pt x="6" y="994"/>
                  </a:lnTo>
                  <a:lnTo>
                    <a:pt x="12" y="1022"/>
                  </a:lnTo>
                  <a:lnTo>
                    <a:pt x="71" y="1097"/>
                  </a:lnTo>
                  <a:lnTo>
                    <a:pt x="109" y="1152"/>
                  </a:lnTo>
                  <a:lnTo>
                    <a:pt x="119" y="1162"/>
                  </a:lnTo>
                  <a:lnTo>
                    <a:pt x="131" y="1157"/>
                  </a:lnTo>
                  <a:lnTo>
                    <a:pt x="163" y="1173"/>
                  </a:lnTo>
                  <a:lnTo>
                    <a:pt x="168" y="1178"/>
                  </a:lnTo>
                  <a:lnTo>
                    <a:pt x="179" y="1184"/>
                  </a:lnTo>
                  <a:lnTo>
                    <a:pt x="196" y="1200"/>
                  </a:lnTo>
                  <a:lnTo>
                    <a:pt x="217" y="1200"/>
                  </a:lnTo>
                  <a:lnTo>
                    <a:pt x="228" y="1205"/>
                  </a:lnTo>
                  <a:lnTo>
                    <a:pt x="217" y="1233"/>
                  </a:lnTo>
                  <a:lnTo>
                    <a:pt x="261" y="1275"/>
                  </a:lnTo>
                  <a:lnTo>
                    <a:pt x="326" y="1303"/>
                  </a:lnTo>
                  <a:lnTo>
                    <a:pt x="358" y="1303"/>
                  </a:lnTo>
                  <a:lnTo>
                    <a:pt x="391" y="1275"/>
                  </a:lnTo>
                  <a:lnTo>
                    <a:pt x="396" y="1259"/>
                  </a:lnTo>
                  <a:lnTo>
                    <a:pt x="418" y="1243"/>
                  </a:lnTo>
                  <a:lnTo>
                    <a:pt x="445" y="1265"/>
                  </a:lnTo>
                  <a:lnTo>
                    <a:pt x="456" y="1270"/>
                  </a:lnTo>
                  <a:lnTo>
                    <a:pt x="477" y="1265"/>
                  </a:lnTo>
                  <a:lnTo>
                    <a:pt x="554" y="1238"/>
                  </a:lnTo>
                  <a:lnTo>
                    <a:pt x="564" y="1189"/>
                  </a:lnTo>
                  <a:lnTo>
                    <a:pt x="570" y="1189"/>
                  </a:lnTo>
                  <a:lnTo>
                    <a:pt x="586" y="1205"/>
                  </a:lnTo>
                  <a:lnTo>
                    <a:pt x="645" y="1152"/>
                  </a:lnTo>
                  <a:lnTo>
                    <a:pt x="668" y="1162"/>
                  </a:lnTo>
                  <a:lnTo>
                    <a:pt x="716" y="1097"/>
                  </a:lnTo>
                  <a:lnTo>
                    <a:pt x="705" y="1076"/>
                  </a:lnTo>
                  <a:lnTo>
                    <a:pt x="710" y="1032"/>
                  </a:lnTo>
                  <a:lnTo>
                    <a:pt x="759" y="941"/>
                  </a:lnTo>
                  <a:lnTo>
                    <a:pt x="824" y="697"/>
                  </a:lnTo>
                  <a:lnTo>
                    <a:pt x="835" y="697"/>
                  </a:lnTo>
                  <a:lnTo>
                    <a:pt x="873" y="718"/>
                  </a:lnTo>
                  <a:lnTo>
                    <a:pt x="873" y="735"/>
                  </a:lnTo>
                  <a:lnTo>
                    <a:pt x="895" y="751"/>
                  </a:lnTo>
                  <a:lnTo>
                    <a:pt x="933" y="746"/>
                  </a:lnTo>
                  <a:lnTo>
                    <a:pt x="954" y="702"/>
                  </a:lnTo>
                  <a:lnTo>
                    <a:pt x="982" y="611"/>
                  </a:lnTo>
                  <a:lnTo>
                    <a:pt x="1003" y="578"/>
                  </a:lnTo>
                  <a:lnTo>
                    <a:pt x="1036" y="589"/>
                  </a:lnTo>
                  <a:lnTo>
                    <a:pt x="1057" y="535"/>
                  </a:lnTo>
                  <a:lnTo>
                    <a:pt x="1079" y="530"/>
                  </a:lnTo>
                  <a:lnTo>
                    <a:pt x="1101" y="502"/>
                  </a:lnTo>
                  <a:lnTo>
                    <a:pt x="1122" y="454"/>
                  </a:lnTo>
                  <a:lnTo>
                    <a:pt x="1133" y="443"/>
                  </a:lnTo>
                  <a:lnTo>
                    <a:pt x="1138" y="427"/>
                  </a:lnTo>
                  <a:lnTo>
                    <a:pt x="1122" y="416"/>
                  </a:lnTo>
                  <a:lnTo>
                    <a:pt x="1128" y="346"/>
                  </a:lnTo>
                  <a:lnTo>
                    <a:pt x="1138" y="330"/>
                  </a:lnTo>
                  <a:lnTo>
                    <a:pt x="1149" y="324"/>
                  </a:lnTo>
                  <a:lnTo>
                    <a:pt x="1280" y="405"/>
                  </a:lnTo>
                  <a:lnTo>
                    <a:pt x="1301" y="416"/>
                  </a:lnTo>
                  <a:lnTo>
                    <a:pt x="1307" y="411"/>
                  </a:lnTo>
                  <a:lnTo>
                    <a:pt x="1323" y="340"/>
                  </a:lnTo>
                  <a:lnTo>
                    <a:pt x="1291" y="270"/>
                  </a:lnTo>
                  <a:lnTo>
                    <a:pt x="1280" y="265"/>
                  </a:lnTo>
                  <a:lnTo>
                    <a:pt x="1268" y="237"/>
                  </a:lnTo>
                  <a:lnTo>
                    <a:pt x="1242" y="249"/>
                  </a:lnTo>
                  <a:lnTo>
                    <a:pt x="1220" y="243"/>
                  </a:lnTo>
                  <a:lnTo>
                    <a:pt x="1198" y="232"/>
                  </a:lnTo>
                  <a:lnTo>
                    <a:pt x="1101" y="265"/>
                  </a:lnTo>
                  <a:lnTo>
                    <a:pt x="1096" y="286"/>
                  </a:lnTo>
                  <a:lnTo>
                    <a:pt x="1057" y="302"/>
                  </a:lnTo>
                  <a:lnTo>
                    <a:pt x="1024" y="297"/>
                  </a:lnTo>
                  <a:lnTo>
                    <a:pt x="1008" y="275"/>
                  </a:lnTo>
                  <a:lnTo>
                    <a:pt x="992" y="314"/>
                  </a:lnTo>
                  <a:lnTo>
                    <a:pt x="971" y="324"/>
                  </a:lnTo>
                  <a:lnTo>
                    <a:pt x="949" y="356"/>
                  </a:lnTo>
                  <a:lnTo>
                    <a:pt x="922" y="362"/>
                  </a:lnTo>
                  <a:lnTo>
                    <a:pt x="863" y="427"/>
                  </a:lnTo>
                  <a:lnTo>
                    <a:pt x="846" y="437"/>
                  </a:lnTo>
                  <a:lnTo>
                    <a:pt x="835" y="460"/>
                  </a:lnTo>
                  <a:lnTo>
                    <a:pt x="792" y="270"/>
                  </a:lnTo>
                  <a:lnTo>
                    <a:pt x="505" y="330"/>
                  </a:lnTo>
                  <a:lnTo>
                    <a:pt x="445" y="0"/>
                  </a:lnTo>
                  <a:close/>
                </a:path>
              </a:pathLst>
            </a:custGeom>
            <a:solidFill>
              <a:schemeClr val="tx1">
                <a:lumMod val="50000"/>
                <a:lumOff val="50000"/>
              </a:schemeClr>
            </a:solidFill>
            <a:ln w="9525">
              <a:solidFill>
                <a:schemeClr val="tx1">
                  <a:lumMod val="50000"/>
                  <a:lumOff val="50000"/>
                </a:schemeClr>
              </a:solidFill>
              <a:round/>
              <a:headEnd/>
              <a:tailEnd/>
            </a:ln>
          </p:spPr>
        </p:sp>
        <p:grpSp>
          <p:nvGrpSpPr>
            <p:cNvPr id="42" name="Group 41"/>
            <p:cNvGrpSpPr/>
            <p:nvPr/>
          </p:nvGrpSpPr>
          <p:grpSpPr>
            <a:xfrm>
              <a:off x="2990065" y="2047367"/>
              <a:ext cx="675033" cy="836217"/>
              <a:chOff x="2990065" y="2047367"/>
              <a:chExt cx="675033" cy="836217"/>
            </a:xfrm>
          </p:grpSpPr>
          <p:sp>
            <p:nvSpPr>
              <p:cNvPr id="123" name="KY"/>
              <p:cNvSpPr>
                <a:spLocks/>
              </p:cNvSpPr>
              <p:nvPr/>
            </p:nvSpPr>
            <p:spPr bwMode="auto">
              <a:xfrm>
                <a:off x="3118645" y="2047367"/>
                <a:ext cx="530382" cy="265336"/>
              </a:xfrm>
              <a:custGeom>
                <a:avLst/>
                <a:gdLst>
                  <a:gd name="T0" fmla="*/ 2147483647 w 2162"/>
                  <a:gd name="T1" fmla="*/ 2147483647 h 1109"/>
                  <a:gd name="T2" fmla="*/ 2147483647 w 2162"/>
                  <a:gd name="T3" fmla="*/ 2147483647 h 1109"/>
                  <a:gd name="T4" fmla="*/ 2147483647 w 2162"/>
                  <a:gd name="T5" fmla="*/ 2147483647 h 1109"/>
                  <a:gd name="T6" fmla="*/ 2147483647 w 2162"/>
                  <a:gd name="T7" fmla="*/ 2147483647 h 1109"/>
                  <a:gd name="T8" fmla="*/ 2147483647 w 2162"/>
                  <a:gd name="T9" fmla="*/ 2147483647 h 1109"/>
                  <a:gd name="T10" fmla="*/ 2147483647 w 2162"/>
                  <a:gd name="T11" fmla="*/ 2147483647 h 1109"/>
                  <a:gd name="T12" fmla="*/ 2147483647 w 2162"/>
                  <a:gd name="T13" fmla="*/ 2147483647 h 1109"/>
                  <a:gd name="T14" fmla="*/ 2147483647 w 2162"/>
                  <a:gd name="T15" fmla="*/ 2147483647 h 1109"/>
                  <a:gd name="T16" fmla="*/ 2147483647 w 2162"/>
                  <a:gd name="T17" fmla="*/ 2147483647 h 1109"/>
                  <a:gd name="T18" fmla="*/ 2147483647 w 2162"/>
                  <a:gd name="T19" fmla="*/ 2147483647 h 1109"/>
                  <a:gd name="T20" fmla="*/ 2147483647 w 2162"/>
                  <a:gd name="T21" fmla="*/ 2147483647 h 1109"/>
                  <a:gd name="T22" fmla="*/ 2147483647 w 2162"/>
                  <a:gd name="T23" fmla="*/ 2147483647 h 1109"/>
                  <a:gd name="T24" fmla="*/ 2147483647 w 2162"/>
                  <a:gd name="T25" fmla="*/ 2147483647 h 1109"/>
                  <a:gd name="T26" fmla="*/ 2147483647 w 2162"/>
                  <a:gd name="T27" fmla="*/ 2147483647 h 1109"/>
                  <a:gd name="T28" fmla="*/ 2147483647 w 2162"/>
                  <a:gd name="T29" fmla="*/ 2147483647 h 1109"/>
                  <a:gd name="T30" fmla="*/ 2147483647 w 2162"/>
                  <a:gd name="T31" fmla="*/ 2147483647 h 1109"/>
                  <a:gd name="T32" fmla="*/ 2147483647 w 2162"/>
                  <a:gd name="T33" fmla="*/ 2147483647 h 1109"/>
                  <a:gd name="T34" fmla="*/ 2147483647 w 2162"/>
                  <a:gd name="T35" fmla="*/ 2147483647 h 1109"/>
                  <a:gd name="T36" fmla="*/ 2147483647 w 2162"/>
                  <a:gd name="T37" fmla="*/ 2147483647 h 1109"/>
                  <a:gd name="T38" fmla="*/ 2147483647 w 2162"/>
                  <a:gd name="T39" fmla="*/ 2147483647 h 1109"/>
                  <a:gd name="T40" fmla="*/ 2147483647 w 2162"/>
                  <a:gd name="T41" fmla="*/ 2147483647 h 1109"/>
                  <a:gd name="T42" fmla="*/ 2147483647 w 2162"/>
                  <a:gd name="T43" fmla="*/ 2147483647 h 1109"/>
                  <a:gd name="T44" fmla="*/ 2147483647 w 2162"/>
                  <a:gd name="T45" fmla="*/ 2147483647 h 1109"/>
                  <a:gd name="T46" fmla="*/ 2147483647 w 2162"/>
                  <a:gd name="T47" fmla="*/ 2147483647 h 1109"/>
                  <a:gd name="T48" fmla="*/ 2147483647 w 2162"/>
                  <a:gd name="T49" fmla="*/ 0 h 1109"/>
                  <a:gd name="T50" fmla="*/ 2147483647 w 2162"/>
                  <a:gd name="T51" fmla="*/ 2147483647 h 1109"/>
                  <a:gd name="T52" fmla="*/ 2147483647 w 2162"/>
                  <a:gd name="T53" fmla="*/ 2147483647 h 1109"/>
                  <a:gd name="T54" fmla="*/ 2147483647 w 2162"/>
                  <a:gd name="T55" fmla="*/ 2147483647 h 1109"/>
                  <a:gd name="T56" fmla="*/ 2147483647 w 2162"/>
                  <a:gd name="T57" fmla="*/ 2147483647 h 1109"/>
                  <a:gd name="T58" fmla="*/ 2147483647 w 2162"/>
                  <a:gd name="T59" fmla="*/ 2147483647 h 1109"/>
                  <a:gd name="T60" fmla="*/ 2147483647 w 2162"/>
                  <a:gd name="T61" fmla="*/ 2147483647 h 1109"/>
                  <a:gd name="T62" fmla="*/ 2147483647 w 2162"/>
                  <a:gd name="T63" fmla="*/ 2147483647 h 1109"/>
                  <a:gd name="T64" fmla="*/ 2147483647 w 2162"/>
                  <a:gd name="T65" fmla="*/ 2147483647 h 1109"/>
                  <a:gd name="T66" fmla="*/ 2147483647 w 2162"/>
                  <a:gd name="T67" fmla="*/ 2147483647 h 1109"/>
                  <a:gd name="T68" fmla="*/ 2147483647 w 2162"/>
                  <a:gd name="T69" fmla="*/ 2147483647 h 1109"/>
                  <a:gd name="T70" fmla="*/ 2147483647 w 2162"/>
                  <a:gd name="T71" fmla="*/ 2147483647 h 1109"/>
                  <a:gd name="T72" fmla="*/ 2147483647 w 2162"/>
                  <a:gd name="T73" fmla="*/ 2147483647 h 1109"/>
                  <a:gd name="T74" fmla="*/ 2147483647 w 2162"/>
                  <a:gd name="T75" fmla="*/ 2147483647 h 1109"/>
                  <a:gd name="T76" fmla="*/ 2147483647 w 2162"/>
                  <a:gd name="T77" fmla="*/ 2147483647 h 1109"/>
                  <a:gd name="T78" fmla="*/ 2147483647 w 2162"/>
                  <a:gd name="T79" fmla="*/ 2147483647 h 1109"/>
                  <a:gd name="T80" fmla="*/ 2147483647 w 2162"/>
                  <a:gd name="T81" fmla="*/ 2147483647 h 1109"/>
                  <a:gd name="T82" fmla="*/ 2147483647 w 2162"/>
                  <a:gd name="T83" fmla="*/ 2147483647 h 1109"/>
                  <a:gd name="T84" fmla="*/ 2147483647 w 2162"/>
                  <a:gd name="T85" fmla="*/ 2147483647 h 1109"/>
                  <a:gd name="T86" fmla="*/ 2147483647 w 2162"/>
                  <a:gd name="T87" fmla="*/ 2147483647 h 1109"/>
                  <a:gd name="T88" fmla="*/ 2147483647 w 2162"/>
                  <a:gd name="T89" fmla="*/ 2147483647 h 1109"/>
                  <a:gd name="T90" fmla="*/ 2147483647 w 2162"/>
                  <a:gd name="T91" fmla="*/ 2147483647 h 1109"/>
                  <a:gd name="T92" fmla="*/ 2147483647 w 2162"/>
                  <a:gd name="T93" fmla="*/ 2147483647 h 1109"/>
                  <a:gd name="T94" fmla="*/ 2147483647 w 2162"/>
                  <a:gd name="T95" fmla="*/ 2147483647 h 1109"/>
                  <a:gd name="T96" fmla="*/ 2147483647 w 2162"/>
                  <a:gd name="T97" fmla="*/ 2147483647 h 1109"/>
                  <a:gd name="T98" fmla="*/ 2147483647 w 2162"/>
                  <a:gd name="T99" fmla="*/ 2147483647 h 1109"/>
                  <a:gd name="T100" fmla="*/ 2147483647 w 2162"/>
                  <a:gd name="T101" fmla="*/ 2147483647 h 1109"/>
                  <a:gd name="T102" fmla="*/ 2147483647 w 2162"/>
                  <a:gd name="T103" fmla="*/ 2147483647 h 1109"/>
                  <a:gd name="T104" fmla="*/ 2147483647 w 2162"/>
                  <a:gd name="T105" fmla="*/ 2147483647 h 1109"/>
                  <a:gd name="T106" fmla="*/ 2147483647 w 2162"/>
                  <a:gd name="T107" fmla="*/ 2147483647 h 1109"/>
                  <a:gd name="T108" fmla="*/ 0 w 2162"/>
                  <a:gd name="T109" fmla="*/ 2147483647 h 110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162"/>
                  <a:gd name="T166" fmla="*/ 0 h 1109"/>
                  <a:gd name="T167" fmla="*/ 2162 w 2162"/>
                  <a:gd name="T168" fmla="*/ 1109 h 110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162" h="1109">
                    <a:moveTo>
                      <a:pt x="0" y="1109"/>
                    </a:moveTo>
                    <a:lnTo>
                      <a:pt x="433" y="1077"/>
                    </a:lnTo>
                    <a:lnTo>
                      <a:pt x="433" y="1038"/>
                    </a:lnTo>
                    <a:lnTo>
                      <a:pt x="423" y="1017"/>
                    </a:lnTo>
                    <a:lnTo>
                      <a:pt x="472" y="1012"/>
                    </a:lnTo>
                    <a:lnTo>
                      <a:pt x="488" y="1022"/>
                    </a:lnTo>
                    <a:lnTo>
                      <a:pt x="1713" y="915"/>
                    </a:lnTo>
                    <a:lnTo>
                      <a:pt x="1734" y="892"/>
                    </a:lnTo>
                    <a:lnTo>
                      <a:pt x="1756" y="876"/>
                    </a:lnTo>
                    <a:lnTo>
                      <a:pt x="1859" y="827"/>
                    </a:lnTo>
                    <a:lnTo>
                      <a:pt x="1875" y="801"/>
                    </a:lnTo>
                    <a:lnTo>
                      <a:pt x="1929" y="757"/>
                    </a:lnTo>
                    <a:lnTo>
                      <a:pt x="1935" y="730"/>
                    </a:lnTo>
                    <a:lnTo>
                      <a:pt x="1940" y="720"/>
                    </a:lnTo>
                    <a:lnTo>
                      <a:pt x="1973" y="703"/>
                    </a:lnTo>
                    <a:lnTo>
                      <a:pt x="1973" y="671"/>
                    </a:lnTo>
                    <a:lnTo>
                      <a:pt x="2005" y="644"/>
                    </a:lnTo>
                    <a:lnTo>
                      <a:pt x="2152" y="514"/>
                    </a:lnTo>
                    <a:lnTo>
                      <a:pt x="2162" y="487"/>
                    </a:lnTo>
                    <a:lnTo>
                      <a:pt x="2141" y="487"/>
                    </a:lnTo>
                    <a:lnTo>
                      <a:pt x="2124" y="471"/>
                    </a:lnTo>
                    <a:lnTo>
                      <a:pt x="2113" y="465"/>
                    </a:lnTo>
                    <a:lnTo>
                      <a:pt x="2108" y="460"/>
                    </a:lnTo>
                    <a:lnTo>
                      <a:pt x="2076" y="444"/>
                    </a:lnTo>
                    <a:lnTo>
                      <a:pt x="2064" y="449"/>
                    </a:lnTo>
                    <a:lnTo>
                      <a:pt x="2054" y="439"/>
                    </a:lnTo>
                    <a:lnTo>
                      <a:pt x="2016" y="384"/>
                    </a:lnTo>
                    <a:lnTo>
                      <a:pt x="1957" y="309"/>
                    </a:lnTo>
                    <a:lnTo>
                      <a:pt x="1951" y="281"/>
                    </a:lnTo>
                    <a:lnTo>
                      <a:pt x="1951" y="260"/>
                    </a:lnTo>
                    <a:lnTo>
                      <a:pt x="1951" y="228"/>
                    </a:lnTo>
                    <a:lnTo>
                      <a:pt x="1945" y="179"/>
                    </a:lnTo>
                    <a:lnTo>
                      <a:pt x="1929" y="168"/>
                    </a:lnTo>
                    <a:lnTo>
                      <a:pt x="1903" y="146"/>
                    </a:lnTo>
                    <a:lnTo>
                      <a:pt x="1864" y="135"/>
                    </a:lnTo>
                    <a:lnTo>
                      <a:pt x="1838" y="93"/>
                    </a:lnTo>
                    <a:lnTo>
                      <a:pt x="1827" y="70"/>
                    </a:lnTo>
                    <a:lnTo>
                      <a:pt x="1789" y="98"/>
                    </a:lnTo>
                    <a:lnTo>
                      <a:pt x="1783" y="114"/>
                    </a:lnTo>
                    <a:lnTo>
                      <a:pt x="1756" y="125"/>
                    </a:lnTo>
                    <a:lnTo>
                      <a:pt x="1750" y="135"/>
                    </a:lnTo>
                    <a:lnTo>
                      <a:pt x="1708" y="141"/>
                    </a:lnTo>
                    <a:lnTo>
                      <a:pt x="1659" y="114"/>
                    </a:lnTo>
                    <a:lnTo>
                      <a:pt x="1636" y="125"/>
                    </a:lnTo>
                    <a:lnTo>
                      <a:pt x="1615" y="151"/>
                    </a:lnTo>
                    <a:lnTo>
                      <a:pt x="1550" y="109"/>
                    </a:lnTo>
                    <a:lnTo>
                      <a:pt x="1496" y="114"/>
                    </a:lnTo>
                    <a:lnTo>
                      <a:pt x="1452" y="98"/>
                    </a:lnTo>
                    <a:lnTo>
                      <a:pt x="1426" y="44"/>
                    </a:lnTo>
                    <a:lnTo>
                      <a:pt x="1366" y="0"/>
                    </a:lnTo>
                    <a:lnTo>
                      <a:pt x="1338" y="22"/>
                    </a:lnTo>
                    <a:lnTo>
                      <a:pt x="1322" y="22"/>
                    </a:lnTo>
                    <a:lnTo>
                      <a:pt x="1296" y="5"/>
                    </a:lnTo>
                    <a:lnTo>
                      <a:pt x="1268" y="5"/>
                    </a:lnTo>
                    <a:lnTo>
                      <a:pt x="1257" y="33"/>
                    </a:lnTo>
                    <a:lnTo>
                      <a:pt x="1257" y="54"/>
                    </a:lnTo>
                    <a:lnTo>
                      <a:pt x="1273" y="114"/>
                    </a:lnTo>
                    <a:lnTo>
                      <a:pt x="1263" y="141"/>
                    </a:lnTo>
                    <a:lnTo>
                      <a:pt x="1231" y="146"/>
                    </a:lnTo>
                    <a:lnTo>
                      <a:pt x="1192" y="179"/>
                    </a:lnTo>
                    <a:lnTo>
                      <a:pt x="1143" y="174"/>
                    </a:lnTo>
                    <a:lnTo>
                      <a:pt x="1117" y="184"/>
                    </a:lnTo>
                    <a:lnTo>
                      <a:pt x="1117" y="239"/>
                    </a:lnTo>
                    <a:lnTo>
                      <a:pt x="998" y="395"/>
                    </a:lnTo>
                    <a:lnTo>
                      <a:pt x="982" y="460"/>
                    </a:lnTo>
                    <a:lnTo>
                      <a:pt x="910" y="460"/>
                    </a:lnTo>
                    <a:lnTo>
                      <a:pt x="878" y="422"/>
                    </a:lnTo>
                    <a:lnTo>
                      <a:pt x="856" y="422"/>
                    </a:lnTo>
                    <a:lnTo>
                      <a:pt x="835" y="444"/>
                    </a:lnTo>
                    <a:lnTo>
                      <a:pt x="813" y="520"/>
                    </a:lnTo>
                    <a:lnTo>
                      <a:pt x="791" y="541"/>
                    </a:lnTo>
                    <a:lnTo>
                      <a:pt x="759" y="520"/>
                    </a:lnTo>
                    <a:lnTo>
                      <a:pt x="743" y="492"/>
                    </a:lnTo>
                    <a:lnTo>
                      <a:pt x="694" y="514"/>
                    </a:lnTo>
                    <a:lnTo>
                      <a:pt x="678" y="569"/>
                    </a:lnTo>
                    <a:lnTo>
                      <a:pt x="656" y="574"/>
                    </a:lnTo>
                    <a:lnTo>
                      <a:pt x="650" y="562"/>
                    </a:lnTo>
                    <a:lnTo>
                      <a:pt x="564" y="525"/>
                    </a:lnTo>
                    <a:lnTo>
                      <a:pt x="493" y="552"/>
                    </a:lnTo>
                    <a:lnTo>
                      <a:pt x="440" y="546"/>
                    </a:lnTo>
                    <a:lnTo>
                      <a:pt x="428" y="579"/>
                    </a:lnTo>
                    <a:lnTo>
                      <a:pt x="433" y="585"/>
                    </a:lnTo>
                    <a:lnTo>
                      <a:pt x="407" y="595"/>
                    </a:lnTo>
                    <a:lnTo>
                      <a:pt x="385" y="590"/>
                    </a:lnTo>
                    <a:lnTo>
                      <a:pt x="391" y="595"/>
                    </a:lnTo>
                    <a:lnTo>
                      <a:pt x="380" y="611"/>
                    </a:lnTo>
                    <a:lnTo>
                      <a:pt x="368" y="644"/>
                    </a:lnTo>
                    <a:lnTo>
                      <a:pt x="363" y="650"/>
                    </a:lnTo>
                    <a:lnTo>
                      <a:pt x="363" y="666"/>
                    </a:lnTo>
                    <a:lnTo>
                      <a:pt x="391" y="698"/>
                    </a:lnTo>
                    <a:lnTo>
                      <a:pt x="385" y="709"/>
                    </a:lnTo>
                    <a:lnTo>
                      <a:pt x="298" y="736"/>
                    </a:lnTo>
                    <a:lnTo>
                      <a:pt x="271" y="746"/>
                    </a:lnTo>
                    <a:lnTo>
                      <a:pt x="277" y="790"/>
                    </a:lnTo>
                    <a:lnTo>
                      <a:pt x="293" y="860"/>
                    </a:lnTo>
                    <a:lnTo>
                      <a:pt x="249" y="882"/>
                    </a:lnTo>
                    <a:lnTo>
                      <a:pt x="217" y="855"/>
                    </a:lnTo>
                    <a:lnTo>
                      <a:pt x="179" y="833"/>
                    </a:lnTo>
                    <a:lnTo>
                      <a:pt x="130" y="827"/>
                    </a:lnTo>
                    <a:lnTo>
                      <a:pt x="93" y="843"/>
                    </a:lnTo>
                    <a:lnTo>
                      <a:pt x="77" y="908"/>
                    </a:lnTo>
                    <a:lnTo>
                      <a:pt x="82" y="920"/>
                    </a:lnTo>
                    <a:lnTo>
                      <a:pt x="93" y="920"/>
                    </a:lnTo>
                    <a:lnTo>
                      <a:pt x="109" y="931"/>
                    </a:lnTo>
                    <a:lnTo>
                      <a:pt x="119" y="968"/>
                    </a:lnTo>
                    <a:lnTo>
                      <a:pt x="87" y="1061"/>
                    </a:lnTo>
                    <a:lnTo>
                      <a:pt x="70" y="1071"/>
                    </a:lnTo>
                    <a:lnTo>
                      <a:pt x="54" y="1066"/>
                    </a:lnTo>
                    <a:lnTo>
                      <a:pt x="17" y="1077"/>
                    </a:lnTo>
                    <a:lnTo>
                      <a:pt x="0" y="1109"/>
                    </a:lnTo>
                    <a:close/>
                  </a:path>
                </a:pathLst>
              </a:custGeom>
              <a:solidFill>
                <a:schemeClr val="bg1">
                  <a:lumMod val="85000"/>
                </a:schemeClr>
              </a:solidFill>
              <a:ln w="9525">
                <a:solidFill>
                  <a:schemeClr val="bg1">
                    <a:lumMod val="85000"/>
                  </a:schemeClr>
                </a:solidFill>
                <a:round/>
                <a:headEnd/>
                <a:tailEnd/>
              </a:ln>
            </p:spPr>
          </p:sp>
          <p:sp>
            <p:nvSpPr>
              <p:cNvPr id="124" name="TN"/>
              <p:cNvSpPr>
                <a:spLocks/>
              </p:cNvSpPr>
              <p:nvPr/>
            </p:nvSpPr>
            <p:spPr bwMode="auto">
              <a:xfrm>
                <a:off x="3070427" y="2248380"/>
                <a:ext cx="594671" cy="209053"/>
              </a:xfrm>
              <a:custGeom>
                <a:avLst/>
                <a:gdLst>
                  <a:gd name="T0" fmla="*/ 2147483647 w 2422"/>
                  <a:gd name="T1" fmla="*/ 0 h 844"/>
                  <a:gd name="T2" fmla="*/ 2147483647 w 2422"/>
                  <a:gd name="T3" fmla="*/ 2147483647 h 844"/>
                  <a:gd name="T4" fmla="*/ 2147483647 w 2422"/>
                  <a:gd name="T5" fmla="*/ 2147483647 h 844"/>
                  <a:gd name="T6" fmla="*/ 2147483647 w 2422"/>
                  <a:gd name="T7" fmla="*/ 2147483647 h 844"/>
                  <a:gd name="T8" fmla="*/ 2147483647 w 2422"/>
                  <a:gd name="T9" fmla="*/ 2147483647 h 844"/>
                  <a:gd name="T10" fmla="*/ 2147483647 w 2422"/>
                  <a:gd name="T11" fmla="*/ 2147483647 h 844"/>
                  <a:gd name="T12" fmla="*/ 2147483647 w 2422"/>
                  <a:gd name="T13" fmla="*/ 2147483647 h 844"/>
                  <a:gd name="T14" fmla="*/ 2147483647 w 2422"/>
                  <a:gd name="T15" fmla="*/ 2147483647 h 844"/>
                  <a:gd name="T16" fmla="*/ 2147483647 w 2422"/>
                  <a:gd name="T17" fmla="*/ 2147483647 h 844"/>
                  <a:gd name="T18" fmla="*/ 2147483647 w 2422"/>
                  <a:gd name="T19" fmla="*/ 2147483647 h 844"/>
                  <a:gd name="T20" fmla="*/ 2147483647 w 2422"/>
                  <a:gd name="T21" fmla="*/ 2147483647 h 844"/>
                  <a:gd name="T22" fmla="*/ 2147483647 w 2422"/>
                  <a:gd name="T23" fmla="*/ 2147483647 h 844"/>
                  <a:gd name="T24" fmla="*/ 2147483647 w 2422"/>
                  <a:gd name="T25" fmla="*/ 2147483647 h 844"/>
                  <a:gd name="T26" fmla="*/ 2147483647 w 2422"/>
                  <a:gd name="T27" fmla="*/ 2147483647 h 844"/>
                  <a:gd name="T28" fmla="*/ 2147483647 w 2422"/>
                  <a:gd name="T29" fmla="*/ 2147483647 h 844"/>
                  <a:gd name="T30" fmla="*/ 2147483647 w 2422"/>
                  <a:gd name="T31" fmla="*/ 2147483647 h 844"/>
                  <a:gd name="T32" fmla="*/ 2147483647 w 2422"/>
                  <a:gd name="T33" fmla="*/ 2147483647 h 844"/>
                  <a:gd name="T34" fmla="*/ 2147483647 w 2422"/>
                  <a:gd name="T35" fmla="*/ 2147483647 h 844"/>
                  <a:gd name="T36" fmla="*/ 2147483647 w 2422"/>
                  <a:gd name="T37" fmla="*/ 2147483647 h 844"/>
                  <a:gd name="T38" fmla="*/ 2147483647 w 2422"/>
                  <a:gd name="T39" fmla="*/ 2147483647 h 844"/>
                  <a:gd name="T40" fmla="*/ 2147483647 w 2422"/>
                  <a:gd name="T41" fmla="*/ 2147483647 h 844"/>
                  <a:gd name="T42" fmla="*/ 2147483647 w 2422"/>
                  <a:gd name="T43" fmla="*/ 2147483647 h 844"/>
                  <a:gd name="T44" fmla="*/ 0 w 2422"/>
                  <a:gd name="T45" fmla="*/ 2147483647 h 844"/>
                  <a:gd name="T46" fmla="*/ 2147483647 w 2422"/>
                  <a:gd name="T47" fmla="*/ 2147483647 h 844"/>
                  <a:gd name="T48" fmla="*/ 2147483647 w 2422"/>
                  <a:gd name="T49" fmla="*/ 2147483647 h 844"/>
                  <a:gd name="T50" fmla="*/ 2147483647 w 2422"/>
                  <a:gd name="T51" fmla="*/ 2147483647 h 844"/>
                  <a:gd name="T52" fmla="*/ 2147483647 w 2422"/>
                  <a:gd name="T53" fmla="*/ 2147483647 h 844"/>
                  <a:gd name="T54" fmla="*/ 2147483647 w 2422"/>
                  <a:gd name="T55" fmla="*/ 2147483647 h 844"/>
                  <a:gd name="T56" fmla="*/ 2147483647 w 2422"/>
                  <a:gd name="T57" fmla="*/ 2147483647 h 844"/>
                  <a:gd name="T58" fmla="*/ 2147483647 w 2422"/>
                  <a:gd name="T59" fmla="*/ 2147483647 h 844"/>
                  <a:gd name="T60" fmla="*/ 2147483647 w 2422"/>
                  <a:gd name="T61" fmla="*/ 2147483647 h 844"/>
                  <a:gd name="T62" fmla="*/ 2147483647 w 2422"/>
                  <a:gd name="T63" fmla="*/ 2147483647 h 844"/>
                  <a:gd name="T64" fmla="*/ 2147483647 w 2422"/>
                  <a:gd name="T65" fmla="*/ 2147483647 h 844"/>
                  <a:gd name="T66" fmla="*/ 2147483647 w 2422"/>
                  <a:gd name="T67" fmla="*/ 2147483647 h 844"/>
                  <a:gd name="T68" fmla="*/ 2147483647 w 2422"/>
                  <a:gd name="T69" fmla="*/ 2147483647 h 844"/>
                  <a:gd name="T70" fmla="*/ 2147483647 w 2422"/>
                  <a:gd name="T71" fmla="*/ 2147483647 h 844"/>
                  <a:gd name="T72" fmla="*/ 2147483647 w 2422"/>
                  <a:gd name="T73" fmla="*/ 2147483647 h 844"/>
                  <a:gd name="T74" fmla="*/ 2147483647 w 2422"/>
                  <a:gd name="T75" fmla="*/ 2147483647 h 844"/>
                  <a:gd name="T76" fmla="*/ 2147483647 w 2422"/>
                  <a:gd name="T77" fmla="*/ 2147483647 h 844"/>
                  <a:gd name="T78" fmla="*/ 2147483647 w 2422"/>
                  <a:gd name="T79" fmla="*/ 2147483647 h 844"/>
                  <a:gd name="T80" fmla="*/ 2147483647 w 2422"/>
                  <a:gd name="T81" fmla="*/ 2147483647 h 844"/>
                  <a:gd name="T82" fmla="*/ 2147483647 w 2422"/>
                  <a:gd name="T83" fmla="*/ 2147483647 h 844"/>
                  <a:gd name="T84" fmla="*/ 2147483647 w 2422"/>
                  <a:gd name="T85" fmla="*/ 2147483647 h 844"/>
                  <a:gd name="T86" fmla="*/ 2147483647 w 2422"/>
                  <a:gd name="T87" fmla="*/ 2147483647 h 844"/>
                  <a:gd name="T88" fmla="*/ 2147483647 w 2422"/>
                  <a:gd name="T89" fmla="*/ 2147483647 h 844"/>
                  <a:gd name="T90" fmla="*/ 2147483647 w 2422"/>
                  <a:gd name="T91" fmla="*/ 2147483647 h 844"/>
                  <a:gd name="T92" fmla="*/ 2147483647 w 2422"/>
                  <a:gd name="T93" fmla="*/ 2147483647 h 844"/>
                  <a:gd name="T94" fmla="*/ 2147483647 w 2422"/>
                  <a:gd name="T95" fmla="*/ 2147483647 h 844"/>
                  <a:gd name="T96" fmla="*/ 2147483647 w 2422"/>
                  <a:gd name="T97" fmla="*/ 2147483647 h 844"/>
                  <a:gd name="T98" fmla="*/ 2147483647 w 2422"/>
                  <a:gd name="T99" fmla="*/ 2147483647 h 844"/>
                  <a:gd name="T100" fmla="*/ 2147483647 w 2422"/>
                  <a:gd name="T101" fmla="*/ 2147483647 h 844"/>
                  <a:gd name="T102" fmla="*/ 2147483647 w 2422"/>
                  <a:gd name="T103" fmla="*/ 2147483647 h 844"/>
                  <a:gd name="T104" fmla="*/ 2147483647 w 2422"/>
                  <a:gd name="T105" fmla="*/ 2147483647 h 844"/>
                  <a:gd name="T106" fmla="*/ 2147483647 w 2422"/>
                  <a:gd name="T107" fmla="*/ 2147483647 h 844"/>
                  <a:gd name="T108" fmla="*/ 2147483647 w 2422"/>
                  <a:gd name="T109" fmla="*/ 2147483647 h 844"/>
                  <a:gd name="T110" fmla="*/ 2147483647 w 2422"/>
                  <a:gd name="T111" fmla="*/ 2147483647 h 844"/>
                  <a:gd name="T112" fmla="*/ 2147483647 w 2422"/>
                  <a:gd name="T113" fmla="*/ 2147483647 h 844"/>
                  <a:gd name="T114" fmla="*/ 2147483647 w 2422"/>
                  <a:gd name="T115" fmla="*/ 0 h 84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422"/>
                  <a:gd name="T175" fmla="*/ 0 h 844"/>
                  <a:gd name="T176" fmla="*/ 2422 w 2422"/>
                  <a:gd name="T177" fmla="*/ 844 h 84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422" h="844">
                    <a:moveTo>
                      <a:pt x="2422" y="0"/>
                    </a:moveTo>
                    <a:lnTo>
                      <a:pt x="1929" y="59"/>
                    </a:lnTo>
                    <a:lnTo>
                      <a:pt x="1908" y="82"/>
                    </a:lnTo>
                    <a:lnTo>
                      <a:pt x="683" y="189"/>
                    </a:lnTo>
                    <a:lnTo>
                      <a:pt x="667" y="179"/>
                    </a:lnTo>
                    <a:lnTo>
                      <a:pt x="618" y="184"/>
                    </a:lnTo>
                    <a:lnTo>
                      <a:pt x="628" y="205"/>
                    </a:lnTo>
                    <a:lnTo>
                      <a:pt x="628" y="244"/>
                    </a:lnTo>
                    <a:lnTo>
                      <a:pt x="195" y="276"/>
                    </a:lnTo>
                    <a:lnTo>
                      <a:pt x="174" y="330"/>
                    </a:lnTo>
                    <a:lnTo>
                      <a:pt x="158" y="389"/>
                    </a:lnTo>
                    <a:lnTo>
                      <a:pt x="163" y="411"/>
                    </a:lnTo>
                    <a:lnTo>
                      <a:pt x="147" y="465"/>
                    </a:lnTo>
                    <a:lnTo>
                      <a:pt x="141" y="481"/>
                    </a:lnTo>
                    <a:lnTo>
                      <a:pt x="147" y="503"/>
                    </a:lnTo>
                    <a:lnTo>
                      <a:pt x="130" y="535"/>
                    </a:lnTo>
                    <a:lnTo>
                      <a:pt x="93" y="574"/>
                    </a:lnTo>
                    <a:lnTo>
                      <a:pt x="81" y="649"/>
                    </a:lnTo>
                    <a:lnTo>
                      <a:pt x="38" y="697"/>
                    </a:lnTo>
                    <a:lnTo>
                      <a:pt x="49" y="741"/>
                    </a:lnTo>
                    <a:lnTo>
                      <a:pt x="49" y="811"/>
                    </a:lnTo>
                    <a:lnTo>
                      <a:pt x="38" y="811"/>
                    </a:lnTo>
                    <a:lnTo>
                      <a:pt x="0" y="844"/>
                    </a:lnTo>
                    <a:lnTo>
                      <a:pt x="628" y="801"/>
                    </a:lnTo>
                    <a:lnTo>
                      <a:pt x="1403" y="736"/>
                    </a:lnTo>
                    <a:lnTo>
                      <a:pt x="1707" y="703"/>
                    </a:lnTo>
                    <a:lnTo>
                      <a:pt x="1712" y="611"/>
                    </a:lnTo>
                    <a:lnTo>
                      <a:pt x="1740" y="616"/>
                    </a:lnTo>
                    <a:lnTo>
                      <a:pt x="1756" y="611"/>
                    </a:lnTo>
                    <a:lnTo>
                      <a:pt x="1777" y="590"/>
                    </a:lnTo>
                    <a:lnTo>
                      <a:pt x="1777" y="568"/>
                    </a:lnTo>
                    <a:lnTo>
                      <a:pt x="1777" y="546"/>
                    </a:lnTo>
                    <a:lnTo>
                      <a:pt x="1783" y="525"/>
                    </a:lnTo>
                    <a:lnTo>
                      <a:pt x="1810" y="498"/>
                    </a:lnTo>
                    <a:lnTo>
                      <a:pt x="1870" y="476"/>
                    </a:lnTo>
                    <a:lnTo>
                      <a:pt x="1940" y="454"/>
                    </a:lnTo>
                    <a:lnTo>
                      <a:pt x="2010" y="395"/>
                    </a:lnTo>
                    <a:lnTo>
                      <a:pt x="2038" y="384"/>
                    </a:lnTo>
                    <a:lnTo>
                      <a:pt x="2081" y="346"/>
                    </a:lnTo>
                    <a:lnTo>
                      <a:pt x="2087" y="309"/>
                    </a:lnTo>
                    <a:lnTo>
                      <a:pt x="2098" y="309"/>
                    </a:lnTo>
                    <a:lnTo>
                      <a:pt x="2114" y="309"/>
                    </a:lnTo>
                    <a:lnTo>
                      <a:pt x="2124" y="293"/>
                    </a:lnTo>
                    <a:lnTo>
                      <a:pt x="2130" y="281"/>
                    </a:lnTo>
                    <a:lnTo>
                      <a:pt x="2157" y="260"/>
                    </a:lnTo>
                    <a:lnTo>
                      <a:pt x="2162" y="260"/>
                    </a:lnTo>
                    <a:lnTo>
                      <a:pt x="2184" y="276"/>
                    </a:lnTo>
                    <a:lnTo>
                      <a:pt x="2206" y="260"/>
                    </a:lnTo>
                    <a:lnTo>
                      <a:pt x="2211" y="249"/>
                    </a:lnTo>
                    <a:lnTo>
                      <a:pt x="2243" y="222"/>
                    </a:lnTo>
                    <a:lnTo>
                      <a:pt x="2271" y="211"/>
                    </a:lnTo>
                    <a:lnTo>
                      <a:pt x="2319" y="205"/>
                    </a:lnTo>
                    <a:lnTo>
                      <a:pt x="2368" y="124"/>
                    </a:lnTo>
                    <a:lnTo>
                      <a:pt x="2412" y="98"/>
                    </a:lnTo>
                    <a:lnTo>
                      <a:pt x="2412" y="75"/>
                    </a:lnTo>
                    <a:lnTo>
                      <a:pt x="2422" y="54"/>
                    </a:lnTo>
                    <a:lnTo>
                      <a:pt x="2412" y="27"/>
                    </a:lnTo>
                    <a:lnTo>
                      <a:pt x="2422" y="0"/>
                    </a:lnTo>
                    <a:close/>
                  </a:path>
                </a:pathLst>
              </a:custGeom>
              <a:solidFill>
                <a:schemeClr val="bg1">
                  <a:lumMod val="85000"/>
                </a:schemeClr>
              </a:solidFill>
              <a:ln w="9525">
                <a:solidFill>
                  <a:schemeClr val="bg1">
                    <a:lumMod val="85000"/>
                  </a:schemeClr>
                </a:solidFill>
                <a:round/>
                <a:headEnd/>
                <a:tailEnd/>
              </a:ln>
            </p:spPr>
          </p:sp>
          <p:sp>
            <p:nvSpPr>
              <p:cNvPr id="125" name="MS"/>
              <p:cNvSpPr>
                <a:spLocks/>
              </p:cNvSpPr>
              <p:nvPr/>
            </p:nvSpPr>
            <p:spPr bwMode="auto">
              <a:xfrm>
                <a:off x="2990065" y="2441355"/>
                <a:ext cx="257155" cy="442229"/>
              </a:xfrm>
              <a:custGeom>
                <a:avLst/>
                <a:gdLst>
                  <a:gd name="T0" fmla="*/ 2147483647 w 1035"/>
                  <a:gd name="T1" fmla="*/ 0 h 1806"/>
                  <a:gd name="T2" fmla="*/ 2147483647 w 1035"/>
                  <a:gd name="T3" fmla="*/ 2147483647 h 1806"/>
                  <a:gd name="T4" fmla="*/ 2147483647 w 1035"/>
                  <a:gd name="T5" fmla="*/ 2147483647 h 1806"/>
                  <a:gd name="T6" fmla="*/ 2147483647 w 1035"/>
                  <a:gd name="T7" fmla="*/ 2147483647 h 1806"/>
                  <a:gd name="T8" fmla="*/ 2147483647 w 1035"/>
                  <a:gd name="T9" fmla="*/ 2147483647 h 1806"/>
                  <a:gd name="T10" fmla="*/ 2147483647 w 1035"/>
                  <a:gd name="T11" fmla="*/ 2147483647 h 1806"/>
                  <a:gd name="T12" fmla="*/ 2147483647 w 1035"/>
                  <a:gd name="T13" fmla="*/ 2147483647 h 1806"/>
                  <a:gd name="T14" fmla="*/ 2147483647 w 1035"/>
                  <a:gd name="T15" fmla="*/ 2147483647 h 1806"/>
                  <a:gd name="T16" fmla="*/ 2147483647 w 1035"/>
                  <a:gd name="T17" fmla="*/ 2147483647 h 1806"/>
                  <a:gd name="T18" fmla="*/ 2147483647 w 1035"/>
                  <a:gd name="T19" fmla="*/ 2147483647 h 1806"/>
                  <a:gd name="T20" fmla="*/ 2147483647 w 1035"/>
                  <a:gd name="T21" fmla="*/ 2147483647 h 1806"/>
                  <a:gd name="T22" fmla="*/ 2147483647 w 1035"/>
                  <a:gd name="T23" fmla="*/ 2147483647 h 1806"/>
                  <a:gd name="T24" fmla="*/ 2147483647 w 1035"/>
                  <a:gd name="T25" fmla="*/ 2147483647 h 1806"/>
                  <a:gd name="T26" fmla="*/ 2147483647 w 1035"/>
                  <a:gd name="T27" fmla="*/ 2147483647 h 1806"/>
                  <a:gd name="T28" fmla="*/ 2147483647 w 1035"/>
                  <a:gd name="T29" fmla="*/ 2147483647 h 1806"/>
                  <a:gd name="T30" fmla="*/ 2147483647 w 1035"/>
                  <a:gd name="T31" fmla="*/ 2147483647 h 1806"/>
                  <a:gd name="T32" fmla="*/ 2147483647 w 1035"/>
                  <a:gd name="T33" fmla="*/ 2147483647 h 1806"/>
                  <a:gd name="T34" fmla="*/ 2147483647 w 1035"/>
                  <a:gd name="T35" fmla="*/ 2147483647 h 1806"/>
                  <a:gd name="T36" fmla="*/ 2147483647 w 1035"/>
                  <a:gd name="T37" fmla="*/ 2147483647 h 1806"/>
                  <a:gd name="T38" fmla="*/ 2147483647 w 1035"/>
                  <a:gd name="T39" fmla="*/ 2147483647 h 1806"/>
                  <a:gd name="T40" fmla="*/ 2147483647 w 1035"/>
                  <a:gd name="T41" fmla="*/ 2147483647 h 1806"/>
                  <a:gd name="T42" fmla="*/ 2147483647 w 1035"/>
                  <a:gd name="T43" fmla="*/ 2147483647 h 1806"/>
                  <a:gd name="T44" fmla="*/ 2147483647 w 1035"/>
                  <a:gd name="T45" fmla="*/ 2147483647 h 1806"/>
                  <a:gd name="T46" fmla="*/ 2147483647 w 1035"/>
                  <a:gd name="T47" fmla="*/ 2147483647 h 1806"/>
                  <a:gd name="T48" fmla="*/ 2147483647 w 1035"/>
                  <a:gd name="T49" fmla="*/ 2147483647 h 1806"/>
                  <a:gd name="T50" fmla="*/ 2147483647 w 1035"/>
                  <a:gd name="T51" fmla="*/ 2147483647 h 1806"/>
                  <a:gd name="T52" fmla="*/ 2147483647 w 1035"/>
                  <a:gd name="T53" fmla="*/ 2147483647 h 1806"/>
                  <a:gd name="T54" fmla="*/ 2147483647 w 1035"/>
                  <a:gd name="T55" fmla="*/ 2147483647 h 1806"/>
                  <a:gd name="T56" fmla="*/ 2147483647 w 1035"/>
                  <a:gd name="T57" fmla="*/ 2147483647 h 1806"/>
                  <a:gd name="T58" fmla="*/ 2147483647 w 1035"/>
                  <a:gd name="T59" fmla="*/ 2147483647 h 1806"/>
                  <a:gd name="T60" fmla="*/ 2147483647 w 1035"/>
                  <a:gd name="T61" fmla="*/ 2147483647 h 1806"/>
                  <a:gd name="T62" fmla="*/ 2147483647 w 1035"/>
                  <a:gd name="T63" fmla="*/ 2147483647 h 1806"/>
                  <a:gd name="T64" fmla="*/ 2147483647 w 1035"/>
                  <a:gd name="T65" fmla="*/ 2147483647 h 1806"/>
                  <a:gd name="T66" fmla="*/ 0 w 1035"/>
                  <a:gd name="T67" fmla="*/ 2147483647 h 1806"/>
                  <a:gd name="T68" fmla="*/ 0 w 1035"/>
                  <a:gd name="T69" fmla="*/ 2147483647 h 1806"/>
                  <a:gd name="T70" fmla="*/ 2147483647 w 1035"/>
                  <a:gd name="T71" fmla="*/ 2147483647 h 1806"/>
                  <a:gd name="T72" fmla="*/ 2147483647 w 1035"/>
                  <a:gd name="T73" fmla="*/ 2147483647 h 1806"/>
                  <a:gd name="T74" fmla="*/ 2147483647 w 1035"/>
                  <a:gd name="T75" fmla="*/ 2147483647 h 1806"/>
                  <a:gd name="T76" fmla="*/ 2147483647 w 1035"/>
                  <a:gd name="T77" fmla="*/ 2147483647 h 1806"/>
                  <a:gd name="T78" fmla="*/ 2147483647 w 1035"/>
                  <a:gd name="T79" fmla="*/ 2147483647 h 1806"/>
                  <a:gd name="T80" fmla="*/ 2147483647 w 1035"/>
                  <a:gd name="T81" fmla="*/ 2147483647 h 1806"/>
                  <a:gd name="T82" fmla="*/ 2147483647 w 1035"/>
                  <a:gd name="T83" fmla="*/ 2147483647 h 1806"/>
                  <a:gd name="T84" fmla="*/ 2147483647 w 1035"/>
                  <a:gd name="T85" fmla="*/ 2147483647 h 1806"/>
                  <a:gd name="T86" fmla="*/ 2147483647 w 1035"/>
                  <a:gd name="T87" fmla="*/ 2147483647 h 1806"/>
                  <a:gd name="T88" fmla="*/ 2147483647 w 1035"/>
                  <a:gd name="T89" fmla="*/ 2147483647 h 1806"/>
                  <a:gd name="T90" fmla="*/ 2147483647 w 1035"/>
                  <a:gd name="T91" fmla="*/ 2147483647 h 1806"/>
                  <a:gd name="T92" fmla="*/ 2147483647 w 1035"/>
                  <a:gd name="T93" fmla="*/ 2147483647 h 1806"/>
                  <a:gd name="T94" fmla="*/ 2147483647 w 1035"/>
                  <a:gd name="T95" fmla="*/ 2147483647 h 1806"/>
                  <a:gd name="T96" fmla="*/ 2147483647 w 1035"/>
                  <a:gd name="T97" fmla="*/ 2147483647 h 1806"/>
                  <a:gd name="T98" fmla="*/ 2147483647 w 1035"/>
                  <a:gd name="T99" fmla="*/ 2147483647 h 1806"/>
                  <a:gd name="T100" fmla="*/ 2147483647 w 1035"/>
                  <a:gd name="T101" fmla="*/ 2147483647 h 1806"/>
                  <a:gd name="T102" fmla="*/ 2147483647 w 1035"/>
                  <a:gd name="T103" fmla="*/ 2147483647 h 1806"/>
                  <a:gd name="T104" fmla="*/ 2147483647 w 1035"/>
                  <a:gd name="T105" fmla="*/ 0 h 180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035"/>
                  <a:gd name="T160" fmla="*/ 0 h 1806"/>
                  <a:gd name="T161" fmla="*/ 1035 w 1035"/>
                  <a:gd name="T162" fmla="*/ 1806 h 180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035" h="1806">
                    <a:moveTo>
                      <a:pt x="958" y="0"/>
                    </a:moveTo>
                    <a:lnTo>
                      <a:pt x="330" y="43"/>
                    </a:lnTo>
                    <a:lnTo>
                      <a:pt x="330" y="64"/>
                    </a:lnTo>
                    <a:lnTo>
                      <a:pt x="270" y="113"/>
                    </a:lnTo>
                    <a:lnTo>
                      <a:pt x="249" y="172"/>
                    </a:lnTo>
                    <a:lnTo>
                      <a:pt x="254" y="226"/>
                    </a:lnTo>
                    <a:lnTo>
                      <a:pt x="249" y="265"/>
                    </a:lnTo>
                    <a:lnTo>
                      <a:pt x="195" y="297"/>
                    </a:lnTo>
                    <a:lnTo>
                      <a:pt x="157" y="351"/>
                    </a:lnTo>
                    <a:lnTo>
                      <a:pt x="141" y="367"/>
                    </a:lnTo>
                    <a:lnTo>
                      <a:pt x="141" y="416"/>
                    </a:lnTo>
                    <a:lnTo>
                      <a:pt x="114" y="448"/>
                    </a:lnTo>
                    <a:lnTo>
                      <a:pt x="114" y="486"/>
                    </a:lnTo>
                    <a:lnTo>
                      <a:pt x="92" y="535"/>
                    </a:lnTo>
                    <a:lnTo>
                      <a:pt x="65" y="588"/>
                    </a:lnTo>
                    <a:lnTo>
                      <a:pt x="76" y="643"/>
                    </a:lnTo>
                    <a:lnTo>
                      <a:pt x="102" y="670"/>
                    </a:lnTo>
                    <a:lnTo>
                      <a:pt x="108" y="708"/>
                    </a:lnTo>
                    <a:lnTo>
                      <a:pt x="119" y="718"/>
                    </a:lnTo>
                    <a:lnTo>
                      <a:pt x="119" y="735"/>
                    </a:lnTo>
                    <a:lnTo>
                      <a:pt x="102" y="746"/>
                    </a:lnTo>
                    <a:lnTo>
                      <a:pt x="92" y="778"/>
                    </a:lnTo>
                    <a:lnTo>
                      <a:pt x="97" y="799"/>
                    </a:lnTo>
                    <a:lnTo>
                      <a:pt x="92" y="832"/>
                    </a:lnTo>
                    <a:lnTo>
                      <a:pt x="135" y="903"/>
                    </a:lnTo>
                    <a:lnTo>
                      <a:pt x="141" y="973"/>
                    </a:lnTo>
                    <a:lnTo>
                      <a:pt x="157" y="1016"/>
                    </a:lnTo>
                    <a:lnTo>
                      <a:pt x="179" y="1032"/>
                    </a:lnTo>
                    <a:lnTo>
                      <a:pt x="184" y="1064"/>
                    </a:lnTo>
                    <a:lnTo>
                      <a:pt x="141" y="1092"/>
                    </a:lnTo>
                    <a:lnTo>
                      <a:pt x="130" y="1103"/>
                    </a:lnTo>
                    <a:lnTo>
                      <a:pt x="108" y="1184"/>
                    </a:lnTo>
                    <a:lnTo>
                      <a:pt x="54" y="1270"/>
                    </a:lnTo>
                    <a:lnTo>
                      <a:pt x="0" y="1428"/>
                    </a:lnTo>
                    <a:lnTo>
                      <a:pt x="0" y="1540"/>
                    </a:lnTo>
                    <a:lnTo>
                      <a:pt x="579" y="1519"/>
                    </a:lnTo>
                    <a:lnTo>
                      <a:pt x="590" y="1535"/>
                    </a:lnTo>
                    <a:lnTo>
                      <a:pt x="574" y="1589"/>
                    </a:lnTo>
                    <a:lnTo>
                      <a:pt x="579" y="1676"/>
                    </a:lnTo>
                    <a:lnTo>
                      <a:pt x="639" y="1735"/>
                    </a:lnTo>
                    <a:lnTo>
                      <a:pt x="655" y="1806"/>
                    </a:lnTo>
                    <a:lnTo>
                      <a:pt x="693" y="1806"/>
                    </a:lnTo>
                    <a:lnTo>
                      <a:pt x="758" y="1757"/>
                    </a:lnTo>
                    <a:lnTo>
                      <a:pt x="899" y="1714"/>
                    </a:lnTo>
                    <a:lnTo>
                      <a:pt x="932" y="1725"/>
                    </a:lnTo>
                    <a:lnTo>
                      <a:pt x="986" y="1709"/>
                    </a:lnTo>
                    <a:lnTo>
                      <a:pt x="991" y="1719"/>
                    </a:lnTo>
                    <a:lnTo>
                      <a:pt x="1024" y="1730"/>
                    </a:lnTo>
                    <a:lnTo>
                      <a:pt x="1035" y="1725"/>
                    </a:lnTo>
                    <a:lnTo>
                      <a:pt x="970" y="1173"/>
                    </a:lnTo>
                    <a:lnTo>
                      <a:pt x="965" y="1119"/>
                    </a:lnTo>
                    <a:lnTo>
                      <a:pt x="986" y="32"/>
                    </a:lnTo>
                    <a:lnTo>
                      <a:pt x="958" y="0"/>
                    </a:lnTo>
                    <a:close/>
                  </a:path>
                </a:pathLst>
              </a:custGeom>
              <a:solidFill>
                <a:schemeClr val="bg1">
                  <a:lumMod val="85000"/>
                </a:schemeClr>
              </a:solidFill>
              <a:ln w="9525">
                <a:solidFill>
                  <a:schemeClr val="bg1">
                    <a:lumMod val="85000"/>
                  </a:schemeClr>
                </a:solidFill>
                <a:round/>
                <a:headEnd/>
                <a:tailEnd/>
              </a:ln>
            </p:spPr>
          </p:sp>
          <p:sp>
            <p:nvSpPr>
              <p:cNvPr id="126" name="AL"/>
              <p:cNvSpPr>
                <a:spLocks/>
              </p:cNvSpPr>
              <p:nvPr/>
            </p:nvSpPr>
            <p:spPr bwMode="auto">
              <a:xfrm>
                <a:off x="3223112" y="2425273"/>
                <a:ext cx="281263" cy="442229"/>
              </a:xfrm>
              <a:custGeom>
                <a:avLst/>
                <a:gdLst>
                  <a:gd name="T0" fmla="*/ 0 w 1133"/>
                  <a:gd name="T1" fmla="*/ 2147483647 h 1795"/>
                  <a:gd name="T2" fmla="*/ 2147483647 w 1133"/>
                  <a:gd name="T3" fmla="*/ 2147483647 h 1795"/>
                  <a:gd name="T4" fmla="*/ 2147483647 w 1133"/>
                  <a:gd name="T5" fmla="*/ 2147483647 h 1795"/>
                  <a:gd name="T6" fmla="*/ 2147483647 w 1133"/>
                  <a:gd name="T7" fmla="*/ 2147483647 h 1795"/>
                  <a:gd name="T8" fmla="*/ 2147483647 w 1133"/>
                  <a:gd name="T9" fmla="*/ 2147483647 h 1795"/>
                  <a:gd name="T10" fmla="*/ 2147483647 w 1133"/>
                  <a:gd name="T11" fmla="*/ 2147483647 h 1795"/>
                  <a:gd name="T12" fmla="*/ 2147483647 w 1133"/>
                  <a:gd name="T13" fmla="*/ 2147483647 h 1795"/>
                  <a:gd name="T14" fmla="*/ 2147483647 w 1133"/>
                  <a:gd name="T15" fmla="*/ 2147483647 h 1795"/>
                  <a:gd name="T16" fmla="*/ 2147483647 w 1133"/>
                  <a:gd name="T17" fmla="*/ 2147483647 h 1795"/>
                  <a:gd name="T18" fmla="*/ 2147483647 w 1133"/>
                  <a:gd name="T19" fmla="*/ 2147483647 h 1795"/>
                  <a:gd name="T20" fmla="*/ 2147483647 w 1133"/>
                  <a:gd name="T21" fmla="*/ 2147483647 h 1795"/>
                  <a:gd name="T22" fmla="*/ 2147483647 w 1133"/>
                  <a:gd name="T23" fmla="*/ 2147483647 h 1795"/>
                  <a:gd name="T24" fmla="*/ 2147483647 w 1133"/>
                  <a:gd name="T25" fmla="*/ 2147483647 h 1795"/>
                  <a:gd name="T26" fmla="*/ 2147483647 w 1133"/>
                  <a:gd name="T27" fmla="*/ 2147483647 h 1795"/>
                  <a:gd name="T28" fmla="*/ 2147483647 w 1133"/>
                  <a:gd name="T29" fmla="*/ 2147483647 h 1795"/>
                  <a:gd name="T30" fmla="*/ 2147483647 w 1133"/>
                  <a:gd name="T31" fmla="*/ 2147483647 h 1795"/>
                  <a:gd name="T32" fmla="*/ 2147483647 w 1133"/>
                  <a:gd name="T33" fmla="*/ 2147483647 h 1795"/>
                  <a:gd name="T34" fmla="*/ 2147483647 w 1133"/>
                  <a:gd name="T35" fmla="*/ 2147483647 h 1795"/>
                  <a:gd name="T36" fmla="*/ 2147483647 w 1133"/>
                  <a:gd name="T37" fmla="*/ 2147483647 h 1795"/>
                  <a:gd name="T38" fmla="*/ 2147483647 w 1133"/>
                  <a:gd name="T39" fmla="*/ 2147483647 h 1795"/>
                  <a:gd name="T40" fmla="*/ 2147483647 w 1133"/>
                  <a:gd name="T41" fmla="*/ 2147483647 h 1795"/>
                  <a:gd name="T42" fmla="*/ 2147483647 w 1133"/>
                  <a:gd name="T43" fmla="*/ 2147483647 h 1795"/>
                  <a:gd name="T44" fmla="*/ 2147483647 w 1133"/>
                  <a:gd name="T45" fmla="*/ 2147483647 h 1795"/>
                  <a:gd name="T46" fmla="*/ 2147483647 w 1133"/>
                  <a:gd name="T47" fmla="*/ 2147483647 h 1795"/>
                  <a:gd name="T48" fmla="*/ 2147483647 w 1133"/>
                  <a:gd name="T49" fmla="*/ 2147483647 h 1795"/>
                  <a:gd name="T50" fmla="*/ 2147483647 w 1133"/>
                  <a:gd name="T51" fmla="*/ 2147483647 h 1795"/>
                  <a:gd name="T52" fmla="*/ 2147483647 w 1133"/>
                  <a:gd name="T53" fmla="*/ 2147483647 h 1795"/>
                  <a:gd name="T54" fmla="*/ 2147483647 w 1133"/>
                  <a:gd name="T55" fmla="*/ 2147483647 h 1795"/>
                  <a:gd name="T56" fmla="*/ 2147483647 w 1133"/>
                  <a:gd name="T57" fmla="*/ 2147483647 h 1795"/>
                  <a:gd name="T58" fmla="*/ 2147483647 w 1133"/>
                  <a:gd name="T59" fmla="*/ 2147483647 h 1795"/>
                  <a:gd name="T60" fmla="*/ 2147483647 w 1133"/>
                  <a:gd name="T61" fmla="*/ 2147483647 h 1795"/>
                  <a:gd name="T62" fmla="*/ 2147483647 w 1133"/>
                  <a:gd name="T63" fmla="*/ 2147483647 h 1795"/>
                  <a:gd name="T64" fmla="*/ 2147483647 w 1133"/>
                  <a:gd name="T65" fmla="*/ 2147483647 h 1795"/>
                  <a:gd name="T66" fmla="*/ 2147483647 w 1133"/>
                  <a:gd name="T67" fmla="*/ 2147483647 h 1795"/>
                  <a:gd name="T68" fmla="*/ 2147483647 w 1133"/>
                  <a:gd name="T69" fmla="*/ 2147483647 h 1795"/>
                  <a:gd name="T70" fmla="*/ 2147483647 w 1133"/>
                  <a:gd name="T71" fmla="*/ 2147483647 h 1795"/>
                  <a:gd name="T72" fmla="*/ 2147483647 w 1133"/>
                  <a:gd name="T73" fmla="*/ 2147483647 h 1795"/>
                  <a:gd name="T74" fmla="*/ 2147483647 w 1133"/>
                  <a:gd name="T75" fmla="*/ 2147483647 h 1795"/>
                  <a:gd name="T76" fmla="*/ 2147483647 w 1133"/>
                  <a:gd name="T77" fmla="*/ 2147483647 h 1795"/>
                  <a:gd name="T78" fmla="*/ 2147483647 w 1133"/>
                  <a:gd name="T79" fmla="*/ 2147483647 h 1795"/>
                  <a:gd name="T80" fmla="*/ 2147483647 w 1133"/>
                  <a:gd name="T81" fmla="*/ 2147483647 h 1795"/>
                  <a:gd name="T82" fmla="*/ 2147483647 w 1133"/>
                  <a:gd name="T83" fmla="*/ 2147483647 h 1795"/>
                  <a:gd name="T84" fmla="*/ 2147483647 w 1133"/>
                  <a:gd name="T85" fmla="*/ 2147483647 h 1795"/>
                  <a:gd name="T86" fmla="*/ 2147483647 w 1133"/>
                  <a:gd name="T87" fmla="*/ 2147483647 h 1795"/>
                  <a:gd name="T88" fmla="*/ 2147483647 w 1133"/>
                  <a:gd name="T89" fmla="*/ 2147483647 h 1795"/>
                  <a:gd name="T90" fmla="*/ 2147483647 w 1133"/>
                  <a:gd name="T91" fmla="*/ 2147483647 h 1795"/>
                  <a:gd name="T92" fmla="*/ 2147483647 w 1133"/>
                  <a:gd name="T93" fmla="*/ 2147483647 h 1795"/>
                  <a:gd name="T94" fmla="*/ 2147483647 w 1133"/>
                  <a:gd name="T95" fmla="*/ 2147483647 h 1795"/>
                  <a:gd name="T96" fmla="*/ 2147483647 w 1133"/>
                  <a:gd name="T97" fmla="*/ 2147483647 h 1795"/>
                  <a:gd name="T98" fmla="*/ 2147483647 w 1133"/>
                  <a:gd name="T99" fmla="*/ 2147483647 h 1795"/>
                  <a:gd name="T100" fmla="*/ 2147483647 w 1133"/>
                  <a:gd name="T101" fmla="*/ 2147483647 h 1795"/>
                  <a:gd name="T102" fmla="*/ 2147483647 w 1133"/>
                  <a:gd name="T103" fmla="*/ 0 h 1795"/>
                  <a:gd name="T104" fmla="*/ 0 w 1133"/>
                  <a:gd name="T105" fmla="*/ 2147483647 h 179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133"/>
                  <a:gd name="T160" fmla="*/ 0 h 1795"/>
                  <a:gd name="T161" fmla="*/ 1133 w 1133"/>
                  <a:gd name="T162" fmla="*/ 1795 h 1795"/>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133" h="1795">
                    <a:moveTo>
                      <a:pt x="0" y="65"/>
                    </a:moveTo>
                    <a:lnTo>
                      <a:pt x="28" y="97"/>
                    </a:lnTo>
                    <a:lnTo>
                      <a:pt x="7" y="1184"/>
                    </a:lnTo>
                    <a:lnTo>
                      <a:pt x="12" y="1238"/>
                    </a:lnTo>
                    <a:lnTo>
                      <a:pt x="77" y="1790"/>
                    </a:lnTo>
                    <a:lnTo>
                      <a:pt x="93" y="1779"/>
                    </a:lnTo>
                    <a:lnTo>
                      <a:pt x="109" y="1767"/>
                    </a:lnTo>
                    <a:lnTo>
                      <a:pt x="158" y="1784"/>
                    </a:lnTo>
                    <a:lnTo>
                      <a:pt x="168" y="1762"/>
                    </a:lnTo>
                    <a:lnTo>
                      <a:pt x="179" y="1681"/>
                    </a:lnTo>
                    <a:lnTo>
                      <a:pt x="201" y="1627"/>
                    </a:lnTo>
                    <a:lnTo>
                      <a:pt x="228" y="1681"/>
                    </a:lnTo>
                    <a:lnTo>
                      <a:pt x="223" y="1703"/>
                    </a:lnTo>
                    <a:lnTo>
                      <a:pt x="245" y="1746"/>
                    </a:lnTo>
                    <a:lnTo>
                      <a:pt x="277" y="1795"/>
                    </a:lnTo>
                    <a:lnTo>
                      <a:pt x="310" y="1795"/>
                    </a:lnTo>
                    <a:lnTo>
                      <a:pt x="337" y="1795"/>
                    </a:lnTo>
                    <a:lnTo>
                      <a:pt x="375" y="1757"/>
                    </a:lnTo>
                    <a:lnTo>
                      <a:pt x="380" y="1751"/>
                    </a:lnTo>
                    <a:lnTo>
                      <a:pt x="396" y="1735"/>
                    </a:lnTo>
                    <a:lnTo>
                      <a:pt x="396" y="1730"/>
                    </a:lnTo>
                    <a:lnTo>
                      <a:pt x="391" y="1719"/>
                    </a:lnTo>
                    <a:lnTo>
                      <a:pt x="375" y="1714"/>
                    </a:lnTo>
                    <a:lnTo>
                      <a:pt x="375" y="1703"/>
                    </a:lnTo>
                    <a:lnTo>
                      <a:pt x="391" y="1670"/>
                    </a:lnTo>
                    <a:lnTo>
                      <a:pt x="386" y="1654"/>
                    </a:lnTo>
                    <a:lnTo>
                      <a:pt x="363" y="1638"/>
                    </a:lnTo>
                    <a:lnTo>
                      <a:pt x="353" y="1638"/>
                    </a:lnTo>
                    <a:lnTo>
                      <a:pt x="337" y="1621"/>
                    </a:lnTo>
                    <a:lnTo>
                      <a:pt x="310" y="1584"/>
                    </a:lnTo>
                    <a:lnTo>
                      <a:pt x="310" y="1556"/>
                    </a:lnTo>
                    <a:lnTo>
                      <a:pt x="315" y="1551"/>
                    </a:lnTo>
                    <a:lnTo>
                      <a:pt x="315" y="1540"/>
                    </a:lnTo>
                    <a:lnTo>
                      <a:pt x="315" y="1524"/>
                    </a:lnTo>
                    <a:lnTo>
                      <a:pt x="1133" y="1444"/>
                    </a:lnTo>
                    <a:lnTo>
                      <a:pt x="1128" y="1421"/>
                    </a:lnTo>
                    <a:lnTo>
                      <a:pt x="1089" y="1363"/>
                    </a:lnTo>
                    <a:lnTo>
                      <a:pt x="1096" y="1270"/>
                    </a:lnTo>
                    <a:lnTo>
                      <a:pt x="1063" y="1189"/>
                    </a:lnTo>
                    <a:lnTo>
                      <a:pt x="1052" y="1124"/>
                    </a:lnTo>
                    <a:lnTo>
                      <a:pt x="1073" y="1075"/>
                    </a:lnTo>
                    <a:lnTo>
                      <a:pt x="1073" y="1027"/>
                    </a:lnTo>
                    <a:lnTo>
                      <a:pt x="1101" y="989"/>
                    </a:lnTo>
                    <a:lnTo>
                      <a:pt x="1106" y="978"/>
                    </a:lnTo>
                    <a:lnTo>
                      <a:pt x="1079" y="946"/>
                    </a:lnTo>
                    <a:lnTo>
                      <a:pt x="1089" y="913"/>
                    </a:lnTo>
                    <a:lnTo>
                      <a:pt x="1073" y="892"/>
                    </a:lnTo>
                    <a:lnTo>
                      <a:pt x="1042" y="876"/>
                    </a:lnTo>
                    <a:lnTo>
                      <a:pt x="1031" y="848"/>
                    </a:lnTo>
                    <a:lnTo>
                      <a:pt x="1014" y="794"/>
                    </a:lnTo>
                    <a:lnTo>
                      <a:pt x="993" y="773"/>
                    </a:lnTo>
                    <a:lnTo>
                      <a:pt x="775" y="0"/>
                    </a:lnTo>
                    <a:lnTo>
                      <a:pt x="0" y="65"/>
                    </a:lnTo>
                    <a:close/>
                  </a:path>
                </a:pathLst>
              </a:custGeom>
              <a:solidFill>
                <a:schemeClr val="bg1">
                  <a:lumMod val="85000"/>
                </a:schemeClr>
              </a:solidFill>
              <a:ln w="9525">
                <a:solidFill>
                  <a:schemeClr val="bg1">
                    <a:lumMod val="85000"/>
                  </a:schemeClr>
                </a:solidFill>
                <a:round/>
                <a:headEnd/>
                <a:tailEnd/>
              </a:ln>
            </p:spPr>
          </p:sp>
        </p:grpSp>
        <p:grpSp>
          <p:nvGrpSpPr>
            <p:cNvPr id="43" name="Group 42"/>
            <p:cNvGrpSpPr/>
            <p:nvPr/>
          </p:nvGrpSpPr>
          <p:grpSpPr>
            <a:xfrm>
              <a:off x="1840902" y="2272504"/>
              <a:ext cx="1366137" cy="1021146"/>
              <a:chOff x="1840902" y="2272504"/>
              <a:chExt cx="1366137" cy="1021146"/>
            </a:xfrm>
          </p:grpSpPr>
          <p:sp>
            <p:nvSpPr>
              <p:cNvPr id="119" name="OK"/>
              <p:cNvSpPr>
                <a:spLocks/>
              </p:cNvSpPr>
              <p:nvPr/>
            </p:nvSpPr>
            <p:spPr bwMode="auto">
              <a:xfrm>
                <a:off x="2146274" y="2272504"/>
                <a:ext cx="618779" cy="313579"/>
              </a:xfrm>
              <a:custGeom>
                <a:avLst/>
                <a:gdLst>
                  <a:gd name="T0" fmla="*/ 2147483647 w 2531"/>
                  <a:gd name="T1" fmla="*/ 2147483647 h 1303"/>
                  <a:gd name="T2" fmla="*/ 0 w 2531"/>
                  <a:gd name="T3" fmla="*/ 2147483647 h 1303"/>
                  <a:gd name="T4" fmla="*/ 2147483647 w 2531"/>
                  <a:gd name="T5" fmla="*/ 2147483647 h 1303"/>
                  <a:gd name="T6" fmla="*/ 2147483647 w 2531"/>
                  <a:gd name="T7" fmla="*/ 2147483647 h 1303"/>
                  <a:gd name="T8" fmla="*/ 2147483647 w 2531"/>
                  <a:gd name="T9" fmla="*/ 2147483647 h 1303"/>
                  <a:gd name="T10" fmla="*/ 2147483647 w 2531"/>
                  <a:gd name="T11" fmla="*/ 2147483647 h 1303"/>
                  <a:gd name="T12" fmla="*/ 2147483647 w 2531"/>
                  <a:gd name="T13" fmla="*/ 2147483647 h 1303"/>
                  <a:gd name="T14" fmla="*/ 2147483647 w 2531"/>
                  <a:gd name="T15" fmla="*/ 2147483647 h 1303"/>
                  <a:gd name="T16" fmla="*/ 2147483647 w 2531"/>
                  <a:gd name="T17" fmla="*/ 2147483647 h 1303"/>
                  <a:gd name="T18" fmla="*/ 2147483647 w 2531"/>
                  <a:gd name="T19" fmla="*/ 2147483647 h 1303"/>
                  <a:gd name="T20" fmla="*/ 2147483647 w 2531"/>
                  <a:gd name="T21" fmla="*/ 2147483647 h 1303"/>
                  <a:gd name="T22" fmla="*/ 2147483647 w 2531"/>
                  <a:gd name="T23" fmla="*/ 2147483647 h 1303"/>
                  <a:gd name="T24" fmla="*/ 2147483647 w 2531"/>
                  <a:gd name="T25" fmla="*/ 2147483647 h 1303"/>
                  <a:gd name="T26" fmla="*/ 2147483647 w 2531"/>
                  <a:gd name="T27" fmla="*/ 2147483647 h 1303"/>
                  <a:gd name="T28" fmla="*/ 2147483647 w 2531"/>
                  <a:gd name="T29" fmla="*/ 2147483647 h 1303"/>
                  <a:gd name="T30" fmla="*/ 2147483647 w 2531"/>
                  <a:gd name="T31" fmla="*/ 2147483647 h 1303"/>
                  <a:gd name="T32" fmla="*/ 2147483647 w 2531"/>
                  <a:gd name="T33" fmla="*/ 2147483647 h 1303"/>
                  <a:gd name="T34" fmla="*/ 2147483647 w 2531"/>
                  <a:gd name="T35" fmla="*/ 2147483647 h 1303"/>
                  <a:gd name="T36" fmla="*/ 2147483647 w 2531"/>
                  <a:gd name="T37" fmla="*/ 2147483647 h 1303"/>
                  <a:gd name="T38" fmla="*/ 2147483647 w 2531"/>
                  <a:gd name="T39" fmla="*/ 2147483647 h 1303"/>
                  <a:gd name="T40" fmla="*/ 2147483647 w 2531"/>
                  <a:gd name="T41" fmla="*/ 2147483647 h 1303"/>
                  <a:gd name="T42" fmla="*/ 2147483647 w 2531"/>
                  <a:gd name="T43" fmla="*/ 2147483647 h 1303"/>
                  <a:gd name="T44" fmla="*/ 2147483647 w 2531"/>
                  <a:gd name="T45" fmla="*/ 2147483647 h 1303"/>
                  <a:gd name="T46" fmla="*/ 2147483647 w 2531"/>
                  <a:gd name="T47" fmla="*/ 2147483647 h 1303"/>
                  <a:gd name="T48" fmla="*/ 2147483647 w 2531"/>
                  <a:gd name="T49" fmla="*/ 2147483647 h 1303"/>
                  <a:gd name="T50" fmla="*/ 2147483647 w 2531"/>
                  <a:gd name="T51" fmla="*/ 2147483647 h 1303"/>
                  <a:gd name="T52" fmla="*/ 2147483647 w 2531"/>
                  <a:gd name="T53" fmla="*/ 2147483647 h 1303"/>
                  <a:gd name="T54" fmla="*/ 2147483647 w 2531"/>
                  <a:gd name="T55" fmla="*/ 2147483647 h 1303"/>
                  <a:gd name="T56" fmla="*/ 2147483647 w 2531"/>
                  <a:gd name="T57" fmla="*/ 2147483647 h 1303"/>
                  <a:gd name="T58" fmla="*/ 2147483647 w 2531"/>
                  <a:gd name="T59" fmla="*/ 2147483647 h 1303"/>
                  <a:gd name="T60" fmla="*/ 2147483647 w 2531"/>
                  <a:gd name="T61" fmla="*/ 2147483647 h 1303"/>
                  <a:gd name="T62" fmla="*/ 2147483647 w 2531"/>
                  <a:gd name="T63" fmla="*/ 2147483647 h 1303"/>
                  <a:gd name="T64" fmla="*/ 2147483647 w 2531"/>
                  <a:gd name="T65" fmla="*/ 2147483647 h 1303"/>
                  <a:gd name="T66" fmla="*/ 2147483647 w 2531"/>
                  <a:gd name="T67" fmla="*/ 2147483647 h 1303"/>
                  <a:gd name="T68" fmla="*/ 2147483647 w 2531"/>
                  <a:gd name="T69" fmla="*/ 2147483647 h 130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531"/>
                  <a:gd name="T106" fmla="*/ 0 h 1303"/>
                  <a:gd name="T107" fmla="*/ 2531 w 2531"/>
                  <a:gd name="T108" fmla="*/ 1303 h 130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531" h="1303">
                    <a:moveTo>
                      <a:pt x="2477" y="65"/>
                    </a:moveTo>
                    <a:lnTo>
                      <a:pt x="298" y="22"/>
                    </a:lnTo>
                    <a:lnTo>
                      <a:pt x="11" y="0"/>
                    </a:lnTo>
                    <a:lnTo>
                      <a:pt x="0" y="184"/>
                    </a:lnTo>
                    <a:lnTo>
                      <a:pt x="889" y="233"/>
                    </a:lnTo>
                    <a:lnTo>
                      <a:pt x="863" y="946"/>
                    </a:lnTo>
                    <a:lnTo>
                      <a:pt x="895" y="951"/>
                    </a:lnTo>
                    <a:lnTo>
                      <a:pt x="911" y="963"/>
                    </a:lnTo>
                    <a:lnTo>
                      <a:pt x="954" y="1022"/>
                    </a:lnTo>
                    <a:lnTo>
                      <a:pt x="975" y="1028"/>
                    </a:lnTo>
                    <a:lnTo>
                      <a:pt x="1035" y="1022"/>
                    </a:lnTo>
                    <a:lnTo>
                      <a:pt x="1057" y="1006"/>
                    </a:lnTo>
                    <a:lnTo>
                      <a:pt x="1089" y="1022"/>
                    </a:lnTo>
                    <a:lnTo>
                      <a:pt x="1100" y="1044"/>
                    </a:lnTo>
                    <a:lnTo>
                      <a:pt x="1100" y="1055"/>
                    </a:lnTo>
                    <a:lnTo>
                      <a:pt x="1117" y="1087"/>
                    </a:lnTo>
                    <a:lnTo>
                      <a:pt x="1122" y="1092"/>
                    </a:lnTo>
                    <a:lnTo>
                      <a:pt x="1203" y="1104"/>
                    </a:lnTo>
                    <a:lnTo>
                      <a:pt x="1236" y="1120"/>
                    </a:lnTo>
                    <a:lnTo>
                      <a:pt x="1252" y="1120"/>
                    </a:lnTo>
                    <a:lnTo>
                      <a:pt x="1258" y="1114"/>
                    </a:lnTo>
                    <a:lnTo>
                      <a:pt x="1285" y="1109"/>
                    </a:lnTo>
                    <a:lnTo>
                      <a:pt x="1301" y="1136"/>
                    </a:lnTo>
                    <a:lnTo>
                      <a:pt x="1333" y="1152"/>
                    </a:lnTo>
                    <a:lnTo>
                      <a:pt x="1356" y="1130"/>
                    </a:lnTo>
                    <a:lnTo>
                      <a:pt x="1431" y="1136"/>
                    </a:lnTo>
                    <a:lnTo>
                      <a:pt x="1436" y="1152"/>
                    </a:lnTo>
                    <a:lnTo>
                      <a:pt x="1463" y="1179"/>
                    </a:lnTo>
                    <a:lnTo>
                      <a:pt x="1475" y="1185"/>
                    </a:lnTo>
                    <a:lnTo>
                      <a:pt x="1475" y="1222"/>
                    </a:lnTo>
                    <a:lnTo>
                      <a:pt x="1529" y="1239"/>
                    </a:lnTo>
                    <a:lnTo>
                      <a:pt x="1540" y="1195"/>
                    </a:lnTo>
                    <a:lnTo>
                      <a:pt x="1566" y="1190"/>
                    </a:lnTo>
                    <a:lnTo>
                      <a:pt x="1642" y="1244"/>
                    </a:lnTo>
                    <a:lnTo>
                      <a:pt x="1648" y="1244"/>
                    </a:lnTo>
                    <a:lnTo>
                      <a:pt x="1686" y="1222"/>
                    </a:lnTo>
                    <a:lnTo>
                      <a:pt x="1708" y="1222"/>
                    </a:lnTo>
                    <a:lnTo>
                      <a:pt x="1713" y="1239"/>
                    </a:lnTo>
                    <a:lnTo>
                      <a:pt x="1708" y="1265"/>
                    </a:lnTo>
                    <a:lnTo>
                      <a:pt x="1719" y="1287"/>
                    </a:lnTo>
                    <a:lnTo>
                      <a:pt x="1740" y="1276"/>
                    </a:lnTo>
                    <a:lnTo>
                      <a:pt x="1735" y="1255"/>
                    </a:lnTo>
                    <a:lnTo>
                      <a:pt x="1756" y="1222"/>
                    </a:lnTo>
                    <a:lnTo>
                      <a:pt x="1789" y="1206"/>
                    </a:lnTo>
                    <a:lnTo>
                      <a:pt x="1800" y="1206"/>
                    </a:lnTo>
                    <a:lnTo>
                      <a:pt x="1805" y="1232"/>
                    </a:lnTo>
                    <a:lnTo>
                      <a:pt x="1838" y="1244"/>
                    </a:lnTo>
                    <a:lnTo>
                      <a:pt x="1854" y="1244"/>
                    </a:lnTo>
                    <a:lnTo>
                      <a:pt x="1864" y="1227"/>
                    </a:lnTo>
                    <a:lnTo>
                      <a:pt x="1886" y="1232"/>
                    </a:lnTo>
                    <a:lnTo>
                      <a:pt x="1892" y="1239"/>
                    </a:lnTo>
                    <a:lnTo>
                      <a:pt x="1892" y="1244"/>
                    </a:lnTo>
                    <a:lnTo>
                      <a:pt x="1924" y="1260"/>
                    </a:lnTo>
                    <a:lnTo>
                      <a:pt x="1968" y="1292"/>
                    </a:lnTo>
                    <a:lnTo>
                      <a:pt x="2017" y="1255"/>
                    </a:lnTo>
                    <a:lnTo>
                      <a:pt x="2038" y="1244"/>
                    </a:lnTo>
                    <a:lnTo>
                      <a:pt x="2103" y="1239"/>
                    </a:lnTo>
                    <a:lnTo>
                      <a:pt x="2157" y="1216"/>
                    </a:lnTo>
                    <a:lnTo>
                      <a:pt x="2179" y="1211"/>
                    </a:lnTo>
                    <a:lnTo>
                      <a:pt x="2206" y="1211"/>
                    </a:lnTo>
                    <a:lnTo>
                      <a:pt x="2271" y="1222"/>
                    </a:lnTo>
                    <a:lnTo>
                      <a:pt x="2315" y="1211"/>
                    </a:lnTo>
                    <a:lnTo>
                      <a:pt x="2325" y="1206"/>
                    </a:lnTo>
                    <a:lnTo>
                      <a:pt x="2471" y="1281"/>
                    </a:lnTo>
                    <a:lnTo>
                      <a:pt x="2499" y="1287"/>
                    </a:lnTo>
                    <a:lnTo>
                      <a:pt x="2510" y="1303"/>
                    </a:lnTo>
                    <a:lnTo>
                      <a:pt x="2526" y="1303"/>
                    </a:lnTo>
                    <a:lnTo>
                      <a:pt x="2531" y="649"/>
                    </a:lnTo>
                    <a:lnTo>
                      <a:pt x="2477" y="249"/>
                    </a:lnTo>
                    <a:lnTo>
                      <a:pt x="2477" y="65"/>
                    </a:lnTo>
                    <a:close/>
                  </a:path>
                </a:pathLst>
              </a:custGeom>
              <a:solidFill>
                <a:schemeClr val="tx1">
                  <a:lumMod val="65000"/>
                  <a:lumOff val="35000"/>
                </a:schemeClr>
              </a:solidFill>
              <a:ln w="9525">
                <a:solidFill>
                  <a:schemeClr val="tx1">
                    <a:lumMod val="65000"/>
                    <a:lumOff val="35000"/>
                  </a:schemeClr>
                </a:solidFill>
                <a:round/>
                <a:headEnd/>
                <a:tailEnd/>
              </a:ln>
            </p:spPr>
          </p:sp>
          <p:sp>
            <p:nvSpPr>
              <p:cNvPr id="120" name="TX"/>
              <p:cNvSpPr>
                <a:spLocks/>
              </p:cNvSpPr>
              <p:nvPr/>
            </p:nvSpPr>
            <p:spPr bwMode="auto">
              <a:xfrm>
                <a:off x="1840902" y="2312706"/>
                <a:ext cx="996476" cy="980944"/>
              </a:xfrm>
              <a:custGeom>
                <a:avLst/>
                <a:gdLst>
                  <a:gd name="T0" fmla="*/ 2147483647 w 4118"/>
                  <a:gd name="T1" fmla="*/ 2147483647 h 4007"/>
                  <a:gd name="T2" fmla="*/ 2147483647 w 4118"/>
                  <a:gd name="T3" fmla="*/ 2147483647 h 4007"/>
                  <a:gd name="T4" fmla="*/ 2147483647 w 4118"/>
                  <a:gd name="T5" fmla="*/ 2147483647 h 4007"/>
                  <a:gd name="T6" fmla="*/ 2147483647 w 4118"/>
                  <a:gd name="T7" fmla="*/ 2147483647 h 4007"/>
                  <a:gd name="T8" fmla="*/ 2147483647 w 4118"/>
                  <a:gd name="T9" fmla="*/ 2147483647 h 4007"/>
                  <a:gd name="T10" fmla="*/ 2147483647 w 4118"/>
                  <a:gd name="T11" fmla="*/ 2147483647 h 4007"/>
                  <a:gd name="T12" fmla="*/ 2147483647 w 4118"/>
                  <a:gd name="T13" fmla="*/ 2147483647 h 4007"/>
                  <a:gd name="T14" fmla="*/ 2147483647 w 4118"/>
                  <a:gd name="T15" fmla="*/ 2147483647 h 4007"/>
                  <a:gd name="T16" fmla="*/ 2147483647 w 4118"/>
                  <a:gd name="T17" fmla="*/ 2147483647 h 4007"/>
                  <a:gd name="T18" fmla="*/ 2147483647 w 4118"/>
                  <a:gd name="T19" fmla="*/ 2147483647 h 4007"/>
                  <a:gd name="T20" fmla="*/ 2147483647 w 4118"/>
                  <a:gd name="T21" fmla="*/ 2147483647 h 4007"/>
                  <a:gd name="T22" fmla="*/ 2147483647 w 4118"/>
                  <a:gd name="T23" fmla="*/ 2147483647 h 4007"/>
                  <a:gd name="T24" fmla="*/ 2147483647 w 4118"/>
                  <a:gd name="T25" fmla="*/ 2147483647 h 4007"/>
                  <a:gd name="T26" fmla="*/ 2147483647 w 4118"/>
                  <a:gd name="T27" fmla="*/ 2147483647 h 4007"/>
                  <a:gd name="T28" fmla="*/ 2147483647 w 4118"/>
                  <a:gd name="T29" fmla="*/ 2147483647 h 4007"/>
                  <a:gd name="T30" fmla="*/ 2147483647 w 4118"/>
                  <a:gd name="T31" fmla="*/ 0 h 4007"/>
                  <a:gd name="T32" fmla="*/ 0 w 4118"/>
                  <a:gd name="T33" fmla="*/ 2147483647 h 4007"/>
                  <a:gd name="T34" fmla="*/ 2147483647 w 4118"/>
                  <a:gd name="T35" fmla="*/ 2147483647 h 4007"/>
                  <a:gd name="T36" fmla="*/ 2147483647 w 4118"/>
                  <a:gd name="T37" fmla="*/ 2147483647 h 4007"/>
                  <a:gd name="T38" fmla="*/ 2147483647 w 4118"/>
                  <a:gd name="T39" fmla="*/ 2147483647 h 4007"/>
                  <a:gd name="T40" fmla="*/ 2147483647 w 4118"/>
                  <a:gd name="T41" fmla="*/ 2147483647 h 4007"/>
                  <a:gd name="T42" fmla="*/ 2147483647 w 4118"/>
                  <a:gd name="T43" fmla="*/ 2147483647 h 4007"/>
                  <a:gd name="T44" fmla="*/ 2147483647 w 4118"/>
                  <a:gd name="T45" fmla="*/ 2147483647 h 4007"/>
                  <a:gd name="T46" fmla="*/ 2147483647 w 4118"/>
                  <a:gd name="T47" fmla="*/ 2147483647 h 4007"/>
                  <a:gd name="T48" fmla="*/ 2147483647 w 4118"/>
                  <a:gd name="T49" fmla="*/ 2147483647 h 4007"/>
                  <a:gd name="T50" fmla="*/ 2147483647 w 4118"/>
                  <a:gd name="T51" fmla="*/ 2147483647 h 4007"/>
                  <a:gd name="T52" fmla="*/ 2147483647 w 4118"/>
                  <a:gd name="T53" fmla="*/ 2147483647 h 4007"/>
                  <a:gd name="T54" fmla="*/ 2147483647 w 4118"/>
                  <a:gd name="T55" fmla="*/ 2147483647 h 4007"/>
                  <a:gd name="T56" fmla="*/ 2147483647 w 4118"/>
                  <a:gd name="T57" fmla="*/ 2147483647 h 4007"/>
                  <a:gd name="T58" fmla="*/ 2147483647 w 4118"/>
                  <a:gd name="T59" fmla="*/ 2147483647 h 4007"/>
                  <a:gd name="T60" fmla="*/ 2147483647 w 4118"/>
                  <a:gd name="T61" fmla="*/ 2147483647 h 4007"/>
                  <a:gd name="T62" fmla="*/ 2147483647 w 4118"/>
                  <a:gd name="T63" fmla="*/ 2147483647 h 4007"/>
                  <a:gd name="T64" fmla="*/ 2147483647 w 4118"/>
                  <a:gd name="T65" fmla="*/ 2147483647 h 4007"/>
                  <a:gd name="T66" fmla="*/ 2147483647 w 4118"/>
                  <a:gd name="T67" fmla="*/ 2147483647 h 4007"/>
                  <a:gd name="T68" fmla="*/ 2147483647 w 4118"/>
                  <a:gd name="T69" fmla="*/ 2147483647 h 4007"/>
                  <a:gd name="T70" fmla="*/ 2147483647 w 4118"/>
                  <a:gd name="T71" fmla="*/ 2147483647 h 4007"/>
                  <a:gd name="T72" fmla="*/ 2147483647 w 4118"/>
                  <a:gd name="T73" fmla="*/ 2147483647 h 4007"/>
                  <a:gd name="T74" fmla="*/ 2147483647 w 4118"/>
                  <a:gd name="T75" fmla="*/ 2147483647 h 4007"/>
                  <a:gd name="T76" fmla="*/ 2147483647 w 4118"/>
                  <a:gd name="T77" fmla="*/ 2147483647 h 4007"/>
                  <a:gd name="T78" fmla="*/ 2147483647 w 4118"/>
                  <a:gd name="T79" fmla="*/ 2147483647 h 4007"/>
                  <a:gd name="T80" fmla="*/ 2147483647 w 4118"/>
                  <a:gd name="T81" fmla="*/ 2147483647 h 4007"/>
                  <a:gd name="T82" fmla="*/ 2147483647 w 4118"/>
                  <a:gd name="T83" fmla="*/ 2147483647 h 4007"/>
                  <a:gd name="T84" fmla="*/ 2147483647 w 4118"/>
                  <a:gd name="T85" fmla="*/ 2147483647 h 4007"/>
                  <a:gd name="T86" fmla="*/ 2147483647 w 4118"/>
                  <a:gd name="T87" fmla="*/ 2147483647 h 4007"/>
                  <a:gd name="T88" fmla="*/ 2147483647 w 4118"/>
                  <a:gd name="T89" fmla="*/ 2147483647 h 4007"/>
                  <a:gd name="T90" fmla="*/ 2147483647 w 4118"/>
                  <a:gd name="T91" fmla="*/ 2147483647 h 4007"/>
                  <a:gd name="T92" fmla="*/ 2147483647 w 4118"/>
                  <a:gd name="T93" fmla="*/ 2147483647 h 4007"/>
                  <a:gd name="T94" fmla="*/ 2147483647 w 4118"/>
                  <a:gd name="T95" fmla="*/ 2147483647 h 4007"/>
                  <a:gd name="T96" fmla="*/ 2147483647 w 4118"/>
                  <a:gd name="T97" fmla="*/ 2147483647 h 4007"/>
                  <a:gd name="T98" fmla="*/ 2147483647 w 4118"/>
                  <a:gd name="T99" fmla="*/ 2147483647 h 4007"/>
                  <a:gd name="T100" fmla="*/ 2147483647 w 4118"/>
                  <a:gd name="T101" fmla="*/ 2147483647 h 4007"/>
                  <a:gd name="T102" fmla="*/ 2147483647 w 4118"/>
                  <a:gd name="T103" fmla="*/ 2147483647 h 4007"/>
                  <a:gd name="T104" fmla="*/ 2147483647 w 4118"/>
                  <a:gd name="T105" fmla="*/ 2147483647 h 4007"/>
                  <a:gd name="T106" fmla="*/ 2147483647 w 4118"/>
                  <a:gd name="T107" fmla="*/ 2147483647 h 4007"/>
                  <a:gd name="T108" fmla="*/ 2147483647 w 4118"/>
                  <a:gd name="T109" fmla="*/ 2147483647 h 4007"/>
                  <a:gd name="T110" fmla="*/ 2147483647 w 4118"/>
                  <a:gd name="T111" fmla="*/ 2147483647 h 4007"/>
                  <a:gd name="T112" fmla="*/ 2147483647 w 4118"/>
                  <a:gd name="T113" fmla="*/ 2147483647 h 4007"/>
                  <a:gd name="T114" fmla="*/ 2147483647 w 4118"/>
                  <a:gd name="T115" fmla="*/ 2147483647 h 4007"/>
                  <a:gd name="T116" fmla="*/ 2147483647 w 4118"/>
                  <a:gd name="T117" fmla="*/ 2147483647 h 4007"/>
                  <a:gd name="T118" fmla="*/ 2147483647 w 4118"/>
                  <a:gd name="T119" fmla="*/ 2147483647 h 400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4118"/>
                  <a:gd name="T181" fmla="*/ 0 h 4007"/>
                  <a:gd name="T182" fmla="*/ 4118 w 4118"/>
                  <a:gd name="T183" fmla="*/ 4007 h 4007"/>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4118" h="4007">
                    <a:moveTo>
                      <a:pt x="3794" y="1119"/>
                    </a:moveTo>
                    <a:lnTo>
                      <a:pt x="3778" y="1119"/>
                    </a:lnTo>
                    <a:lnTo>
                      <a:pt x="3767" y="1103"/>
                    </a:lnTo>
                    <a:lnTo>
                      <a:pt x="3739" y="1097"/>
                    </a:lnTo>
                    <a:lnTo>
                      <a:pt x="3593" y="1022"/>
                    </a:lnTo>
                    <a:lnTo>
                      <a:pt x="3583" y="1027"/>
                    </a:lnTo>
                    <a:lnTo>
                      <a:pt x="3539" y="1038"/>
                    </a:lnTo>
                    <a:lnTo>
                      <a:pt x="3474" y="1027"/>
                    </a:lnTo>
                    <a:lnTo>
                      <a:pt x="3447" y="1027"/>
                    </a:lnTo>
                    <a:lnTo>
                      <a:pt x="3425" y="1032"/>
                    </a:lnTo>
                    <a:lnTo>
                      <a:pt x="3371" y="1055"/>
                    </a:lnTo>
                    <a:lnTo>
                      <a:pt x="3306" y="1060"/>
                    </a:lnTo>
                    <a:lnTo>
                      <a:pt x="3285" y="1071"/>
                    </a:lnTo>
                    <a:lnTo>
                      <a:pt x="3236" y="1108"/>
                    </a:lnTo>
                    <a:lnTo>
                      <a:pt x="3192" y="1076"/>
                    </a:lnTo>
                    <a:lnTo>
                      <a:pt x="3160" y="1060"/>
                    </a:lnTo>
                    <a:lnTo>
                      <a:pt x="3160" y="1055"/>
                    </a:lnTo>
                    <a:lnTo>
                      <a:pt x="3154" y="1048"/>
                    </a:lnTo>
                    <a:lnTo>
                      <a:pt x="3132" y="1043"/>
                    </a:lnTo>
                    <a:lnTo>
                      <a:pt x="3122" y="1060"/>
                    </a:lnTo>
                    <a:lnTo>
                      <a:pt x="3106" y="1060"/>
                    </a:lnTo>
                    <a:lnTo>
                      <a:pt x="3073" y="1048"/>
                    </a:lnTo>
                    <a:lnTo>
                      <a:pt x="3068" y="1022"/>
                    </a:lnTo>
                    <a:lnTo>
                      <a:pt x="3057" y="1022"/>
                    </a:lnTo>
                    <a:lnTo>
                      <a:pt x="3024" y="1038"/>
                    </a:lnTo>
                    <a:lnTo>
                      <a:pt x="3003" y="1071"/>
                    </a:lnTo>
                    <a:lnTo>
                      <a:pt x="3008" y="1092"/>
                    </a:lnTo>
                    <a:lnTo>
                      <a:pt x="2987" y="1103"/>
                    </a:lnTo>
                    <a:lnTo>
                      <a:pt x="2976" y="1081"/>
                    </a:lnTo>
                    <a:lnTo>
                      <a:pt x="2981" y="1055"/>
                    </a:lnTo>
                    <a:lnTo>
                      <a:pt x="2976" y="1038"/>
                    </a:lnTo>
                    <a:lnTo>
                      <a:pt x="2954" y="1038"/>
                    </a:lnTo>
                    <a:lnTo>
                      <a:pt x="2916" y="1060"/>
                    </a:lnTo>
                    <a:lnTo>
                      <a:pt x="2910" y="1060"/>
                    </a:lnTo>
                    <a:lnTo>
                      <a:pt x="2834" y="1006"/>
                    </a:lnTo>
                    <a:lnTo>
                      <a:pt x="2808" y="1011"/>
                    </a:lnTo>
                    <a:lnTo>
                      <a:pt x="2797" y="1055"/>
                    </a:lnTo>
                    <a:lnTo>
                      <a:pt x="2743" y="1038"/>
                    </a:lnTo>
                    <a:lnTo>
                      <a:pt x="2743" y="1001"/>
                    </a:lnTo>
                    <a:lnTo>
                      <a:pt x="2731" y="995"/>
                    </a:lnTo>
                    <a:lnTo>
                      <a:pt x="2704" y="968"/>
                    </a:lnTo>
                    <a:lnTo>
                      <a:pt x="2699" y="952"/>
                    </a:lnTo>
                    <a:lnTo>
                      <a:pt x="2624" y="946"/>
                    </a:lnTo>
                    <a:lnTo>
                      <a:pt x="2601" y="968"/>
                    </a:lnTo>
                    <a:lnTo>
                      <a:pt x="2569" y="952"/>
                    </a:lnTo>
                    <a:lnTo>
                      <a:pt x="2553" y="925"/>
                    </a:lnTo>
                    <a:lnTo>
                      <a:pt x="2526" y="930"/>
                    </a:lnTo>
                    <a:lnTo>
                      <a:pt x="2520" y="936"/>
                    </a:lnTo>
                    <a:lnTo>
                      <a:pt x="2504" y="936"/>
                    </a:lnTo>
                    <a:lnTo>
                      <a:pt x="2471" y="920"/>
                    </a:lnTo>
                    <a:lnTo>
                      <a:pt x="2390" y="908"/>
                    </a:lnTo>
                    <a:lnTo>
                      <a:pt x="2385" y="903"/>
                    </a:lnTo>
                    <a:lnTo>
                      <a:pt x="2368" y="871"/>
                    </a:lnTo>
                    <a:lnTo>
                      <a:pt x="2368" y="860"/>
                    </a:lnTo>
                    <a:lnTo>
                      <a:pt x="2357" y="838"/>
                    </a:lnTo>
                    <a:lnTo>
                      <a:pt x="2325" y="822"/>
                    </a:lnTo>
                    <a:lnTo>
                      <a:pt x="2303" y="838"/>
                    </a:lnTo>
                    <a:lnTo>
                      <a:pt x="2243" y="844"/>
                    </a:lnTo>
                    <a:lnTo>
                      <a:pt x="2222" y="838"/>
                    </a:lnTo>
                    <a:lnTo>
                      <a:pt x="2179" y="779"/>
                    </a:lnTo>
                    <a:lnTo>
                      <a:pt x="2163" y="767"/>
                    </a:lnTo>
                    <a:lnTo>
                      <a:pt x="2131" y="762"/>
                    </a:lnTo>
                    <a:lnTo>
                      <a:pt x="2157" y="49"/>
                    </a:lnTo>
                    <a:lnTo>
                      <a:pt x="1268" y="0"/>
                    </a:lnTo>
                    <a:lnTo>
                      <a:pt x="1252" y="0"/>
                    </a:lnTo>
                    <a:lnTo>
                      <a:pt x="1117" y="1665"/>
                    </a:lnTo>
                    <a:lnTo>
                      <a:pt x="5" y="1557"/>
                    </a:lnTo>
                    <a:lnTo>
                      <a:pt x="0" y="1563"/>
                    </a:lnTo>
                    <a:lnTo>
                      <a:pt x="11" y="1573"/>
                    </a:lnTo>
                    <a:lnTo>
                      <a:pt x="17" y="1584"/>
                    </a:lnTo>
                    <a:lnTo>
                      <a:pt x="0" y="1606"/>
                    </a:lnTo>
                    <a:lnTo>
                      <a:pt x="17" y="1633"/>
                    </a:lnTo>
                    <a:lnTo>
                      <a:pt x="17" y="1638"/>
                    </a:lnTo>
                    <a:lnTo>
                      <a:pt x="77" y="1677"/>
                    </a:lnTo>
                    <a:lnTo>
                      <a:pt x="87" y="1719"/>
                    </a:lnTo>
                    <a:lnTo>
                      <a:pt x="114" y="1768"/>
                    </a:lnTo>
                    <a:lnTo>
                      <a:pt x="174" y="1806"/>
                    </a:lnTo>
                    <a:lnTo>
                      <a:pt x="342" y="2011"/>
                    </a:lnTo>
                    <a:lnTo>
                      <a:pt x="488" y="2125"/>
                    </a:lnTo>
                    <a:lnTo>
                      <a:pt x="499" y="2146"/>
                    </a:lnTo>
                    <a:lnTo>
                      <a:pt x="510" y="2174"/>
                    </a:lnTo>
                    <a:lnTo>
                      <a:pt x="505" y="2206"/>
                    </a:lnTo>
                    <a:lnTo>
                      <a:pt x="515" y="2222"/>
                    </a:lnTo>
                    <a:lnTo>
                      <a:pt x="553" y="2276"/>
                    </a:lnTo>
                    <a:lnTo>
                      <a:pt x="547" y="2390"/>
                    </a:lnTo>
                    <a:lnTo>
                      <a:pt x="559" y="2433"/>
                    </a:lnTo>
                    <a:lnTo>
                      <a:pt x="607" y="2515"/>
                    </a:lnTo>
                    <a:lnTo>
                      <a:pt x="824" y="2671"/>
                    </a:lnTo>
                    <a:lnTo>
                      <a:pt x="975" y="2763"/>
                    </a:lnTo>
                    <a:lnTo>
                      <a:pt x="1014" y="2768"/>
                    </a:lnTo>
                    <a:lnTo>
                      <a:pt x="1041" y="2758"/>
                    </a:lnTo>
                    <a:lnTo>
                      <a:pt x="1079" y="2715"/>
                    </a:lnTo>
                    <a:lnTo>
                      <a:pt x="1100" y="2698"/>
                    </a:lnTo>
                    <a:lnTo>
                      <a:pt x="1166" y="2547"/>
                    </a:lnTo>
                    <a:lnTo>
                      <a:pt x="1198" y="2503"/>
                    </a:lnTo>
                    <a:lnTo>
                      <a:pt x="1219" y="2492"/>
                    </a:lnTo>
                    <a:lnTo>
                      <a:pt x="1268" y="2503"/>
                    </a:lnTo>
                    <a:lnTo>
                      <a:pt x="1279" y="2503"/>
                    </a:lnTo>
                    <a:lnTo>
                      <a:pt x="1291" y="2482"/>
                    </a:lnTo>
                    <a:lnTo>
                      <a:pt x="1307" y="2466"/>
                    </a:lnTo>
                    <a:lnTo>
                      <a:pt x="1333" y="2476"/>
                    </a:lnTo>
                    <a:lnTo>
                      <a:pt x="1361" y="2492"/>
                    </a:lnTo>
                    <a:lnTo>
                      <a:pt x="1447" y="2503"/>
                    </a:lnTo>
                    <a:lnTo>
                      <a:pt x="1464" y="2515"/>
                    </a:lnTo>
                    <a:lnTo>
                      <a:pt x="1523" y="2531"/>
                    </a:lnTo>
                    <a:lnTo>
                      <a:pt x="1550" y="2520"/>
                    </a:lnTo>
                    <a:lnTo>
                      <a:pt x="1615" y="2557"/>
                    </a:lnTo>
                    <a:lnTo>
                      <a:pt x="1631" y="2596"/>
                    </a:lnTo>
                    <a:lnTo>
                      <a:pt x="1642" y="2596"/>
                    </a:lnTo>
                    <a:lnTo>
                      <a:pt x="1648" y="2612"/>
                    </a:lnTo>
                    <a:lnTo>
                      <a:pt x="1659" y="2617"/>
                    </a:lnTo>
                    <a:lnTo>
                      <a:pt x="1686" y="2633"/>
                    </a:lnTo>
                    <a:lnTo>
                      <a:pt x="1729" y="2687"/>
                    </a:lnTo>
                    <a:lnTo>
                      <a:pt x="1789" y="2742"/>
                    </a:lnTo>
                    <a:lnTo>
                      <a:pt x="1821" y="2791"/>
                    </a:lnTo>
                    <a:lnTo>
                      <a:pt x="1827" y="2812"/>
                    </a:lnTo>
                    <a:lnTo>
                      <a:pt x="1924" y="3044"/>
                    </a:lnTo>
                    <a:lnTo>
                      <a:pt x="1935" y="3088"/>
                    </a:lnTo>
                    <a:lnTo>
                      <a:pt x="2043" y="3212"/>
                    </a:lnTo>
                    <a:lnTo>
                      <a:pt x="2049" y="3239"/>
                    </a:lnTo>
                    <a:lnTo>
                      <a:pt x="2119" y="3315"/>
                    </a:lnTo>
                    <a:lnTo>
                      <a:pt x="2141" y="3331"/>
                    </a:lnTo>
                    <a:lnTo>
                      <a:pt x="2173" y="3363"/>
                    </a:lnTo>
                    <a:lnTo>
                      <a:pt x="2179" y="3385"/>
                    </a:lnTo>
                    <a:lnTo>
                      <a:pt x="2173" y="3460"/>
                    </a:lnTo>
                    <a:lnTo>
                      <a:pt x="2196" y="3488"/>
                    </a:lnTo>
                    <a:lnTo>
                      <a:pt x="2206" y="3580"/>
                    </a:lnTo>
                    <a:lnTo>
                      <a:pt x="2233" y="3606"/>
                    </a:lnTo>
                    <a:lnTo>
                      <a:pt x="2303" y="3747"/>
                    </a:lnTo>
                    <a:lnTo>
                      <a:pt x="2315" y="3791"/>
                    </a:lnTo>
                    <a:lnTo>
                      <a:pt x="2363" y="3796"/>
                    </a:lnTo>
                    <a:lnTo>
                      <a:pt x="2422" y="3834"/>
                    </a:lnTo>
                    <a:lnTo>
                      <a:pt x="2487" y="3855"/>
                    </a:lnTo>
                    <a:lnTo>
                      <a:pt x="2591" y="3920"/>
                    </a:lnTo>
                    <a:lnTo>
                      <a:pt x="2731" y="3931"/>
                    </a:lnTo>
                    <a:lnTo>
                      <a:pt x="2759" y="3942"/>
                    </a:lnTo>
                    <a:lnTo>
                      <a:pt x="2834" y="3991"/>
                    </a:lnTo>
                    <a:lnTo>
                      <a:pt x="2873" y="4007"/>
                    </a:lnTo>
                    <a:lnTo>
                      <a:pt x="2910" y="3964"/>
                    </a:lnTo>
                    <a:lnTo>
                      <a:pt x="2943" y="3969"/>
                    </a:lnTo>
                    <a:lnTo>
                      <a:pt x="2948" y="3958"/>
                    </a:lnTo>
                    <a:lnTo>
                      <a:pt x="2948" y="3942"/>
                    </a:lnTo>
                    <a:lnTo>
                      <a:pt x="2916" y="3926"/>
                    </a:lnTo>
                    <a:lnTo>
                      <a:pt x="2922" y="3915"/>
                    </a:lnTo>
                    <a:lnTo>
                      <a:pt x="2889" y="3877"/>
                    </a:lnTo>
                    <a:lnTo>
                      <a:pt x="2845" y="3704"/>
                    </a:lnTo>
                    <a:lnTo>
                      <a:pt x="2824" y="3634"/>
                    </a:lnTo>
                    <a:lnTo>
                      <a:pt x="2857" y="3531"/>
                    </a:lnTo>
                    <a:lnTo>
                      <a:pt x="2857" y="3499"/>
                    </a:lnTo>
                    <a:lnTo>
                      <a:pt x="2840" y="3488"/>
                    </a:lnTo>
                    <a:lnTo>
                      <a:pt x="2834" y="3488"/>
                    </a:lnTo>
                    <a:lnTo>
                      <a:pt x="2829" y="3477"/>
                    </a:lnTo>
                    <a:lnTo>
                      <a:pt x="2829" y="3471"/>
                    </a:lnTo>
                    <a:lnTo>
                      <a:pt x="2834" y="3466"/>
                    </a:lnTo>
                    <a:lnTo>
                      <a:pt x="2883" y="3434"/>
                    </a:lnTo>
                    <a:lnTo>
                      <a:pt x="2910" y="3342"/>
                    </a:lnTo>
                    <a:lnTo>
                      <a:pt x="2889" y="3331"/>
                    </a:lnTo>
                    <a:lnTo>
                      <a:pt x="2878" y="3288"/>
                    </a:lnTo>
                    <a:lnTo>
                      <a:pt x="2899" y="3260"/>
                    </a:lnTo>
                    <a:lnTo>
                      <a:pt x="2932" y="3283"/>
                    </a:lnTo>
                    <a:lnTo>
                      <a:pt x="2987" y="3244"/>
                    </a:lnTo>
                    <a:lnTo>
                      <a:pt x="2997" y="3190"/>
                    </a:lnTo>
                    <a:lnTo>
                      <a:pt x="2976" y="3174"/>
                    </a:lnTo>
                    <a:lnTo>
                      <a:pt x="2987" y="3153"/>
                    </a:lnTo>
                    <a:lnTo>
                      <a:pt x="2997" y="3153"/>
                    </a:lnTo>
                    <a:lnTo>
                      <a:pt x="3013" y="3158"/>
                    </a:lnTo>
                    <a:lnTo>
                      <a:pt x="3024" y="3147"/>
                    </a:lnTo>
                    <a:lnTo>
                      <a:pt x="3041" y="3153"/>
                    </a:lnTo>
                    <a:lnTo>
                      <a:pt x="3057" y="3153"/>
                    </a:lnTo>
                    <a:lnTo>
                      <a:pt x="3073" y="3147"/>
                    </a:lnTo>
                    <a:lnTo>
                      <a:pt x="3073" y="3137"/>
                    </a:lnTo>
                    <a:lnTo>
                      <a:pt x="3073" y="3098"/>
                    </a:lnTo>
                    <a:lnTo>
                      <a:pt x="3084" y="3082"/>
                    </a:lnTo>
                    <a:lnTo>
                      <a:pt x="3094" y="3082"/>
                    </a:lnTo>
                    <a:lnTo>
                      <a:pt x="3106" y="3088"/>
                    </a:lnTo>
                    <a:lnTo>
                      <a:pt x="3116" y="3088"/>
                    </a:lnTo>
                    <a:lnTo>
                      <a:pt x="3192" y="3072"/>
                    </a:lnTo>
                    <a:lnTo>
                      <a:pt x="3203" y="3066"/>
                    </a:lnTo>
                    <a:lnTo>
                      <a:pt x="3203" y="3055"/>
                    </a:lnTo>
                    <a:lnTo>
                      <a:pt x="3197" y="3044"/>
                    </a:lnTo>
                    <a:lnTo>
                      <a:pt x="3160" y="3017"/>
                    </a:lnTo>
                    <a:lnTo>
                      <a:pt x="3160" y="3001"/>
                    </a:lnTo>
                    <a:lnTo>
                      <a:pt x="3230" y="2979"/>
                    </a:lnTo>
                    <a:lnTo>
                      <a:pt x="3241" y="2968"/>
                    </a:lnTo>
                    <a:lnTo>
                      <a:pt x="3268" y="2963"/>
                    </a:lnTo>
                    <a:lnTo>
                      <a:pt x="3268" y="2968"/>
                    </a:lnTo>
                    <a:lnTo>
                      <a:pt x="3262" y="2979"/>
                    </a:lnTo>
                    <a:lnTo>
                      <a:pt x="3273" y="2996"/>
                    </a:lnTo>
                    <a:lnTo>
                      <a:pt x="3285" y="2996"/>
                    </a:lnTo>
                    <a:lnTo>
                      <a:pt x="3295" y="2984"/>
                    </a:lnTo>
                    <a:lnTo>
                      <a:pt x="3409" y="2952"/>
                    </a:lnTo>
                    <a:lnTo>
                      <a:pt x="3599" y="2828"/>
                    </a:lnTo>
                    <a:lnTo>
                      <a:pt x="3609" y="2779"/>
                    </a:lnTo>
                    <a:lnTo>
                      <a:pt x="3696" y="2709"/>
                    </a:lnTo>
                    <a:lnTo>
                      <a:pt x="3702" y="2698"/>
                    </a:lnTo>
                    <a:lnTo>
                      <a:pt x="3664" y="2645"/>
                    </a:lnTo>
                    <a:lnTo>
                      <a:pt x="3669" y="2601"/>
                    </a:lnTo>
                    <a:lnTo>
                      <a:pt x="3729" y="2573"/>
                    </a:lnTo>
                    <a:lnTo>
                      <a:pt x="3739" y="2580"/>
                    </a:lnTo>
                    <a:lnTo>
                      <a:pt x="3729" y="2622"/>
                    </a:lnTo>
                    <a:lnTo>
                      <a:pt x="3739" y="2638"/>
                    </a:lnTo>
                    <a:lnTo>
                      <a:pt x="3804" y="2633"/>
                    </a:lnTo>
                    <a:lnTo>
                      <a:pt x="3815" y="2650"/>
                    </a:lnTo>
                    <a:lnTo>
                      <a:pt x="3951" y="2590"/>
                    </a:lnTo>
                    <a:lnTo>
                      <a:pt x="4027" y="2585"/>
                    </a:lnTo>
                    <a:lnTo>
                      <a:pt x="4032" y="2580"/>
                    </a:lnTo>
                    <a:lnTo>
                      <a:pt x="4027" y="2573"/>
                    </a:lnTo>
                    <a:lnTo>
                      <a:pt x="4016" y="2557"/>
                    </a:lnTo>
                    <a:lnTo>
                      <a:pt x="4006" y="2531"/>
                    </a:lnTo>
                    <a:lnTo>
                      <a:pt x="4016" y="2520"/>
                    </a:lnTo>
                    <a:lnTo>
                      <a:pt x="4027" y="2498"/>
                    </a:lnTo>
                    <a:lnTo>
                      <a:pt x="4048" y="2471"/>
                    </a:lnTo>
                    <a:lnTo>
                      <a:pt x="4076" y="2390"/>
                    </a:lnTo>
                    <a:lnTo>
                      <a:pt x="4053" y="2357"/>
                    </a:lnTo>
                    <a:lnTo>
                      <a:pt x="4053" y="2331"/>
                    </a:lnTo>
                    <a:lnTo>
                      <a:pt x="4059" y="2315"/>
                    </a:lnTo>
                    <a:lnTo>
                      <a:pt x="4059" y="2292"/>
                    </a:lnTo>
                    <a:lnTo>
                      <a:pt x="4070" y="2250"/>
                    </a:lnTo>
                    <a:lnTo>
                      <a:pt x="4092" y="2227"/>
                    </a:lnTo>
                    <a:lnTo>
                      <a:pt x="4102" y="2190"/>
                    </a:lnTo>
                    <a:lnTo>
                      <a:pt x="4118" y="2125"/>
                    </a:lnTo>
                    <a:lnTo>
                      <a:pt x="4118" y="2087"/>
                    </a:lnTo>
                    <a:lnTo>
                      <a:pt x="4102" y="2028"/>
                    </a:lnTo>
                    <a:lnTo>
                      <a:pt x="4081" y="1990"/>
                    </a:lnTo>
                    <a:lnTo>
                      <a:pt x="4070" y="1979"/>
                    </a:lnTo>
                    <a:lnTo>
                      <a:pt x="4070" y="1958"/>
                    </a:lnTo>
                    <a:lnTo>
                      <a:pt x="4065" y="1941"/>
                    </a:lnTo>
                    <a:lnTo>
                      <a:pt x="4048" y="1909"/>
                    </a:lnTo>
                    <a:lnTo>
                      <a:pt x="4027" y="1893"/>
                    </a:lnTo>
                    <a:lnTo>
                      <a:pt x="4016" y="1876"/>
                    </a:lnTo>
                    <a:lnTo>
                      <a:pt x="4032" y="1839"/>
                    </a:lnTo>
                    <a:lnTo>
                      <a:pt x="4006" y="1784"/>
                    </a:lnTo>
                    <a:lnTo>
                      <a:pt x="3962" y="1747"/>
                    </a:lnTo>
                    <a:lnTo>
                      <a:pt x="3946" y="1719"/>
                    </a:lnTo>
                    <a:lnTo>
                      <a:pt x="3940" y="1352"/>
                    </a:lnTo>
                    <a:lnTo>
                      <a:pt x="3934" y="1152"/>
                    </a:lnTo>
                    <a:lnTo>
                      <a:pt x="3892" y="1141"/>
                    </a:lnTo>
                    <a:lnTo>
                      <a:pt x="3848" y="1157"/>
                    </a:lnTo>
                    <a:lnTo>
                      <a:pt x="3837" y="1157"/>
                    </a:lnTo>
                    <a:lnTo>
                      <a:pt x="3794" y="1119"/>
                    </a:lnTo>
                    <a:close/>
                  </a:path>
                </a:pathLst>
              </a:custGeom>
              <a:solidFill>
                <a:schemeClr val="tx1">
                  <a:lumMod val="65000"/>
                  <a:lumOff val="35000"/>
                </a:schemeClr>
              </a:solidFill>
              <a:ln w="9525">
                <a:solidFill>
                  <a:schemeClr val="tx1">
                    <a:lumMod val="65000"/>
                    <a:lumOff val="35000"/>
                  </a:schemeClr>
                </a:solidFill>
                <a:round/>
                <a:headEnd/>
                <a:tailEnd/>
              </a:ln>
            </p:spPr>
          </p:sp>
          <p:sp>
            <p:nvSpPr>
              <p:cNvPr id="121" name="LA"/>
              <p:cNvSpPr>
                <a:spLocks/>
              </p:cNvSpPr>
              <p:nvPr/>
            </p:nvSpPr>
            <p:spPr bwMode="auto">
              <a:xfrm>
                <a:off x="2797198" y="2634328"/>
                <a:ext cx="409841" cy="361824"/>
              </a:xfrm>
              <a:custGeom>
                <a:avLst/>
                <a:gdLst>
                  <a:gd name="T0" fmla="*/ 2147483647 w 1669"/>
                  <a:gd name="T1" fmla="*/ 2147483647 h 1450"/>
                  <a:gd name="T2" fmla="*/ 2147483647 w 1669"/>
                  <a:gd name="T3" fmla="*/ 2147483647 h 1450"/>
                  <a:gd name="T4" fmla="*/ 2147483647 w 1669"/>
                  <a:gd name="T5" fmla="*/ 2147483647 h 1450"/>
                  <a:gd name="T6" fmla="*/ 2147483647 w 1669"/>
                  <a:gd name="T7" fmla="*/ 2147483647 h 1450"/>
                  <a:gd name="T8" fmla="*/ 2147483647 w 1669"/>
                  <a:gd name="T9" fmla="*/ 2147483647 h 1450"/>
                  <a:gd name="T10" fmla="*/ 2147483647 w 1669"/>
                  <a:gd name="T11" fmla="*/ 2147483647 h 1450"/>
                  <a:gd name="T12" fmla="*/ 2147483647 w 1669"/>
                  <a:gd name="T13" fmla="*/ 2147483647 h 1450"/>
                  <a:gd name="T14" fmla="*/ 2147483647 w 1669"/>
                  <a:gd name="T15" fmla="*/ 2147483647 h 1450"/>
                  <a:gd name="T16" fmla="*/ 2147483647 w 1669"/>
                  <a:gd name="T17" fmla="*/ 2147483647 h 1450"/>
                  <a:gd name="T18" fmla="*/ 2147483647 w 1669"/>
                  <a:gd name="T19" fmla="*/ 2147483647 h 1450"/>
                  <a:gd name="T20" fmla="*/ 2147483647 w 1669"/>
                  <a:gd name="T21" fmla="*/ 2147483647 h 1450"/>
                  <a:gd name="T22" fmla="*/ 2147483647 w 1669"/>
                  <a:gd name="T23" fmla="*/ 2147483647 h 1450"/>
                  <a:gd name="T24" fmla="*/ 2147483647 w 1669"/>
                  <a:gd name="T25" fmla="*/ 2147483647 h 1450"/>
                  <a:gd name="T26" fmla="*/ 2147483647 w 1669"/>
                  <a:gd name="T27" fmla="*/ 2147483647 h 1450"/>
                  <a:gd name="T28" fmla="*/ 2147483647 w 1669"/>
                  <a:gd name="T29" fmla="*/ 2147483647 h 1450"/>
                  <a:gd name="T30" fmla="*/ 2147483647 w 1669"/>
                  <a:gd name="T31" fmla="*/ 2147483647 h 1450"/>
                  <a:gd name="T32" fmla="*/ 2147483647 w 1669"/>
                  <a:gd name="T33" fmla="*/ 2147483647 h 1450"/>
                  <a:gd name="T34" fmla="*/ 2147483647 w 1669"/>
                  <a:gd name="T35" fmla="*/ 2147483647 h 1450"/>
                  <a:gd name="T36" fmla="*/ 2147483647 w 1669"/>
                  <a:gd name="T37" fmla="*/ 2147483647 h 1450"/>
                  <a:gd name="T38" fmla="*/ 2147483647 w 1669"/>
                  <a:gd name="T39" fmla="*/ 2147483647 h 1450"/>
                  <a:gd name="T40" fmla="*/ 2147483647 w 1669"/>
                  <a:gd name="T41" fmla="*/ 2147483647 h 1450"/>
                  <a:gd name="T42" fmla="*/ 2147483647 w 1669"/>
                  <a:gd name="T43" fmla="*/ 2147483647 h 1450"/>
                  <a:gd name="T44" fmla="*/ 2147483647 w 1669"/>
                  <a:gd name="T45" fmla="*/ 2147483647 h 1450"/>
                  <a:gd name="T46" fmla="*/ 2147483647 w 1669"/>
                  <a:gd name="T47" fmla="*/ 2147483647 h 1450"/>
                  <a:gd name="T48" fmla="*/ 2147483647 w 1669"/>
                  <a:gd name="T49" fmla="*/ 2147483647 h 1450"/>
                  <a:gd name="T50" fmla="*/ 2147483647 w 1669"/>
                  <a:gd name="T51" fmla="*/ 2147483647 h 1450"/>
                  <a:gd name="T52" fmla="*/ 2147483647 w 1669"/>
                  <a:gd name="T53" fmla="*/ 2147483647 h 1450"/>
                  <a:gd name="T54" fmla="*/ 2147483647 w 1669"/>
                  <a:gd name="T55" fmla="*/ 2147483647 h 1450"/>
                  <a:gd name="T56" fmla="*/ 2147483647 w 1669"/>
                  <a:gd name="T57" fmla="*/ 2147483647 h 1450"/>
                  <a:gd name="T58" fmla="*/ 2147483647 w 1669"/>
                  <a:gd name="T59" fmla="*/ 2147483647 h 1450"/>
                  <a:gd name="T60" fmla="*/ 2147483647 w 1669"/>
                  <a:gd name="T61" fmla="*/ 2147483647 h 1450"/>
                  <a:gd name="T62" fmla="*/ 2147483647 w 1669"/>
                  <a:gd name="T63" fmla="*/ 2147483647 h 1450"/>
                  <a:gd name="T64" fmla="*/ 2147483647 w 1669"/>
                  <a:gd name="T65" fmla="*/ 2147483647 h 1450"/>
                  <a:gd name="T66" fmla="*/ 2147483647 w 1669"/>
                  <a:gd name="T67" fmla="*/ 2147483647 h 1450"/>
                  <a:gd name="T68" fmla="*/ 2147483647 w 1669"/>
                  <a:gd name="T69" fmla="*/ 2147483647 h 1450"/>
                  <a:gd name="T70" fmla="*/ 2147483647 w 1669"/>
                  <a:gd name="T71" fmla="*/ 2147483647 h 1450"/>
                  <a:gd name="T72" fmla="*/ 2147483647 w 1669"/>
                  <a:gd name="T73" fmla="*/ 2147483647 h 1450"/>
                  <a:gd name="T74" fmla="*/ 2147483647 w 1669"/>
                  <a:gd name="T75" fmla="*/ 2147483647 h 1450"/>
                  <a:gd name="T76" fmla="*/ 2147483647 w 1669"/>
                  <a:gd name="T77" fmla="*/ 2147483647 h 1450"/>
                  <a:gd name="T78" fmla="*/ 2147483647 w 1669"/>
                  <a:gd name="T79" fmla="*/ 2147483647 h 1450"/>
                  <a:gd name="T80" fmla="*/ 2147483647 w 1669"/>
                  <a:gd name="T81" fmla="*/ 2147483647 h 1450"/>
                  <a:gd name="T82" fmla="*/ 2147483647 w 1669"/>
                  <a:gd name="T83" fmla="*/ 2147483647 h 145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669"/>
                  <a:gd name="T127" fmla="*/ 0 h 1450"/>
                  <a:gd name="T128" fmla="*/ 1669 w 1669"/>
                  <a:gd name="T129" fmla="*/ 1450 h 145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669" h="1450">
                    <a:moveTo>
                      <a:pt x="0" y="28"/>
                    </a:moveTo>
                    <a:lnTo>
                      <a:pt x="894" y="0"/>
                    </a:lnTo>
                    <a:lnTo>
                      <a:pt x="889" y="33"/>
                    </a:lnTo>
                    <a:lnTo>
                      <a:pt x="932" y="104"/>
                    </a:lnTo>
                    <a:lnTo>
                      <a:pt x="938" y="174"/>
                    </a:lnTo>
                    <a:lnTo>
                      <a:pt x="954" y="217"/>
                    </a:lnTo>
                    <a:lnTo>
                      <a:pt x="976" y="233"/>
                    </a:lnTo>
                    <a:lnTo>
                      <a:pt x="981" y="265"/>
                    </a:lnTo>
                    <a:lnTo>
                      <a:pt x="938" y="293"/>
                    </a:lnTo>
                    <a:lnTo>
                      <a:pt x="927" y="304"/>
                    </a:lnTo>
                    <a:lnTo>
                      <a:pt x="905" y="385"/>
                    </a:lnTo>
                    <a:lnTo>
                      <a:pt x="851" y="471"/>
                    </a:lnTo>
                    <a:lnTo>
                      <a:pt x="797" y="629"/>
                    </a:lnTo>
                    <a:lnTo>
                      <a:pt x="797" y="741"/>
                    </a:lnTo>
                    <a:lnTo>
                      <a:pt x="1376" y="720"/>
                    </a:lnTo>
                    <a:lnTo>
                      <a:pt x="1387" y="736"/>
                    </a:lnTo>
                    <a:lnTo>
                      <a:pt x="1371" y="790"/>
                    </a:lnTo>
                    <a:lnTo>
                      <a:pt x="1376" y="877"/>
                    </a:lnTo>
                    <a:lnTo>
                      <a:pt x="1436" y="936"/>
                    </a:lnTo>
                    <a:lnTo>
                      <a:pt x="1452" y="1007"/>
                    </a:lnTo>
                    <a:lnTo>
                      <a:pt x="1366" y="991"/>
                    </a:lnTo>
                    <a:lnTo>
                      <a:pt x="1290" y="958"/>
                    </a:lnTo>
                    <a:lnTo>
                      <a:pt x="1274" y="947"/>
                    </a:lnTo>
                    <a:lnTo>
                      <a:pt x="1252" y="963"/>
                    </a:lnTo>
                    <a:lnTo>
                      <a:pt x="1197" y="1012"/>
                    </a:lnTo>
                    <a:lnTo>
                      <a:pt x="1192" y="1039"/>
                    </a:lnTo>
                    <a:lnTo>
                      <a:pt x="1214" y="1066"/>
                    </a:lnTo>
                    <a:lnTo>
                      <a:pt x="1246" y="1077"/>
                    </a:lnTo>
                    <a:lnTo>
                      <a:pt x="1306" y="1072"/>
                    </a:lnTo>
                    <a:lnTo>
                      <a:pt x="1344" y="1050"/>
                    </a:lnTo>
                    <a:lnTo>
                      <a:pt x="1366" y="1033"/>
                    </a:lnTo>
                    <a:lnTo>
                      <a:pt x="1404" y="1033"/>
                    </a:lnTo>
                    <a:lnTo>
                      <a:pt x="1425" y="1033"/>
                    </a:lnTo>
                    <a:lnTo>
                      <a:pt x="1425" y="1045"/>
                    </a:lnTo>
                    <a:lnTo>
                      <a:pt x="1415" y="1061"/>
                    </a:lnTo>
                    <a:lnTo>
                      <a:pt x="1392" y="1082"/>
                    </a:lnTo>
                    <a:lnTo>
                      <a:pt x="1399" y="1104"/>
                    </a:lnTo>
                    <a:lnTo>
                      <a:pt x="1420" y="1115"/>
                    </a:lnTo>
                    <a:lnTo>
                      <a:pt x="1441" y="1120"/>
                    </a:lnTo>
                    <a:lnTo>
                      <a:pt x="1458" y="1109"/>
                    </a:lnTo>
                    <a:lnTo>
                      <a:pt x="1479" y="1061"/>
                    </a:lnTo>
                    <a:lnTo>
                      <a:pt x="1544" y="1039"/>
                    </a:lnTo>
                    <a:lnTo>
                      <a:pt x="1566" y="1023"/>
                    </a:lnTo>
                    <a:lnTo>
                      <a:pt x="1583" y="1023"/>
                    </a:lnTo>
                    <a:lnTo>
                      <a:pt x="1599" y="1045"/>
                    </a:lnTo>
                    <a:lnTo>
                      <a:pt x="1588" y="1072"/>
                    </a:lnTo>
                    <a:lnTo>
                      <a:pt x="1599" y="1082"/>
                    </a:lnTo>
                    <a:lnTo>
                      <a:pt x="1593" y="1109"/>
                    </a:lnTo>
                    <a:lnTo>
                      <a:pt x="1560" y="1126"/>
                    </a:lnTo>
                    <a:lnTo>
                      <a:pt x="1518" y="1191"/>
                    </a:lnTo>
                    <a:lnTo>
                      <a:pt x="1469" y="1223"/>
                    </a:lnTo>
                    <a:lnTo>
                      <a:pt x="1469" y="1256"/>
                    </a:lnTo>
                    <a:lnTo>
                      <a:pt x="1479" y="1282"/>
                    </a:lnTo>
                    <a:lnTo>
                      <a:pt x="1544" y="1321"/>
                    </a:lnTo>
                    <a:lnTo>
                      <a:pt x="1653" y="1363"/>
                    </a:lnTo>
                    <a:lnTo>
                      <a:pt x="1669" y="1385"/>
                    </a:lnTo>
                    <a:lnTo>
                      <a:pt x="1658" y="1407"/>
                    </a:lnTo>
                    <a:lnTo>
                      <a:pt x="1637" y="1418"/>
                    </a:lnTo>
                    <a:lnTo>
                      <a:pt x="1555" y="1450"/>
                    </a:lnTo>
                    <a:lnTo>
                      <a:pt x="1544" y="1379"/>
                    </a:lnTo>
                    <a:lnTo>
                      <a:pt x="1495" y="1363"/>
                    </a:lnTo>
                    <a:lnTo>
                      <a:pt x="1399" y="1326"/>
                    </a:lnTo>
                    <a:lnTo>
                      <a:pt x="1387" y="1293"/>
                    </a:lnTo>
                    <a:lnTo>
                      <a:pt x="1371" y="1282"/>
                    </a:lnTo>
                    <a:lnTo>
                      <a:pt x="1344" y="1293"/>
                    </a:lnTo>
                    <a:lnTo>
                      <a:pt x="1327" y="1358"/>
                    </a:lnTo>
                    <a:lnTo>
                      <a:pt x="1339" y="1369"/>
                    </a:lnTo>
                    <a:lnTo>
                      <a:pt x="1339" y="1379"/>
                    </a:lnTo>
                    <a:lnTo>
                      <a:pt x="1290" y="1418"/>
                    </a:lnTo>
                    <a:lnTo>
                      <a:pt x="1274" y="1412"/>
                    </a:lnTo>
                    <a:lnTo>
                      <a:pt x="1246" y="1374"/>
                    </a:lnTo>
                    <a:lnTo>
                      <a:pt x="1230" y="1374"/>
                    </a:lnTo>
                    <a:lnTo>
                      <a:pt x="1197" y="1385"/>
                    </a:lnTo>
                    <a:lnTo>
                      <a:pt x="1181" y="1369"/>
                    </a:lnTo>
                    <a:lnTo>
                      <a:pt x="1171" y="1374"/>
                    </a:lnTo>
                    <a:lnTo>
                      <a:pt x="1127" y="1418"/>
                    </a:lnTo>
                    <a:lnTo>
                      <a:pt x="1073" y="1423"/>
                    </a:lnTo>
                    <a:lnTo>
                      <a:pt x="1057" y="1407"/>
                    </a:lnTo>
                    <a:lnTo>
                      <a:pt x="1008" y="1402"/>
                    </a:lnTo>
                    <a:lnTo>
                      <a:pt x="932" y="1298"/>
                    </a:lnTo>
                    <a:lnTo>
                      <a:pt x="883" y="1293"/>
                    </a:lnTo>
                    <a:lnTo>
                      <a:pt x="840" y="1272"/>
                    </a:lnTo>
                    <a:lnTo>
                      <a:pt x="824" y="1244"/>
                    </a:lnTo>
                    <a:lnTo>
                      <a:pt x="813" y="1244"/>
                    </a:lnTo>
                    <a:lnTo>
                      <a:pt x="808" y="1239"/>
                    </a:lnTo>
                    <a:lnTo>
                      <a:pt x="808" y="1233"/>
                    </a:lnTo>
                    <a:lnTo>
                      <a:pt x="808" y="1217"/>
                    </a:lnTo>
                    <a:lnTo>
                      <a:pt x="785" y="1207"/>
                    </a:lnTo>
                    <a:lnTo>
                      <a:pt x="775" y="1217"/>
                    </a:lnTo>
                    <a:lnTo>
                      <a:pt x="743" y="1207"/>
                    </a:lnTo>
                    <a:lnTo>
                      <a:pt x="737" y="1201"/>
                    </a:lnTo>
                    <a:lnTo>
                      <a:pt x="726" y="1179"/>
                    </a:lnTo>
                    <a:lnTo>
                      <a:pt x="704" y="1179"/>
                    </a:lnTo>
                    <a:lnTo>
                      <a:pt x="645" y="1233"/>
                    </a:lnTo>
                    <a:lnTo>
                      <a:pt x="678" y="1272"/>
                    </a:lnTo>
                    <a:lnTo>
                      <a:pt x="666" y="1277"/>
                    </a:lnTo>
                    <a:lnTo>
                      <a:pt x="569" y="1282"/>
                    </a:lnTo>
                    <a:lnTo>
                      <a:pt x="401" y="1249"/>
                    </a:lnTo>
                    <a:lnTo>
                      <a:pt x="309" y="1217"/>
                    </a:lnTo>
                    <a:lnTo>
                      <a:pt x="87" y="1249"/>
                    </a:lnTo>
                    <a:lnTo>
                      <a:pt x="76" y="1233"/>
                    </a:lnTo>
                    <a:lnTo>
                      <a:pt x="66" y="1207"/>
                    </a:lnTo>
                    <a:lnTo>
                      <a:pt x="76" y="1196"/>
                    </a:lnTo>
                    <a:lnTo>
                      <a:pt x="87" y="1174"/>
                    </a:lnTo>
                    <a:lnTo>
                      <a:pt x="108" y="1147"/>
                    </a:lnTo>
                    <a:lnTo>
                      <a:pt x="136" y="1066"/>
                    </a:lnTo>
                    <a:lnTo>
                      <a:pt x="113" y="1033"/>
                    </a:lnTo>
                    <a:lnTo>
                      <a:pt x="113" y="1007"/>
                    </a:lnTo>
                    <a:lnTo>
                      <a:pt x="119" y="991"/>
                    </a:lnTo>
                    <a:lnTo>
                      <a:pt x="119" y="968"/>
                    </a:lnTo>
                    <a:lnTo>
                      <a:pt x="130" y="926"/>
                    </a:lnTo>
                    <a:lnTo>
                      <a:pt x="152" y="903"/>
                    </a:lnTo>
                    <a:lnTo>
                      <a:pt x="162" y="866"/>
                    </a:lnTo>
                    <a:lnTo>
                      <a:pt x="178" y="801"/>
                    </a:lnTo>
                    <a:lnTo>
                      <a:pt x="178" y="763"/>
                    </a:lnTo>
                    <a:lnTo>
                      <a:pt x="162" y="704"/>
                    </a:lnTo>
                    <a:lnTo>
                      <a:pt x="141" y="666"/>
                    </a:lnTo>
                    <a:lnTo>
                      <a:pt x="130" y="655"/>
                    </a:lnTo>
                    <a:lnTo>
                      <a:pt x="130" y="634"/>
                    </a:lnTo>
                    <a:lnTo>
                      <a:pt x="125" y="617"/>
                    </a:lnTo>
                    <a:lnTo>
                      <a:pt x="108" y="585"/>
                    </a:lnTo>
                    <a:lnTo>
                      <a:pt x="87" y="569"/>
                    </a:lnTo>
                    <a:lnTo>
                      <a:pt x="76" y="552"/>
                    </a:lnTo>
                    <a:lnTo>
                      <a:pt x="92" y="515"/>
                    </a:lnTo>
                    <a:lnTo>
                      <a:pt x="66" y="460"/>
                    </a:lnTo>
                    <a:lnTo>
                      <a:pt x="22" y="423"/>
                    </a:lnTo>
                    <a:lnTo>
                      <a:pt x="6" y="395"/>
                    </a:lnTo>
                    <a:lnTo>
                      <a:pt x="0" y="28"/>
                    </a:lnTo>
                    <a:close/>
                  </a:path>
                </a:pathLst>
              </a:custGeom>
              <a:solidFill>
                <a:schemeClr val="tx1">
                  <a:lumMod val="65000"/>
                  <a:lumOff val="35000"/>
                </a:schemeClr>
              </a:solidFill>
              <a:ln w="9525">
                <a:solidFill>
                  <a:schemeClr val="tx1">
                    <a:lumMod val="65000"/>
                    <a:lumOff val="35000"/>
                  </a:schemeClr>
                </a:solidFill>
                <a:round/>
                <a:headEnd/>
                <a:tailEnd/>
              </a:ln>
            </p:spPr>
          </p:sp>
          <p:sp>
            <p:nvSpPr>
              <p:cNvPr id="122" name="AR"/>
              <p:cNvSpPr>
                <a:spLocks/>
              </p:cNvSpPr>
              <p:nvPr/>
            </p:nvSpPr>
            <p:spPr bwMode="auto">
              <a:xfrm>
                <a:off x="2748982" y="2320747"/>
                <a:ext cx="361624" cy="321620"/>
              </a:xfrm>
              <a:custGeom>
                <a:avLst/>
                <a:gdLst>
                  <a:gd name="T0" fmla="*/ 0 w 1469"/>
                  <a:gd name="T1" fmla="*/ 2147483647 h 1342"/>
                  <a:gd name="T2" fmla="*/ 2147483647 w 1469"/>
                  <a:gd name="T3" fmla="*/ 0 h 1342"/>
                  <a:gd name="T4" fmla="*/ 2147483647 w 1469"/>
                  <a:gd name="T5" fmla="*/ 2147483647 h 1342"/>
                  <a:gd name="T6" fmla="*/ 2147483647 w 1469"/>
                  <a:gd name="T7" fmla="*/ 2147483647 h 1342"/>
                  <a:gd name="T8" fmla="*/ 2147483647 w 1469"/>
                  <a:gd name="T9" fmla="*/ 2147483647 h 1342"/>
                  <a:gd name="T10" fmla="*/ 2147483647 w 1469"/>
                  <a:gd name="T11" fmla="*/ 2147483647 h 1342"/>
                  <a:gd name="T12" fmla="*/ 2147483647 w 1469"/>
                  <a:gd name="T13" fmla="*/ 2147483647 h 1342"/>
                  <a:gd name="T14" fmla="*/ 2147483647 w 1469"/>
                  <a:gd name="T15" fmla="*/ 2147483647 h 1342"/>
                  <a:gd name="T16" fmla="*/ 2147483647 w 1469"/>
                  <a:gd name="T17" fmla="*/ 2147483647 h 1342"/>
                  <a:gd name="T18" fmla="*/ 2147483647 w 1469"/>
                  <a:gd name="T19" fmla="*/ 2147483647 h 1342"/>
                  <a:gd name="T20" fmla="*/ 2147483647 w 1469"/>
                  <a:gd name="T21" fmla="*/ 2147483647 h 1342"/>
                  <a:gd name="T22" fmla="*/ 2147483647 w 1469"/>
                  <a:gd name="T23" fmla="*/ 2147483647 h 1342"/>
                  <a:gd name="T24" fmla="*/ 2147483647 w 1469"/>
                  <a:gd name="T25" fmla="*/ 2147483647 h 1342"/>
                  <a:gd name="T26" fmla="*/ 2147483647 w 1469"/>
                  <a:gd name="T27" fmla="*/ 2147483647 h 1342"/>
                  <a:gd name="T28" fmla="*/ 2147483647 w 1469"/>
                  <a:gd name="T29" fmla="*/ 2147483647 h 1342"/>
                  <a:gd name="T30" fmla="*/ 2147483647 w 1469"/>
                  <a:gd name="T31" fmla="*/ 2147483647 h 1342"/>
                  <a:gd name="T32" fmla="*/ 2147483647 w 1469"/>
                  <a:gd name="T33" fmla="*/ 2147483647 h 1342"/>
                  <a:gd name="T34" fmla="*/ 2147483647 w 1469"/>
                  <a:gd name="T35" fmla="*/ 2147483647 h 1342"/>
                  <a:gd name="T36" fmla="*/ 2147483647 w 1469"/>
                  <a:gd name="T37" fmla="*/ 2147483647 h 1342"/>
                  <a:gd name="T38" fmla="*/ 2147483647 w 1469"/>
                  <a:gd name="T39" fmla="*/ 2147483647 h 1342"/>
                  <a:gd name="T40" fmla="*/ 2147483647 w 1469"/>
                  <a:gd name="T41" fmla="*/ 2147483647 h 1342"/>
                  <a:gd name="T42" fmla="*/ 2147483647 w 1469"/>
                  <a:gd name="T43" fmla="*/ 2147483647 h 1342"/>
                  <a:gd name="T44" fmla="*/ 2147483647 w 1469"/>
                  <a:gd name="T45" fmla="*/ 2147483647 h 1342"/>
                  <a:gd name="T46" fmla="*/ 2147483647 w 1469"/>
                  <a:gd name="T47" fmla="*/ 2147483647 h 1342"/>
                  <a:gd name="T48" fmla="*/ 2147483647 w 1469"/>
                  <a:gd name="T49" fmla="*/ 2147483647 h 1342"/>
                  <a:gd name="T50" fmla="*/ 2147483647 w 1469"/>
                  <a:gd name="T51" fmla="*/ 2147483647 h 1342"/>
                  <a:gd name="T52" fmla="*/ 2147483647 w 1469"/>
                  <a:gd name="T53" fmla="*/ 2147483647 h 1342"/>
                  <a:gd name="T54" fmla="*/ 2147483647 w 1469"/>
                  <a:gd name="T55" fmla="*/ 2147483647 h 1342"/>
                  <a:gd name="T56" fmla="*/ 2147483647 w 1469"/>
                  <a:gd name="T57" fmla="*/ 2147483647 h 1342"/>
                  <a:gd name="T58" fmla="*/ 2147483647 w 1469"/>
                  <a:gd name="T59" fmla="*/ 2147483647 h 1342"/>
                  <a:gd name="T60" fmla="*/ 2147483647 w 1469"/>
                  <a:gd name="T61" fmla="*/ 2147483647 h 1342"/>
                  <a:gd name="T62" fmla="*/ 2147483647 w 1469"/>
                  <a:gd name="T63" fmla="*/ 2147483647 h 1342"/>
                  <a:gd name="T64" fmla="*/ 2147483647 w 1469"/>
                  <a:gd name="T65" fmla="*/ 2147483647 h 1342"/>
                  <a:gd name="T66" fmla="*/ 2147483647 w 1469"/>
                  <a:gd name="T67" fmla="*/ 2147483647 h 1342"/>
                  <a:gd name="T68" fmla="*/ 2147483647 w 1469"/>
                  <a:gd name="T69" fmla="*/ 2147483647 h 1342"/>
                  <a:gd name="T70" fmla="*/ 2147483647 w 1469"/>
                  <a:gd name="T71" fmla="*/ 2147483647 h 1342"/>
                  <a:gd name="T72" fmla="*/ 2147483647 w 1469"/>
                  <a:gd name="T73" fmla="*/ 2147483647 h 1342"/>
                  <a:gd name="T74" fmla="*/ 2147483647 w 1469"/>
                  <a:gd name="T75" fmla="*/ 2147483647 h 1342"/>
                  <a:gd name="T76" fmla="*/ 2147483647 w 1469"/>
                  <a:gd name="T77" fmla="*/ 2147483647 h 1342"/>
                  <a:gd name="T78" fmla="*/ 2147483647 w 1469"/>
                  <a:gd name="T79" fmla="*/ 2147483647 h 1342"/>
                  <a:gd name="T80" fmla="*/ 2147483647 w 1469"/>
                  <a:gd name="T81" fmla="*/ 2147483647 h 1342"/>
                  <a:gd name="T82" fmla="*/ 2147483647 w 1469"/>
                  <a:gd name="T83" fmla="*/ 2147483647 h 1342"/>
                  <a:gd name="T84" fmla="*/ 2147483647 w 1469"/>
                  <a:gd name="T85" fmla="*/ 2147483647 h 1342"/>
                  <a:gd name="T86" fmla="*/ 2147483647 w 1469"/>
                  <a:gd name="T87" fmla="*/ 2147483647 h 1342"/>
                  <a:gd name="T88" fmla="*/ 2147483647 w 1469"/>
                  <a:gd name="T89" fmla="*/ 2147483647 h 1342"/>
                  <a:gd name="T90" fmla="*/ 2147483647 w 1469"/>
                  <a:gd name="T91" fmla="*/ 2147483647 h 1342"/>
                  <a:gd name="T92" fmla="*/ 2147483647 w 1469"/>
                  <a:gd name="T93" fmla="*/ 2147483647 h 1342"/>
                  <a:gd name="T94" fmla="*/ 2147483647 w 1469"/>
                  <a:gd name="T95" fmla="*/ 2147483647 h 1342"/>
                  <a:gd name="T96" fmla="*/ 0 w 1469"/>
                  <a:gd name="T97" fmla="*/ 2147483647 h 134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469"/>
                  <a:gd name="T148" fmla="*/ 0 h 1342"/>
                  <a:gd name="T149" fmla="*/ 1469 w 1469"/>
                  <a:gd name="T150" fmla="*/ 1342 h 134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469" h="1342">
                    <a:moveTo>
                      <a:pt x="0" y="55"/>
                    </a:moveTo>
                    <a:lnTo>
                      <a:pt x="1322" y="0"/>
                    </a:lnTo>
                    <a:lnTo>
                      <a:pt x="1317" y="17"/>
                    </a:lnTo>
                    <a:lnTo>
                      <a:pt x="1343" y="33"/>
                    </a:lnTo>
                    <a:lnTo>
                      <a:pt x="1355" y="65"/>
                    </a:lnTo>
                    <a:lnTo>
                      <a:pt x="1350" y="93"/>
                    </a:lnTo>
                    <a:lnTo>
                      <a:pt x="1311" y="125"/>
                    </a:lnTo>
                    <a:lnTo>
                      <a:pt x="1273" y="168"/>
                    </a:lnTo>
                    <a:lnTo>
                      <a:pt x="1268" y="195"/>
                    </a:lnTo>
                    <a:lnTo>
                      <a:pt x="1469" y="179"/>
                    </a:lnTo>
                    <a:lnTo>
                      <a:pt x="1463" y="195"/>
                    </a:lnTo>
                    <a:lnTo>
                      <a:pt x="1469" y="217"/>
                    </a:lnTo>
                    <a:lnTo>
                      <a:pt x="1452" y="249"/>
                    </a:lnTo>
                    <a:lnTo>
                      <a:pt x="1415" y="288"/>
                    </a:lnTo>
                    <a:lnTo>
                      <a:pt x="1403" y="363"/>
                    </a:lnTo>
                    <a:lnTo>
                      <a:pt x="1360" y="411"/>
                    </a:lnTo>
                    <a:lnTo>
                      <a:pt x="1371" y="455"/>
                    </a:lnTo>
                    <a:lnTo>
                      <a:pt x="1371" y="525"/>
                    </a:lnTo>
                    <a:lnTo>
                      <a:pt x="1360" y="525"/>
                    </a:lnTo>
                    <a:lnTo>
                      <a:pt x="1322" y="558"/>
                    </a:lnTo>
                    <a:lnTo>
                      <a:pt x="1322" y="579"/>
                    </a:lnTo>
                    <a:lnTo>
                      <a:pt x="1262" y="628"/>
                    </a:lnTo>
                    <a:lnTo>
                      <a:pt x="1241" y="687"/>
                    </a:lnTo>
                    <a:lnTo>
                      <a:pt x="1246" y="741"/>
                    </a:lnTo>
                    <a:lnTo>
                      <a:pt x="1241" y="780"/>
                    </a:lnTo>
                    <a:lnTo>
                      <a:pt x="1187" y="812"/>
                    </a:lnTo>
                    <a:lnTo>
                      <a:pt x="1149" y="866"/>
                    </a:lnTo>
                    <a:lnTo>
                      <a:pt x="1133" y="882"/>
                    </a:lnTo>
                    <a:lnTo>
                      <a:pt x="1133" y="931"/>
                    </a:lnTo>
                    <a:lnTo>
                      <a:pt x="1106" y="963"/>
                    </a:lnTo>
                    <a:lnTo>
                      <a:pt x="1106" y="1001"/>
                    </a:lnTo>
                    <a:lnTo>
                      <a:pt x="1084" y="1050"/>
                    </a:lnTo>
                    <a:lnTo>
                      <a:pt x="1057" y="1103"/>
                    </a:lnTo>
                    <a:lnTo>
                      <a:pt x="1068" y="1158"/>
                    </a:lnTo>
                    <a:lnTo>
                      <a:pt x="1094" y="1185"/>
                    </a:lnTo>
                    <a:lnTo>
                      <a:pt x="1100" y="1223"/>
                    </a:lnTo>
                    <a:lnTo>
                      <a:pt x="1111" y="1233"/>
                    </a:lnTo>
                    <a:lnTo>
                      <a:pt x="1111" y="1250"/>
                    </a:lnTo>
                    <a:lnTo>
                      <a:pt x="1094" y="1261"/>
                    </a:lnTo>
                    <a:lnTo>
                      <a:pt x="1084" y="1293"/>
                    </a:lnTo>
                    <a:lnTo>
                      <a:pt x="1089" y="1314"/>
                    </a:lnTo>
                    <a:lnTo>
                      <a:pt x="195" y="1342"/>
                    </a:lnTo>
                    <a:lnTo>
                      <a:pt x="189" y="1142"/>
                    </a:lnTo>
                    <a:lnTo>
                      <a:pt x="147" y="1131"/>
                    </a:lnTo>
                    <a:lnTo>
                      <a:pt x="103" y="1147"/>
                    </a:lnTo>
                    <a:lnTo>
                      <a:pt x="92" y="1147"/>
                    </a:lnTo>
                    <a:lnTo>
                      <a:pt x="49" y="1109"/>
                    </a:lnTo>
                    <a:lnTo>
                      <a:pt x="54" y="455"/>
                    </a:lnTo>
                    <a:lnTo>
                      <a:pt x="0" y="55"/>
                    </a:lnTo>
                    <a:close/>
                  </a:path>
                </a:pathLst>
              </a:custGeom>
              <a:solidFill>
                <a:schemeClr val="tx1">
                  <a:lumMod val="65000"/>
                  <a:lumOff val="35000"/>
                </a:schemeClr>
              </a:solidFill>
              <a:ln w="9525">
                <a:solidFill>
                  <a:schemeClr val="tx1">
                    <a:lumMod val="65000"/>
                    <a:lumOff val="35000"/>
                  </a:schemeClr>
                </a:solidFill>
                <a:round/>
                <a:headEnd/>
                <a:tailEnd/>
              </a:ln>
            </p:spPr>
          </p:sp>
        </p:grpSp>
        <p:sp>
          <p:nvSpPr>
            <p:cNvPr id="44" name="ID"/>
            <p:cNvSpPr>
              <a:spLocks/>
            </p:cNvSpPr>
            <p:nvPr/>
          </p:nvSpPr>
          <p:spPr bwMode="auto">
            <a:xfrm>
              <a:off x="1254269" y="1066425"/>
              <a:ext cx="425914" cy="691484"/>
            </a:xfrm>
            <a:custGeom>
              <a:avLst/>
              <a:gdLst>
                <a:gd name="T0" fmla="*/ 2147483647 w 1761"/>
                <a:gd name="T1" fmla="*/ 2147483647 h 2845"/>
                <a:gd name="T2" fmla="*/ 2147483647 w 1761"/>
                <a:gd name="T3" fmla="*/ 2147483647 h 2845"/>
                <a:gd name="T4" fmla="*/ 2147483647 w 1761"/>
                <a:gd name="T5" fmla="*/ 2147483647 h 2845"/>
                <a:gd name="T6" fmla="*/ 2147483647 w 1761"/>
                <a:gd name="T7" fmla="*/ 2147483647 h 2845"/>
                <a:gd name="T8" fmla="*/ 2147483647 w 1761"/>
                <a:gd name="T9" fmla="*/ 2147483647 h 2845"/>
                <a:gd name="T10" fmla="*/ 2147483647 w 1761"/>
                <a:gd name="T11" fmla="*/ 2147483647 h 2845"/>
                <a:gd name="T12" fmla="*/ 2147483647 w 1761"/>
                <a:gd name="T13" fmla="*/ 2147483647 h 2845"/>
                <a:gd name="T14" fmla="*/ 2147483647 w 1761"/>
                <a:gd name="T15" fmla="*/ 2147483647 h 2845"/>
                <a:gd name="T16" fmla="*/ 2147483647 w 1761"/>
                <a:gd name="T17" fmla="*/ 2147483647 h 2845"/>
                <a:gd name="T18" fmla="*/ 2147483647 w 1761"/>
                <a:gd name="T19" fmla="*/ 2147483647 h 2845"/>
                <a:gd name="T20" fmla="*/ 2147483647 w 1761"/>
                <a:gd name="T21" fmla="*/ 2147483647 h 2845"/>
                <a:gd name="T22" fmla="*/ 2147483647 w 1761"/>
                <a:gd name="T23" fmla="*/ 2147483647 h 2845"/>
                <a:gd name="T24" fmla="*/ 2147483647 w 1761"/>
                <a:gd name="T25" fmla="*/ 2147483647 h 2845"/>
                <a:gd name="T26" fmla="*/ 2147483647 w 1761"/>
                <a:gd name="T27" fmla="*/ 2147483647 h 2845"/>
                <a:gd name="T28" fmla="*/ 2147483647 w 1761"/>
                <a:gd name="T29" fmla="*/ 0 h 2845"/>
                <a:gd name="T30" fmla="*/ 2147483647 w 1761"/>
                <a:gd name="T31" fmla="*/ 2147483647 h 2845"/>
                <a:gd name="T32" fmla="*/ 2147483647 w 1761"/>
                <a:gd name="T33" fmla="*/ 2147483647 h 2845"/>
                <a:gd name="T34" fmla="*/ 2147483647 w 1761"/>
                <a:gd name="T35" fmla="*/ 2147483647 h 2845"/>
                <a:gd name="T36" fmla="*/ 2147483647 w 1761"/>
                <a:gd name="T37" fmla="*/ 2147483647 h 2845"/>
                <a:gd name="T38" fmla="*/ 2147483647 w 1761"/>
                <a:gd name="T39" fmla="*/ 2147483647 h 2845"/>
                <a:gd name="T40" fmla="*/ 2147483647 w 1761"/>
                <a:gd name="T41" fmla="*/ 2147483647 h 2845"/>
                <a:gd name="T42" fmla="*/ 2147483647 w 1761"/>
                <a:gd name="T43" fmla="*/ 2147483647 h 2845"/>
                <a:gd name="T44" fmla="*/ 2147483647 w 1761"/>
                <a:gd name="T45" fmla="*/ 2147483647 h 2845"/>
                <a:gd name="T46" fmla="*/ 2147483647 w 1761"/>
                <a:gd name="T47" fmla="*/ 2147483647 h 2845"/>
                <a:gd name="T48" fmla="*/ 2147483647 w 1761"/>
                <a:gd name="T49" fmla="*/ 2147483647 h 2845"/>
                <a:gd name="T50" fmla="*/ 2147483647 w 1761"/>
                <a:gd name="T51" fmla="*/ 2147483647 h 2845"/>
                <a:gd name="T52" fmla="*/ 2147483647 w 1761"/>
                <a:gd name="T53" fmla="*/ 2147483647 h 2845"/>
                <a:gd name="T54" fmla="*/ 2147483647 w 1761"/>
                <a:gd name="T55" fmla="*/ 2147483647 h 2845"/>
                <a:gd name="T56" fmla="*/ 2147483647 w 1761"/>
                <a:gd name="T57" fmla="*/ 2147483647 h 2845"/>
                <a:gd name="T58" fmla="*/ 2147483647 w 1761"/>
                <a:gd name="T59" fmla="*/ 2147483647 h 2845"/>
                <a:gd name="T60" fmla="*/ 2147483647 w 1761"/>
                <a:gd name="T61" fmla="*/ 2147483647 h 2845"/>
                <a:gd name="T62" fmla="*/ 2147483647 w 1761"/>
                <a:gd name="T63" fmla="*/ 2147483647 h 2845"/>
                <a:gd name="T64" fmla="*/ 2147483647 w 1761"/>
                <a:gd name="T65" fmla="*/ 2147483647 h 2845"/>
                <a:gd name="T66" fmla="*/ 2147483647 w 1761"/>
                <a:gd name="T67" fmla="*/ 2147483647 h 2845"/>
                <a:gd name="T68" fmla="*/ 2147483647 w 1761"/>
                <a:gd name="T69" fmla="*/ 2147483647 h 2845"/>
                <a:gd name="T70" fmla="*/ 2147483647 w 1761"/>
                <a:gd name="T71" fmla="*/ 2147483647 h 2845"/>
                <a:gd name="T72" fmla="*/ 2147483647 w 1761"/>
                <a:gd name="T73" fmla="*/ 2147483647 h 2845"/>
                <a:gd name="T74" fmla="*/ 2147483647 w 1761"/>
                <a:gd name="T75" fmla="*/ 2147483647 h 2845"/>
                <a:gd name="T76" fmla="*/ 2147483647 w 1761"/>
                <a:gd name="T77" fmla="*/ 2147483647 h 2845"/>
                <a:gd name="T78" fmla="*/ 2147483647 w 1761"/>
                <a:gd name="T79" fmla="*/ 2147483647 h 2845"/>
                <a:gd name="T80" fmla="*/ 2147483647 w 1761"/>
                <a:gd name="T81" fmla="*/ 2147483647 h 2845"/>
                <a:gd name="T82" fmla="*/ 2147483647 w 1761"/>
                <a:gd name="T83" fmla="*/ 2147483647 h 2845"/>
                <a:gd name="T84" fmla="*/ 2147483647 w 1761"/>
                <a:gd name="T85" fmla="*/ 2147483647 h 2845"/>
                <a:gd name="T86" fmla="*/ 2147483647 w 1761"/>
                <a:gd name="T87" fmla="*/ 2147483647 h 2845"/>
                <a:gd name="T88" fmla="*/ 2147483647 w 1761"/>
                <a:gd name="T89" fmla="*/ 2147483647 h 2845"/>
                <a:gd name="T90" fmla="*/ 2147483647 w 1761"/>
                <a:gd name="T91" fmla="*/ 2147483647 h 2845"/>
                <a:gd name="T92" fmla="*/ 2147483647 w 1761"/>
                <a:gd name="T93" fmla="*/ 2147483647 h 2845"/>
                <a:gd name="T94" fmla="*/ 2147483647 w 1761"/>
                <a:gd name="T95" fmla="*/ 2147483647 h 284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761"/>
                <a:gd name="T145" fmla="*/ 0 h 2845"/>
                <a:gd name="T146" fmla="*/ 1761 w 1761"/>
                <a:gd name="T147" fmla="*/ 2845 h 284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761" h="2845">
                  <a:moveTo>
                    <a:pt x="0" y="2537"/>
                  </a:moveTo>
                  <a:lnTo>
                    <a:pt x="146" y="1877"/>
                  </a:lnTo>
                  <a:lnTo>
                    <a:pt x="184" y="1828"/>
                  </a:lnTo>
                  <a:lnTo>
                    <a:pt x="184" y="1785"/>
                  </a:lnTo>
                  <a:lnTo>
                    <a:pt x="195" y="1785"/>
                  </a:lnTo>
                  <a:lnTo>
                    <a:pt x="200" y="1769"/>
                  </a:lnTo>
                  <a:lnTo>
                    <a:pt x="211" y="1747"/>
                  </a:lnTo>
                  <a:lnTo>
                    <a:pt x="190" y="1720"/>
                  </a:lnTo>
                  <a:lnTo>
                    <a:pt x="151" y="1699"/>
                  </a:lnTo>
                  <a:lnTo>
                    <a:pt x="141" y="1676"/>
                  </a:lnTo>
                  <a:lnTo>
                    <a:pt x="151" y="1634"/>
                  </a:lnTo>
                  <a:lnTo>
                    <a:pt x="216" y="1530"/>
                  </a:lnTo>
                  <a:lnTo>
                    <a:pt x="260" y="1514"/>
                  </a:lnTo>
                  <a:lnTo>
                    <a:pt x="287" y="1481"/>
                  </a:lnTo>
                  <a:lnTo>
                    <a:pt x="292" y="1460"/>
                  </a:lnTo>
                  <a:lnTo>
                    <a:pt x="314" y="1434"/>
                  </a:lnTo>
                  <a:lnTo>
                    <a:pt x="439" y="1239"/>
                  </a:lnTo>
                  <a:lnTo>
                    <a:pt x="434" y="1190"/>
                  </a:lnTo>
                  <a:lnTo>
                    <a:pt x="406" y="1168"/>
                  </a:lnTo>
                  <a:lnTo>
                    <a:pt x="379" y="1158"/>
                  </a:lnTo>
                  <a:lnTo>
                    <a:pt x="358" y="1125"/>
                  </a:lnTo>
                  <a:lnTo>
                    <a:pt x="352" y="1093"/>
                  </a:lnTo>
                  <a:lnTo>
                    <a:pt x="346" y="1044"/>
                  </a:lnTo>
                  <a:lnTo>
                    <a:pt x="358" y="1028"/>
                  </a:lnTo>
                  <a:lnTo>
                    <a:pt x="369" y="1012"/>
                  </a:lnTo>
                  <a:lnTo>
                    <a:pt x="346" y="979"/>
                  </a:lnTo>
                  <a:lnTo>
                    <a:pt x="346" y="947"/>
                  </a:lnTo>
                  <a:lnTo>
                    <a:pt x="358" y="936"/>
                  </a:lnTo>
                  <a:lnTo>
                    <a:pt x="569" y="0"/>
                  </a:lnTo>
                  <a:lnTo>
                    <a:pt x="563" y="0"/>
                  </a:lnTo>
                  <a:lnTo>
                    <a:pt x="797" y="60"/>
                  </a:lnTo>
                  <a:lnTo>
                    <a:pt x="737" y="417"/>
                  </a:lnTo>
                  <a:lnTo>
                    <a:pt x="774" y="513"/>
                  </a:lnTo>
                  <a:lnTo>
                    <a:pt x="791" y="573"/>
                  </a:lnTo>
                  <a:lnTo>
                    <a:pt x="774" y="611"/>
                  </a:lnTo>
                  <a:lnTo>
                    <a:pt x="758" y="627"/>
                  </a:lnTo>
                  <a:lnTo>
                    <a:pt x="781" y="649"/>
                  </a:lnTo>
                  <a:lnTo>
                    <a:pt x="807" y="687"/>
                  </a:lnTo>
                  <a:lnTo>
                    <a:pt x="872" y="752"/>
                  </a:lnTo>
                  <a:lnTo>
                    <a:pt x="916" y="849"/>
                  </a:lnTo>
                  <a:lnTo>
                    <a:pt x="927" y="893"/>
                  </a:lnTo>
                  <a:lnTo>
                    <a:pt x="948" y="942"/>
                  </a:lnTo>
                  <a:lnTo>
                    <a:pt x="986" y="942"/>
                  </a:lnTo>
                  <a:lnTo>
                    <a:pt x="986" y="973"/>
                  </a:lnTo>
                  <a:lnTo>
                    <a:pt x="1046" y="979"/>
                  </a:lnTo>
                  <a:lnTo>
                    <a:pt x="1062" y="1001"/>
                  </a:lnTo>
                  <a:lnTo>
                    <a:pt x="1002" y="1119"/>
                  </a:lnTo>
                  <a:lnTo>
                    <a:pt x="1007" y="1142"/>
                  </a:lnTo>
                  <a:lnTo>
                    <a:pt x="986" y="1158"/>
                  </a:lnTo>
                  <a:lnTo>
                    <a:pt x="981" y="1217"/>
                  </a:lnTo>
                  <a:lnTo>
                    <a:pt x="986" y="1223"/>
                  </a:lnTo>
                  <a:lnTo>
                    <a:pt x="986" y="1255"/>
                  </a:lnTo>
                  <a:lnTo>
                    <a:pt x="943" y="1282"/>
                  </a:lnTo>
                  <a:lnTo>
                    <a:pt x="943" y="1314"/>
                  </a:lnTo>
                  <a:lnTo>
                    <a:pt x="948" y="1336"/>
                  </a:lnTo>
                  <a:lnTo>
                    <a:pt x="932" y="1369"/>
                  </a:lnTo>
                  <a:lnTo>
                    <a:pt x="986" y="1418"/>
                  </a:lnTo>
                  <a:lnTo>
                    <a:pt x="1002" y="1411"/>
                  </a:lnTo>
                  <a:lnTo>
                    <a:pt x="1078" y="1353"/>
                  </a:lnTo>
                  <a:lnTo>
                    <a:pt x="1089" y="1341"/>
                  </a:lnTo>
                  <a:lnTo>
                    <a:pt x="1100" y="1353"/>
                  </a:lnTo>
                  <a:lnTo>
                    <a:pt x="1111" y="1379"/>
                  </a:lnTo>
                  <a:lnTo>
                    <a:pt x="1121" y="1385"/>
                  </a:lnTo>
                  <a:lnTo>
                    <a:pt x="1132" y="1395"/>
                  </a:lnTo>
                  <a:lnTo>
                    <a:pt x="1127" y="1444"/>
                  </a:lnTo>
                  <a:lnTo>
                    <a:pt x="1127" y="1514"/>
                  </a:lnTo>
                  <a:lnTo>
                    <a:pt x="1144" y="1563"/>
                  </a:lnTo>
                  <a:lnTo>
                    <a:pt x="1176" y="1606"/>
                  </a:lnTo>
                  <a:lnTo>
                    <a:pt x="1170" y="1634"/>
                  </a:lnTo>
                  <a:lnTo>
                    <a:pt x="1154" y="1666"/>
                  </a:lnTo>
                  <a:lnTo>
                    <a:pt x="1181" y="1709"/>
                  </a:lnTo>
                  <a:lnTo>
                    <a:pt x="1214" y="1709"/>
                  </a:lnTo>
                  <a:lnTo>
                    <a:pt x="1241" y="1747"/>
                  </a:lnTo>
                  <a:lnTo>
                    <a:pt x="1246" y="1769"/>
                  </a:lnTo>
                  <a:lnTo>
                    <a:pt x="1235" y="1817"/>
                  </a:lnTo>
                  <a:lnTo>
                    <a:pt x="1235" y="1828"/>
                  </a:lnTo>
                  <a:lnTo>
                    <a:pt x="1257" y="1871"/>
                  </a:lnTo>
                  <a:lnTo>
                    <a:pt x="1290" y="1893"/>
                  </a:lnTo>
                  <a:lnTo>
                    <a:pt x="1306" y="1855"/>
                  </a:lnTo>
                  <a:lnTo>
                    <a:pt x="1328" y="1845"/>
                  </a:lnTo>
                  <a:lnTo>
                    <a:pt x="1381" y="1866"/>
                  </a:lnTo>
                  <a:lnTo>
                    <a:pt x="1409" y="1871"/>
                  </a:lnTo>
                  <a:lnTo>
                    <a:pt x="1436" y="1850"/>
                  </a:lnTo>
                  <a:lnTo>
                    <a:pt x="1453" y="1845"/>
                  </a:lnTo>
                  <a:lnTo>
                    <a:pt x="1468" y="1861"/>
                  </a:lnTo>
                  <a:lnTo>
                    <a:pt x="1539" y="1866"/>
                  </a:lnTo>
                  <a:lnTo>
                    <a:pt x="1572" y="1882"/>
                  </a:lnTo>
                  <a:lnTo>
                    <a:pt x="1582" y="1871"/>
                  </a:lnTo>
                  <a:lnTo>
                    <a:pt x="1658" y="1877"/>
                  </a:lnTo>
                  <a:lnTo>
                    <a:pt x="1653" y="1845"/>
                  </a:lnTo>
                  <a:lnTo>
                    <a:pt x="1685" y="1817"/>
                  </a:lnTo>
                  <a:lnTo>
                    <a:pt x="1723" y="1855"/>
                  </a:lnTo>
                  <a:lnTo>
                    <a:pt x="1734" y="1904"/>
                  </a:lnTo>
                  <a:lnTo>
                    <a:pt x="1761" y="1925"/>
                  </a:lnTo>
                  <a:lnTo>
                    <a:pt x="1625" y="2845"/>
                  </a:lnTo>
                  <a:lnTo>
                    <a:pt x="807" y="2699"/>
                  </a:lnTo>
                  <a:lnTo>
                    <a:pt x="0" y="2537"/>
                  </a:lnTo>
                  <a:close/>
                </a:path>
              </a:pathLst>
            </a:custGeom>
            <a:solidFill>
              <a:schemeClr val="bg2">
                <a:lumMod val="20000"/>
                <a:lumOff val="80000"/>
              </a:schemeClr>
            </a:solidFill>
            <a:ln w="9525">
              <a:solidFill>
                <a:schemeClr val="bg2">
                  <a:lumMod val="20000"/>
                  <a:lumOff val="80000"/>
                </a:schemeClr>
              </a:solidFill>
              <a:round/>
              <a:headEnd/>
              <a:tailEnd/>
            </a:ln>
          </p:spPr>
        </p:sp>
        <p:sp>
          <p:nvSpPr>
            <p:cNvPr id="45" name="MT"/>
            <p:cNvSpPr>
              <a:spLocks/>
            </p:cNvSpPr>
            <p:nvPr/>
          </p:nvSpPr>
          <p:spPr bwMode="auto">
            <a:xfrm>
              <a:off x="1431064" y="1074465"/>
              <a:ext cx="731287" cy="466350"/>
            </a:xfrm>
            <a:custGeom>
              <a:avLst/>
              <a:gdLst>
                <a:gd name="T0" fmla="*/ 2147483647 w 3008"/>
                <a:gd name="T1" fmla="*/ 2147483647 h 1908"/>
                <a:gd name="T2" fmla="*/ 2147483647 w 3008"/>
                <a:gd name="T3" fmla="*/ 2147483647 h 1908"/>
                <a:gd name="T4" fmla="*/ 2147483647 w 3008"/>
                <a:gd name="T5" fmla="*/ 2147483647 h 1908"/>
                <a:gd name="T6" fmla="*/ 2147483647 w 3008"/>
                <a:gd name="T7" fmla="*/ 2147483647 h 1908"/>
                <a:gd name="T8" fmla="*/ 2147483647 w 3008"/>
                <a:gd name="T9" fmla="*/ 2147483647 h 1908"/>
                <a:gd name="T10" fmla="*/ 2147483647 w 3008"/>
                <a:gd name="T11" fmla="*/ 2147483647 h 1908"/>
                <a:gd name="T12" fmla="*/ 2147483647 w 3008"/>
                <a:gd name="T13" fmla="*/ 2147483647 h 1908"/>
                <a:gd name="T14" fmla="*/ 2147483647 w 3008"/>
                <a:gd name="T15" fmla="*/ 2147483647 h 1908"/>
                <a:gd name="T16" fmla="*/ 2147483647 w 3008"/>
                <a:gd name="T17" fmla="*/ 2147483647 h 1908"/>
                <a:gd name="T18" fmla="*/ 2147483647 w 3008"/>
                <a:gd name="T19" fmla="*/ 2147483647 h 1908"/>
                <a:gd name="T20" fmla="*/ 2147483647 w 3008"/>
                <a:gd name="T21" fmla="*/ 2147483647 h 1908"/>
                <a:gd name="T22" fmla="*/ 2147483647 w 3008"/>
                <a:gd name="T23" fmla="*/ 2147483647 h 1908"/>
                <a:gd name="T24" fmla="*/ 2147483647 w 3008"/>
                <a:gd name="T25" fmla="*/ 2147483647 h 1908"/>
                <a:gd name="T26" fmla="*/ 2147483647 w 3008"/>
                <a:gd name="T27" fmla="*/ 2147483647 h 1908"/>
                <a:gd name="T28" fmla="*/ 2147483647 w 3008"/>
                <a:gd name="T29" fmla="*/ 2147483647 h 1908"/>
                <a:gd name="T30" fmla="*/ 2147483647 w 3008"/>
                <a:gd name="T31" fmla="*/ 2147483647 h 1908"/>
                <a:gd name="T32" fmla="*/ 2147483647 w 3008"/>
                <a:gd name="T33" fmla="*/ 2147483647 h 1908"/>
                <a:gd name="T34" fmla="*/ 2147483647 w 3008"/>
                <a:gd name="T35" fmla="*/ 2147483647 h 1908"/>
                <a:gd name="T36" fmla="*/ 2147483647 w 3008"/>
                <a:gd name="T37" fmla="*/ 2147483647 h 1908"/>
                <a:gd name="T38" fmla="*/ 2147483647 w 3008"/>
                <a:gd name="T39" fmla="*/ 2147483647 h 1908"/>
                <a:gd name="T40" fmla="*/ 2147483647 w 3008"/>
                <a:gd name="T41" fmla="*/ 2147483647 h 1908"/>
                <a:gd name="T42" fmla="*/ 2147483647 w 3008"/>
                <a:gd name="T43" fmla="*/ 2147483647 h 1908"/>
                <a:gd name="T44" fmla="*/ 2147483647 w 3008"/>
                <a:gd name="T45" fmla="*/ 2147483647 h 1908"/>
                <a:gd name="T46" fmla="*/ 2147483647 w 3008"/>
                <a:gd name="T47" fmla="*/ 2147483647 h 1908"/>
                <a:gd name="T48" fmla="*/ 2147483647 w 3008"/>
                <a:gd name="T49" fmla="*/ 2147483647 h 1908"/>
                <a:gd name="T50" fmla="*/ 2147483647 w 3008"/>
                <a:gd name="T51" fmla="*/ 2147483647 h 1908"/>
                <a:gd name="T52" fmla="*/ 2147483647 w 3008"/>
                <a:gd name="T53" fmla="*/ 2147483647 h 1908"/>
                <a:gd name="T54" fmla="*/ 2147483647 w 3008"/>
                <a:gd name="T55" fmla="*/ 2147483647 h 1908"/>
                <a:gd name="T56" fmla="*/ 2147483647 w 3008"/>
                <a:gd name="T57" fmla="*/ 2147483647 h 1908"/>
                <a:gd name="T58" fmla="*/ 2147483647 w 3008"/>
                <a:gd name="T59" fmla="*/ 2147483647 h 1908"/>
                <a:gd name="T60" fmla="*/ 2147483647 w 3008"/>
                <a:gd name="T61" fmla="*/ 2147483647 h 1908"/>
                <a:gd name="T62" fmla="*/ 2147483647 w 3008"/>
                <a:gd name="T63" fmla="*/ 2147483647 h 1908"/>
                <a:gd name="T64" fmla="*/ 2147483647 w 3008"/>
                <a:gd name="T65" fmla="*/ 0 h 1908"/>
                <a:gd name="T66" fmla="*/ 2147483647 w 3008"/>
                <a:gd name="T67" fmla="*/ 2147483647 h 1908"/>
                <a:gd name="T68" fmla="*/ 2147483647 w 3008"/>
                <a:gd name="T69" fmla="*/ 2147483647 h 1908"/>
                <a:gd name="T70" fmla="*/ 2147483647 w 3008"/>
                <a:gd name="T71" fmla="*/ 2147483647 h 190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008"/>
                <a:gd name="T109" fmla="*/ 0 h 1908"/>
                <a:gd name="T110" fmla="*/ 3008 w 3008"/>
                <a:gd name="T111" fmla="*/ 1908 h 190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008" h="1908">
                  <a:moveTo>
                    <a:pt x="2889" y="1908"/>
                  </a:moveTo>
                  <a:lnTo>
                    <a:pt x="1051" y="1681"/>
                  </a:lnTo>
                  <a:lnTo>
                    <a:pt x="1024" y="1865"/>
                  </a:lnTo>
                  <a:lnTo>
                    <a:pt x="997" y="1844"/>
                  </a:lnTo>
                  <a:lnTo>
                    <a:pt x="986" y="1795"/>
                  </a:lnTo>
                  <a:lnTo>
                    <a:pt x="948" y="1757"/>
                  </a:lnTo>
                  <a:lnTo>
                    <a:pt x="916" y="1785"/>
                  </a:lnTo>
                  <a:lnTo>
                    <a:pt x="921" y="1817"/>
                  </a:lnTo>
                  <a:lnTo>
                    <a:pt x="845" y="1811"/>
                  </a:lnTo>
                  <a:lnTo>
                    <a:pt x="835" y="1822"/>
                  </a:lnTo>
                  <a:lnTo>
                    <a:pt x="802" y="1806"/>
                  </a:lnTo>
                  <a:lnTo>
                    <a:pt x="731" y="1801"/>
                  </a:lnTo>
                  <a:lnTo>
                    <a:pt x="716" y="1785"/>
                  </a:lnTo>
                  <a:lnTo>
                    <a:pt x="699" y="1790"/>
                  </a:lnTo>
                  <a:lnTo>
                    <a:pt x="672" y="1811"/>
                  </a:lnTo>
                  <a:lnTo>
                    <a:pt x="644" y="1806"/>
                  </a:lnTo>
                  <a:lnTo>
                    <a:pt x="591" y="1785"/>
                  </a:lnTo>
                  <a:lnTo>
                    <a:pt x="569" y="1795"/>
                  </a:lnTo>
                  <a:lnTo>
                    <a:pt x="553" y="1833"/>
                  </a:lnTo>
                  <a:lnTo>
                    <a:pt x="520" y="1811"/>
                  </a:lnTo>
                  <a:lnTo>
                    <a:pt x="498" y="1768"/>
                  </a:lnTo>
                  <a:lnTo>
                    <a:pt x="498" y="1757"/>
                  </a:lnTo>
                  <a:lnTo>
                    <a:pt x="509" y="1709"/>
                  </a:lnTo>
                  <a:lnTo>
                    <a:pt x="504" y="1687"/>
                  </a:lnTo>
                  <a:lnTo>
                    <a:pt x="477" y="1649"/>
                  </a:lnTo>
                  <a:lnTo>
                    <a:pt x="444" y="1649"/>
                  </a:lnTo>
                  <a:lnTo>
                    <a:pt x="417" y="1606"/>
                  </a:lnTo>
                  <a:lnTo>
                    <a:pt x="433" y="1574"/>
                  </a:lnTo>
                  <a:lnTo>
                    <a:pt x="439" y="1546"/>
                  </a:lnTo>
                  <a:lnTo>
                    <a:pt x="407" y="1503"/>
                  </a:lnTo>
                  <a:lnTo>
                    <a:pt x="390" y="1454"/>
                  </a:lnTo>
                  <a:lnTo>
                    <a:pt x="390" y="1384"/>
                  </a:lnTo>
                  <a:lnTo>
                    <a:pt x="395" y="1335"/>
                  </a:lnTo>
                  <a:lnTo>
                    <a:pt x="384" y="1325"/>
                  </a:lnTo>
                  <a:lnTo>
                    <a:pt x="374" y="1319"/>
                  </a:lnTo>
                  <a:lnTo>
                    <a:pt x="363" y="1293"/>
                  </a:lnTo>
                  <a:lnTo>
                    <a:pt x="352" y="1281"/>
                  </a:lnTo>
                  <a:lnTo>
                    <a:pt x="341" y="1293"/>
                  </a:lnTo>
                  <a:lnTo>
                    <a:pt x="265" y="1351"/>
                  </a:lnTo>
                  <a:lnTo>
                    <a:pt x="249" y="1358"/>
                  </a:lnTo>
                  <a:lnTo>
                    <a:pt x="195" y="1309"/>
                  </a:lnTo>
                  <a:lnTo>
                    <a:pt x="211" y="1276"/>
                  </a:lnTo>
                  <a:lnTo>
                    <a:pt x="206" y="1254"/>
                  </a:lnTo>
                  <a:lnTo>
                    <a:pt x="206" y="1222"/>
                  </a:lnTo>
                  <a:lnTo>
                    <a:pt x="249" y="1195"/>
                  </a:lnTo>
                  <a:lnTo>
                    <a:pt x="249" y="1163"/>
                  </a:lnTo>
                  <a:lnTo>
                    <a:pt x="244" y="1157"/>
                  </a:lnTo>
                  <a:lnTo>
                    <a:pt x="249" y="1098"/>
                  </a:lnTo>
                  <a:lnTo>
                    <a:pt x="270" y="1082"/>
                  </a:lnTo>
                  <a:lnTo>
                    <a:pt x="265" y="1059"/>
                  </a:lnTo>
                  <a:lnTo>
                    <a:pt x="325" y="941"/>
                  </a:lnTo>
                  <a:lnTo>
                    <a:pt x="309" y="919"/>
                  </a:lnTo>
                  <a:lnTo>
                    <a:pt x="249" y="913"/>
                  </a:lnTo>
                  <a:lnTo>
                    <a:pt x="249" y="882"/>
                  </a:lnTo>
                  <a:lnTo>
                    <a:pt x="211" y="882"/>
                  </a:lnTo>
                  <a:lnTo>
                    <a:pt x="190" y="833"/>
                  </a:lnTo>
                  <a:lnTo>
                    <a:pt x="179" y="789"/>
                  </a:lnTo>
                  <a:lnTo>
                    <a:pt x="135" y="692"/>
                  </a:lnTo>
                  <a:lnTo>
                    <a:pt x="70" y="627"/>
                  </a:lnTo>
                  <a:lnTo>
                    <a:pt x="44" y="589"/>
                  </a:lnTo>
                  <a:lnTo>
                    <a:pt x="21" y="567"/>
                  </a:lnTo>
                  <a:lnTo>
                    <a:pt x="37" y="551"/>
                  </a:lnTo>
                  <a:lnTo>
                    <a:pt x="54" y="513"/>
                  </a:lnTo>
                  <a:lnTo>
                    <a:pt x="37" y="453"/>
                  </a:lnTo>
                  <a:lnTo>
                    <a:pt x="0" y="357"/>
                  </a:lnTo>
                  <a:lnTo>
                    <a:pt x="60" y="0"/>
                  </a:lnTo>
                  <a:lnTo>
                    <a:pt x="335" y="49"/>
                  </a:lnTo>
                  <a:lnTo>
                    <a:pt x="1073" y="172"/>
                  </a:lnTo>
                  <a:lnTo>
                    <a:pt x="1831" y="302"/>
                  </a:lnTo>
                  <a:lnTo>
                    <a:pt x="3008" y="422"/>
                  </a:lnTo>
                  <a:lnTo>
                    <a:pt x="2915" y="1546"/>
                  </a:lnTo>
                  <a:lnTo>
                    <a:pt x="2889" y="1908"/>
                  </a:lnTo>
                  <a:close/>
                </a:path>
              </a:pathLst>
            </a:custGeom>
            <a:solidFill>
              <a:schemeClr val="bg2">
                <a:lumMod val="20000"/>
                <a:lumOff val="80000"/>
              </a:schemeClr>
            </a:solidFill>
            <a:ln w="9525">
              <a:solidFill>
                <a:schemeClr val="bg2">
                  <a:lumMod val="20000"/>
                  <a:lumOff val="80000"/>
                </a:schemeClr>
              </a:solidFill>
              <a:round/>
              <a:headEnd/>
              <a:tailEnd/>
            </a:ln>
          </p:spPr>
        </p:sp>
        <p:sp>
          <p:nvSpPr>
            <p:cNvPr id="46" name="WY"/>
            <p:cNvSpPr>
              <a:spLocks/>
            </p:cNvSpPr>
            <p:nvPr/>
          </p:nvSpPr>
          <p:spPr bwMode="auto">
            <a:xfrm>
              <a:off x="1631967" y="1484531"/>
              <a:ext cx="506276" cy="418106"/>
            </a:xfrm>
            <a:custGeom>
              <a:avLst/>
              <a:gdLst>
                <a:gd name="T0" fmla="*/ 2147483647 w 2060"/>
                <a:gd name="T1" fmla="*/ 2147483647 h 1699"/>
                <a:gd name="T2" fmla="*/ 2147483647 w 2060"/>
                <a:gd name="T3" fmla="*/ 2147483647 h 1699"/>
                <a:gd name="T4" fmla="*/ 2147483647 w 2060"/>
                <a:gd name="T5" fmla="*/ 2147483647 h 1699"/>
                <a:gd name="T6" fmla="*/ 2147483647 w 2060"/>
                <a:gd name="T7" fmla="*/ 0 h 1699"/>
                <a:gd name="T8" fmla="*/ 2147483647 w 2060"/>
                <a:gd name="T9" fmla="*/ 2147483647 h 1699"/>
                <a:gd name="T10" fmla="*/ 2147483647 w 2060"/>
                <a:gd name="T11" fmla="*/ 2147483647 h 1699"/>
                <a:gd name="T12" fmla="*/ 0 w 2060"/>
                <a:gd name="T13" fmla="*/ 2147483647 h 1699"/>
                <a:gd name="T14" fmla="*/ 2147483647 w 2060"/>
                <a:gd name="T15" fmla="*/ 2147483647 h 1699"/>
                <a:gd name="T16" fmla="*/ 2147483647 w 2060"/>
                <a:gd name="T17" fmla="*/ 2147483647 h 169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60"/>
                <a:gd name="T28" fmla="*/ 0 h 1699"/>
                <a:gd name="T29" fmla="*/ 2060 w 2060"/>
                <a:gd name="T30" fmla="*/ 1699 h 169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60" h="1699">
                  <a:moveTo>
                    <a:pt x="1929" y="1699"/>
                  </a:moveTo>
                  <a:lnTo>
                    <a:pt x="1994" y="958"/>
                  </a:lnTo>
                  <a:lnTo>
                    <a:pt x="2060" y="227"/>
                  </a:lnTo>
                  <a:lnTo>
                    <a:pt x="222" y="0"/>
                  </a:lnTo>
                  <a:lnTo>
                    <a:pt x="195" y="184"/>
                  </a:lnTo>
                  <a:lnTo>
                    <a:pt x="59" y="1104"/>
                  </a:lnTo>
                  <a:lnTo>
                    <a:pt x="0" y="1460"/>
                  </a:lnTo>
                  <a:lnTo>
                    <a:pt x="548" y="1548"/>
                  </a:lnTo>
                  <a:lnTo>
                    <a:pt x="1929" y="1699"/>
                  </a:lnTo>
                  <a:close/>
                </a:path>
              </a:pathLst>
            </a:custGeom>
            <a:solidFill>
              <a:schemeClr val="bg2">
                <a:lumMod val="20000"/>
                <a:lumOff val="80000"/>
              </a:schemeClr>
            </a:solidFill>
            <a:ln w="9525">
              <a:solidFill>
                <a:schemeClr val="bg2">
                  <a:lumMod val="20000"/>
                  <a:lumOff val="80000"/>
                </a:schemeClr>
              </a:solidFill>
              <a:round/>
              <a:headEnd/>
              <a:tailEnd/>
            </a:ln>
          </p:spPr>
        </p:sp>
        <p:sp>
          <p:nvSpPr>
            <p:cNvPr id="47" name="CO"/>
            <p:cNvSpPr>
              <a:spLocks/>
            </p:cNvSpPr>
            <p:nvPr/>
          </p:nvSpPr>
          <p:spPr bwMode="auto">
            <a:xfrm>
              <a:off x="1720364" y="1862436"/>
              <a:ext cx="522348" cy="418106"/>
            </a:xfrm>
            <a:custGeom>
              <a:avLst/>
              <a:gdLst>
                <a:gd name="T0" fmla="*/ 0 w 2141"/>
                <a:gd name="T1" fmla="*/ 2147483647 h 1692"/>
                <a:gd name="T2" fmla="*/ 2147483647 w 2141"/>
                <a:gd name="T3" fmla="*/ 0 h 1692"/>
                <a:gd name="T4" fmla="*/ 2147483647 w 2141"/>
                <a:gd name="T5" fmla="*/ 2147483647 h 1692"/>
                <a:gd name="T6" fmla="*/ 2147483647 w 2141"/>
                <a:gd name="T7" fmla="*/ 2147483647 h 1692"/>
                <a:gd name="T8" fmla="*/ 2147483647 w 2141"/>
                <a:gd name="T9" fmla="*/ 2147483647 h 1692"/>
                <a:gd name="T10" fmla="*/ 2147483647 w 2141"/>
                <a:gd name="T11" fmla="*/ 2147483647 h 1692"/>
                <a:gd name="T12" fmla="*/ 2147483647 w 2141"/>
                <a:gd name="T13" fmla="*/ 2147483647 h 1692"/>
                <a:gd name="T14" fmla="*/ 0 w 2141"/>
                <a:gd name="T15" fmla="*/ 2147483647 h 1692"/>
                <a:gd name="T16" fmla="*/ 0 60000 65536"/>
                <a:gd name="T17" fmla="*/ 0 60000 65536"/>
                <a:gd name="T18" fmla="*/ 0 60000 65536"/>
                <a:gd name="T19" fmla="*/ 0 60000 65536"/>
                <a:gd name="T20" fmla="*/ 0 60000 65536"/>
                <a:gd name="T21" fmla="*/ 0 60000 65536"/>
                <a:gd name="T22" fmla="*/ 0 60000 65536"/>
                <a:gd name="T23" fmla="*/ 0 60000 65536"/>
                <a:gd name="T24" fmla="*/ 0 w 2141"/>
                <a:gd name="T25" fmla="*/ 0 h 1692"/>
                <a:gd name="T26" fmla="*/ 2141 w 2141"/>
                <a:gd name="T27" fmla="*/ 1692 h 169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41" h="1692">
                  <a:moveTo>
                    <a:pt x="0" y="1475"/>
                  </a:moveTo>
                  <a:lnTo>
                    <a:pt x="201" y="0"/>
                  </a:lnTo>
                  <a:lnTo>
                    <a:pt x="1582" y="151"/>
                  </a:lnTo>
                  <a:lnTo>
                    <a:pt x="2141" y="199"/>
                  </a:lnTo>
                  <a:lnTo>
                    <a:pt x="2118" y="567"/>
                  </a:lnTo>
                  <a:lnTo>
                    <a:pt x="2053" y="1692"/>
                  </a:lnTo>
                  <a:lnTo>
                    <a:pt x="1766" y="1670"/>
                  </a:lnTo>
                  <a:lnTo>
                    <a:pt x="0" y="1475"/>
                  </a:lnTo>
                  <a:close/>
                </a:path>
              </a:pathLst>
            </a:custGeom>
            <a:solidFill>
              <a:schemeClr val="bg2">
                <a:lumMod val="20000"/>
                <a:lumOff val="80000"/>
              </a:schemeClr>
            </a:solidFill>
            <a:ln w="9525">
              <a:solidFill>
                <a:schemeClr val="bg2">
                  <a:lumMod val="20000"/>
                  <a:lumOff val="80000"/>
                </a:schemeClr>
              </a:solidFill>
              <a:round/>
              <a:headEnd/>
              <a:tailEnd/>
            </a:ln>
          </p:spPr>
        </p:sp>
        <p:sp>
          <p:nvSpPr>
            <p:cNvPr id="48" name="UT"/>
            <p:cNvSpPr>
              <a:spLocks/>
            </p:cNvSpPr>
            <p:nvPr/>
          </p:nvSpPr>
          <p:spPr bwMode="auto">
            <a:xfrm>
              <a:off x="1366775" y="1717706"/>
              <a:ext cx="401806" cy="506552"/>
            </a:xfrm>
            <a:custGeom>
              <a:avLst/>
              <a:gdLst>
                <a:gd name="T0" fmla="*/ 2147483647 w 1664"/>
                <a:gd name="T1" fmla="*/ 2147483647 h 2065"/>
                <a:gd name="T2" fmla="*/ 2147483647 w 1664"/>
                <a:gd name="T3" fmla="*/ 2147483647 h 2065"/>
                <a:gd name="T4" fmla="*/ 2147483647 w 1664"/>
                <a:gd name="T5" fmla="*/ 2147483647 h 2065"/>
                <a:gd name="T6" fmla="*/ 2147483647 w 1664"/>
                <a:gd name="T7" fmla="*/ 2147483647 h 2065"/>
                <a:gd name="T8" fmla="*/ 2147483647 w 1664"/>
                <a:gd name="T9" fmla="*/ 0 h 2065"/>
                <a:gd name="T10" fmla="*/ 0 w 1664"/>
                <a:gd name="T11" fmla="*/ 2147483647 h 2065"/>
                <a:gd name="T12" fmla="*/ 0 w 1664"/>
                <a:gd name="T13" fmla="*/ 2147483647 h 2065"/>
                <a:gd name="T14" fmla="*/ 2147483647 w 1664"/>
                <a:gd name="T15" fmla="*/ 2147483647 h 2065"/>
                <a:gd name="T16" fmla="*/ 0 60000 65536"/>
                <a:gd name="T17" fmla="*/ 0 60000 65536"/>
                <a:gd name="T18" fmla="*/ 0 60000 65536"/>
                <a:gd name="T19" fmla="*/ 0 60000 65536"/>
                <a:gd name="T20" fmla="*/ 0 60000 65536"/>
                <a:gd name="T21" fmla="*/ 0 60000 65536"/>
                <a:gd name="T22" fmla="*/ 0 60000 65536"/>
                <a:gd name="T23" fmla="*/ 0 60000 65536"/>
                <a:gd name="T24" fmla="*/ 0 w 1664"/>
                <a:gd name="T25" fmla="*/ 0 h 2065"/>
                <a:gd name="T26" fmla="*/ 1664 w 1664"/>
                <a:gd name="T27" fmla="*/ 2065 h 206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664" h="2065">
                  <a:moveTo>
                    <a:pt x="1463" y="2065"/>
                  </a:moveTo>
                  <a:lnTo>
                    <a:pt x="1664" y="590"/>
                  </a:lnTo>
                  <a:lnTo>
                    <a:pt x="1116" y="502"/>
                  </a:lnTo>
                  <a:lnTo>
                    <a:pt x="1175" y="146"/>
                  </a:lnTo>
                  <a:lnTo>
                    <a:pt x="357" y="0"/>
                  </a:lnTo>
                  <a:lnTo>
                    <a:pt x="0" y="1832"/>
                  </a:lnTo>
                  <a:lnTo>
                    <a:pt x="0" y="1839"/>
                  </a:lnTo>
                  <a:lnTo>
                    <a:pt x="1463" y="2065"/>
                  </a:lnTo>
                  <a:close/>
                </a:path>
              </a:pathLst>
            </a:custGeom>
            <a:solidFill>
              <a:schemeClr val="bg2">
                <a:lumMod val="20000"/>
                <a:lumOff val="80000"/>
              </a:schemeClr>
            </a:solidFill>
            <a:ln w="9525">
              <a:solidFill>
                <a:schemeClr val="bg2">
                  <a:lumMod val="20000"/>
                  <a:lumOff val="80000"/>
                </a:schemeClr>
              </a:solidFill>
              <a:round/>
              <a:headEnd/>
              <a:tailEnd/>
            </a:ln>
          </p:spPr>
        </p:sp>
        <p:sp>
          <p:nvSpPr>
            <p:cNvPr id="49" name="Freeform 48"/>
            <p:cNvSpPr>
              <a:spLocks/>
            </p:cNvSpPr>
            <p:nvPr/>
          </p:nvSpPr>
          <p:spPr bwMode="auto">
            <a:xfrm>
              <a:off x="522981" y="3776079"/>
              <a:ext cx="24108" cy="16081"/>
            </a:xfrm>
            <a:custGeom>
              <a:avLst/>
              <a:gdLst>
                <a:gd name="T0" fmla="*/ 2147483647 w 100"/>
                <a:gd name="T1" fmla="*/ 2147483647 h 42"/>
                <a:gd name="T2" fmla="*/ 2147483647 w 100"/>
                <a:gd name="T3" fmla="*/ 2147483647 h 42"/>
                <a:gd name="T4" fmla="*/ 2147483647 w 100"/>
                <a:gd name="T5" fmla="*/ 2147483647 h 42"/>
                <a:gd name="T6" fmla="*/ 2147483647 w 100"/>
                <a:gd name="T7" fmla="*/ 2147483647 h 42"/>
                <a:gd name="T8" fmla="*/ 2147483647 w 100"/>
                <a:gd name="T9" fmla="*/ 2147483647 h 42"/>
                <a:gd name="T10" fmla="*/ 2147483647 w 100"/>
                <a:gd name="T11" fmla="*/ 0 h 42"/>
                <a:gd name="T12" fmla="*/ 2147483647 w 100"/>
                <a:gd name="T13" fmla="*/ 0 h 42"/>
                <a:gd name="T14" fmla="*/ 2147483647 w 100"/>
                <a:gd name="T15" fmla="*/ 2147483647 h 42"/>
                <a:gd name="T16" fmla="*/ 2147483647 w 100"/>
                <a:gd name="T17" fmla="*/ 2147483647 h 42"/>
                <a:gd name="T18" fmla="*/ 2147483647 w 100"/>
                <a:gd name="T19" fmla="*/ 2147483647 h 42"/>
                <a:gd name="T20" fmla="*/ 2147483647 w 100"/>
                <a:gd name="T21" fmla="*/ 2147483647 h 42"/>
                <a:gd name="T22" fmla="*/ 2147483647 w 100"/>
                <a:gd name="T23" fmla="*/ 2147483647 h 42"/>
                <a:gd name="T24" fmla="*/ 2147483647 w 100"/>
                <a:gd name="T25" fmla="*/ 2147483647 h 42"/>
                <a:gd name="T26" fmla="*/ 2147483647 w 100"/>
                <a:gd name="T27" fmla="*/ 2147483647 h 42"/>
                <a:gd name="T28" fmla="*/ 2147483647 w 100"/>
                <a:gd name="T29" fmla="*/ 2147483647 h 42"/>
                <a:gd name="T30" fmla="*/ 2147483647 w 100"/>
                <a:gd name="T31" fmla="*/ 2147483647 h 42"/>
                <a:gd name="T32" fmla="*/ 2147483647 w 100"/>
                <a:gd name="T33" fmla="*/ 2147483647 h 42"/>
                <a:gd name="T34" fmla="*/ 2147483647 w 100"/>
                <a:gd name="T35" fmla="*/ 2147483647 h 42"/>
                <a:gd name="T36" fmla="*/ 2147483647 w 100"/>
                <a:gd name="T37" fmla="*/ 2147483647 h 42"/>
                <a:gd name="T38" fmla="*/ 2147483647 w 100"/>
                <a:gd name="T39" fmla="*/ 2147483647 h 42"/>
                <a:gd name="T40" fmla="*/ 2147483647 w 100"/>
                <a:gd name="T41" fmla="*/ 2147483647 h 42"/>
                <a:gd name="T42" fmla="*/ 2147483647 w 100"/>
                <a:gd name="T43" fmla="*/ 2147483647 h 42"/>
                <a:gd name="T44" fmla="*/ 2147483647 w 100"/>
                <a:gd name="T45" fmla="*/ 2147483647 h 42"/>
                <a:gd name="T46" fmla="*/ 2147483647 w 100"/>
                <a:gd name="T47" fmla="*/ 2147483647 h 42"/>
                <a:gd name="T48" fmla="*/ 2147483647 w 100"/>
                <a:gd name="T49" fmla="*/ 2147483647 h 42"/>
                <a:gd name="T50" fmla="*/ 2147483647 w 100"/>
                <a:gd name="T51" fmla="*/ 2147483647 h 42"/>
                <a:gd name="T52" fmla="*/ 2147483647 w 100"/>
                <a:gd name="T53" fmla="*/ 2147483647 h 42"/>
                <a:gd name="T54" fmla="*/ 2147483647 w 100"/>
                <a:gd name="T55" fmla="*/ 2147483647 h 42"/>
                <a:gd name="T56" fmla="*/ 2147483647 w 100"/>
                <a:gd name="T57" fmla="*/ 2147483647 h 42"/>
                <a:gd name="T58" fmla="*/ 2147483647 w 100"/>
                <a:gd name="T59" fmla="*/ 2147483647 h 42"/>
                <a:gd name="T60" fmla="*/ 2147483647 w 100"/>
                <a:gd name="T61" fmla="*/ 2147483647 h 42"/>
                <a:gd name="T62" fmla="*/ 2147483647 w 100"/>
                <a:gd name="T63" fmla="*/ 2147483647 h 42"/>
                <a:gd name="T64" fmla="*/ 2147483647 w 100"/>
                <a:gd name="T65" fmla="*/ 2147483647 h 42"/>
                <a:gd name="T66" fmla="*/ 2147483647 w 100"/>
                <a:gd name="T67" fmla="*/ 2147483647 h 42"/>
                <a:gd name="T68" fmla="*/ 2147483647 w 100"/>
                <a:gd name="T69" fmla="*/ 2147483647 h 42"/>
                <a:gd name="T70" fmla="*/ 2147483647 w 100"/>
                <a:gd name="T71" fmla="*/ 2147483647 h 42"/>
                <a:gd name="T72" fmla="*/ 2147483647 w 100"/>
                <a:gd name="T73" fmla="*/ 2147483647 h 42"/>
                <a:gd name="T74" fmla="*/ 2147483647 w 100"/>
                <a:gd name="T75" fmla="*/ 2147483647 h 42"/>
                <a:gd name="T76" fmla="*/ 2147483647 w 100"/>
                <a:gd name="T77" fmla="*/ 2147483647 h 42"/>
                <a:gd name="T78" fmla="*/ 2147483647 w 100"/>
                <a:gd name="T79" fmla="*/ 2147483647 h 42"/>
                <a:gd name="T80" fmla="*/ 2147483647 w 100"/>
                <a:gd name="T81" fmla="*/ 2147483647 h 42"/>
                <a:gd name="T82" fmla="*/ 2147483647 w 100"/>
                <a:gd name="T83" fmla="*/ 2147483647 h 42"/>
                <a:gd name="T84" fmla="*/ 2147483647 w 100"/>
                <a:gd name="T85" fmla="*/ 2147483647 h 42"/>
                <a:gd name="T86" fmla="*/ 2147483647 w 100"/>
                <a:gd name="T87" fmla="*/ 2147483647 h 42"/>
                <a:gd name="T88" fmla="*/ 2147483647 w 100"/>
                <a:gd name="T89" fmla="*/ 2147483647 h 42"/>
                <a:gd name="T90" fmla="*/ 2147483647 w 100"/>
                <a:gd name="T91" fmla="*/ 2147483647 h 42"/>
                <a:gd name="T92" fmla="*/ 2147483647 w 100"/>
                <a:gd name="T93" fmla="*/ 2147483647 h 42"/>
                <a:gd name="T94" fmla="*/ 2147483647 w 100"/>
                <a:gd name="T95" fmla="*/ 2147483647 h 42"/>
                <a:gd name="T96" fmla="*/ 2147483647 w 100"/>
                <a:gd name="T97" fmla="*/ 2147483647 h 42"/>
                <a:gd name="T98" fmla="*/ 2147483647 w 100"/>
                <a:gd name="T99" fmla="*/ 2147483647 h 42"/>
                <a:gd name="T100" fmla="*/ 0 w 100"/>
                <a:gd name="T101" fmla="*/ 2147483647 h 42"/>
                <a:gd name="T102" fmla="*/ 0 w 100"/>
                <a:gd name="T103" fmla="*/ 2147483647 h 42"/>
                <a:gd name="T104" fmla="*/ 2147483647 w 100"/>
                <a:gd name="T105" fmla="*/ 2147483647 h 4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00"/>
                <a:gd name="T160" fmla="*/ 0 h 42"/>
                <a:gd name="T161" fmla="*/ 100 w 100"/>
                <a:gd name="T162" fmla="*/ 42 h 4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00" h="42">
                  <a:moveTo>
                    <a:pt x="1" y="14"/>
                  </a:moveTo>
                  <a:lnTo>
                    <a:pt x="10" y="9"/>
                  </a:lnTo>
                  <a:lnTo>
                    <a:pt x="18" y="5"/>
                  </a:lnTo>
                  <a:lnTo>
                    <a:pt x="28" y="2"/>
                  </a:lnTo>
                  <a:lnTo>
                    <a:pt x="37" y="1"/>
                  </a:lnTo>
                  <a:lnTo>
                    <a:pt x="46" y="0"/>
                  </a:lnTo>
                  <a:lnTo>
                    <a:pt x="55" y="0"/>
                  </a:lnTo>
                  <a:lnTo>
                    <a:pt x="63" y="2"/>
                  </a:lnTo>
                  <a:lnTo>
                    <a:pt x="72" y="3"/>
                  </a:lnTo>
                  <a:lnTo>
                    <a:pt x="74" y="3"/>
                  </a:lnTo>
                  <a:lnTo>
                    <a:pt x="72" y="3"/>
                  </a:lnTo>
                  <a:lnTo>
                    <a:pt x="78" y="4"/>
                  </a:lnTo>
                  <a:lnTo>
                    <a:pt x="84" y="5"/>
                  </a:lnTo>
                  <a:lnTo>
                    <a:pt x="90" y="7"/>
                  </a:lnTo>
                  <a:lnTo>
                    <a:pt x="94" y="10"/>
                  </a:lnTo>
                  <a:lnTo>
                    <a:pt x="97" y="13"/>
                  </a:lnTo>
                  <a:lnTo>
                    <a:pt x="100" y="17"/>
                  </a:lnTo>
                  <a:lnTo>
                    <a:pt x="100" y="21"/>
                  </a:lnTo>
                  <a:lnTo>
                    <a:pt x="99" y="25"/>
                  </a:lnTo>
                  <a:lnTo>
                    <a:pt x="96" y="26"/>
                  </a:lnTo>
                  <a:lnTo>
                    <a:pt x="92" y="27"/>
                  </a:lnTo>
                  <a:lnTo>
                    <a:pt x="89" y="27"/>
                  </a:lnTo>
                  <a:lnTo>
                    <a:pt x="85" y="27"/>
                  </a:lnTo>
                  <a:lnTo>
                    <a:pt x="77" y="25"/>
                  </a:lnTo>
                  <a:lnTo>
                    <a:pt x="66" y="25"/>
                  </a:lnTo>
                  <a:lnTo>
                    <a:pt x="64" y="33"/>
                  </a:lnTo>
                  <a:lnTo>
                    <a:pt x="61" y="42"/>
                  </a:lnTo>
                  <a:lnTo>
                    <a:pt x="50" y="42"/>
                  </a:lnTo>
                  <a:lnTo>
                    <a:pt x="40" y="42"/>
                  </a:lnTo>
                  <a:lnTo>
                    <a:pt x="37" y="37"/>
                  </a:lnTo>
                  <a:lnTo>
                    <a:pt x="36" y="33"/>
                  </a:lnTo>
                  <a:lnTo>
                    <a:pt x="36" y="31"/>
                  </a:lnTo>
                  <a:lnTo>
                    <a:pt x="34" y="29"/>
                  </a:lnTo>
                  <a:lnTo>
                    <a:pt x="32" y="27"/>
                  </a:lnTo>
                  <a:lnTo>
                    <a:pt x="29" y="25"/>
                  </a:lnTo>
                  <a:lnTo>
                    <a:pt x="28" y="23"/>
                  </a:lnTo>
                  <a:lnTo>
                    <a:pt x="27" y="21"/>
                  </a:lnTo>
                  <a:lnTo>
                    <a:pt x="27" y="19"/>
                  </a:lnTo>
                  <a:lnTo>
                    <a:pt x="27" y="17"/>
                  </a:lnTo>
                  <a:lnTo>
                    <a:pt x="28" y="15"/>
                  </a:lnTo>
                  <a:lnTo>
                    <a:pt x="29" y="14"/>
                  </a:lnTo>
                  <a:lnTo>
                    <a:pt x="18" y="21"/>
                  </a:lnTo>
                  <a:lnTo>
                    <a:pt x="12" y="25"/>
                  </a:lnTo>
                  <a:lnTo>
                    <a:pt x="12" y="17"/>
                  </a:lnTo>
                  <a:lnTo>
                    <a:pt x="12" y="14"/>
                  </a:lnTo>
                  <a:lnTo>
                    <a:pt x="10" y="12"/>
                  </a:lnTo>
                  <a:lnTo>
                    <a:pt x="7" y="12"/>
                  </a:lnTo>
                  <a:lnTo>
                    <a:pt x="5" y="12"/>
                  </a:lnTo>
                  <a:lnTo>
                    <a:pt x="3" y="12"/>
                  </a:lnTo>
                  <a:lnTo>
                    <a:pt x="1" y="13"/>
                  </a:lnTo>
                  <a:lnTo>
                    <a:pt x="0" y="13"/>
                  </a:lnTo>
                  <a:lnTo>
                    <a:pt x="0" y="14"/>
                  </a:lnTo>
                  <a:lnTo>
                    <a:pt x="1" y="14"/>
                  </a:lnTo>
                  <a:close/>
                </a:path>
              </a:pathLst>
            </a:custGeom>
            <a:solidFill>
              <a:schemeClr val="accent3"/>
            </a:solidFill>
            <a:ln w="9525">
              <a:solidFill>
                <a:schemeClr val="accent3"/>
              </a:solidFill>
              <a:round/>
              <a:headEnd/>
              <a:tailEnd/>
            </a:ln>
          </p:spPr>
        </p:sp>
        <p:sp>
          <p:nvSpPr>
            <p:cNvPr id="50" name="Freeform 49"/>
            <p:cNvSpPr>
              <a:spLocks/>
            </p:cNvSpPr>
            <p:nvPr/>
          </p:nvSpPr>
          <p:spPr bwMode="auto">
            <a:xfrm>
              <a:off x="643523" y="3864525"/>
              <a:ext cx="16072" cy="16081"/>
            </a:xfrm>
            <a:custGeom>
              <a:avLst/>
              <a:gdLst>
                <a:gd name="T0" fmla="*/ 2147483647 w 84"/>
                <a:gd name="T1" fmla="*/ 2147483647 h 76"/>
                <a:gd name="T2" fmla="*/ 2147483647 w 84"/>
                <a:gd name="T3" fmla="*/ 2147483647 h 76"/>
                <a:gd name="T4" fmla="*/ 2147483647 w 84"/>
                <a:gd name="T5" fmla="*/ 2147483647 h 76"/>
                <a:gd name="T6" fmla="*/ 2147483647 w 84"/>
                <a:gd name="T7" fmla="*/ 2147483647 h 76"/>
                <a:gd name="T8" fmla="*/ 2147483647 w 84"/>
                <a:gd name="T9" fmla="*/ 2147483647 h 76"/>
                <a:gd name="T10" fmla="*/ 2147483647 w 84"/>
                <a:gd name="T11" fmla="*/ 2147483647 h 76"/>
                <a:gd name="T12" fmla="*/ 2147483647 w 84"/>
                <a:gd name="T13" fmla="*/ 2147483647 h 76"/>
                <a:gd name="T14" fmla="*/ 2147483647 w 84"/>
                <a:gd name="T15" fmla="*/ 2147483647 h 76"/>
                <a:gd name="T16" fmla="*/ 2147483647 w 84"/>
                <a:gd name="T17" fmla="*/ 2147483647 h 76"/>
                <a:gd name="T18" fmla="*/ 2147483647 w 84"/>
                <a:gd name="T19" fmla="*/ 2147483647 h 76"/>
                <a:gd name="T20" fmla="*/ 2147483647 w 84"/>
                <a:gd name="T21" fmla="*/ 2147483647 h 76"/>
                <a:gd name="T22" fmla="*/ 2147483647 w 84"/>
                <a:gd name="T23" fmla="*/ 2147483647 h 76"/>
                <a:gd name="T24" fmla="*/ 2147483647 w 84"/>
                <a:gd name="T25" fmla="*/ 2147483647 h 76"/>
                <a:gd name="T26" fmla="*/ 2147483647 w 84"/>
                <a:gd name="T27" fmla="*/ 2147483647 h 76"/>
                <a:gd name="T28" fmla="*/ 2147483647 w 84"/>
                <a:gd name="T29" fmla="*/ 2147483647 h 76"/>
                <a:gd name="T30" fmla="*/ 2147483647 w 84"/>
                <a:gd name="T31" fmla="*/ 2147483647 h 76"/>
                <a:gd name="T32" fmla="*/ 2147483647 w 84"/>
                <a:gd name="T33" fmla="*/ 2147483647 h 76"/>
                <a:gd name="T34" fmla="*/ 2147483647 w 84"/>
                <a:gd name="T35" fmla="*/ 2147483647 h 76"/>
                <a:gd name="T36" fmla="*/ 2147483647 w 84"/>
                <a:gd name="T37" fmla="*/ 0 h 76"/>
                <a:gd name="T38" fmla="*/ 2147483647 w 84"/>
                <a:gd name="T39" fmla="*/ 2147483647 h 76"/>
                <a:gd name="T40" fmla="*/ 2147483647 w 84"/>
                <a:gd name="T41" fmla="*/ 2147483647 h 76"/>
                <a:gd name="T42" fmla="*/ 2147483647 w 84"/>
                <a:gd name="T43" fmla="*/ 2147483647 h 76"/>
                <a:gd name="T44" fmla="*/ 2147483647 w 84"/>
                <a:gd name="T45" fmla="*/ 2147483647 h 76"/>
                <a:gd name="T46" fmla="*/ 0 w 84"/>
                <a:gd name="T47" fmla="*/ 2147483647 h 76"/>
                <a:gd name="T48" fmla="*/ 0 w 84"/>
                <a:gd name="T49" fmla="*/ 2147483647 h 76"/>
                <a:gd name="T50" fmla="*/ 2147483647 w 84"/>
                <a:gd name="T51" fmla="*/ 2147483647 h 76"/>
                <a:gd name="T52" fmla="*/ 2147483647 w 84"/>
                <a:gd name="T53" fmla="*/ 2147483647 h 76"/>
                <a:gd name="T54" fmla="*/ 2147483647 w 84"/>
                <a:gd name="T55" fmla="*/ 2147483647 h 76"/>
                <a:gd name="T56" fmla="*/ 2147483647 w 84"/>
                <a:gd name="T57" fmla="*/ 2147483647 h 76"/>
                <a:gd name="T58" fmla="*/ 2147483647 w 84"/>
                <a:gd name="T59" fmla="*/ 2147483647 h 76"/>
                <a:gd name="T60" fmla="*/ 2147483647 w 84"/>
                <a:gd name="T61" fmla="*/ 2147483647 h 76"/>
                <a:gd name="T62" fmla="*/ 2147483647 w 84"/>
                <a:gd name="T63" fmla="*/ 2147483647 h 76"/>
                <a:gd name="T64" fmla="*/ 2147483647 w 84"/>
                <a:gd name="T65" fmla="*/ 2147483647 h 76"/>
                <a:gd name="T66" fmla="*/ 2147483647 w 84"/>
                <a:gd name="T67" fmla="*/ 2147483647 h 76"/>
                <a:gd name="T68" fmla="*/ 2147483647 w 84"/>
                <a:gd name="T69" fmla="*/ 2147483647 h 76"/>
                <a:gd name="T70" fmla="*/ 2147483647 w 84"/>
                <a:gd name="T71" fmla="*/ 2147483647 h 76"/>
                <a:gd name="T72" fmla="*/ 2147483647 w 84"/>
                <a:gd name="T73" fmla="*/ 2147483647 h 76"/>
                <a:gd name="T74" fmla="*/ 2147483647 w 84"/>
                <a:gd name="T75" fmla="*/ 2147483647 h 76"/>
                <a:gd name="T76" fmla="*/ 2147483647 w 84"/>
                <a:gd name="T77" fmla="*/ 2147483647 h 7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84"/>
                <a:gd name="T118" fmla="*/ 0 h 76"/>
                <a:gd name="T119" fmla="*/ 84 w 84"/>
                <a:gd name="T120" fmla="*/ 76 h 7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84" h="76">
                  <a:moveTo>
                    <a:pt x="76" y="76"/>
                  </a:moveTo>
                  <a:lnTo>
                    <a:pt x="80" y="73"/>
                  </a:lnTo>
                  <a:lnTo>
                    <a:pt x="83" y="72"/>
                  </a:lnTo>
                  <a:lnTo>
                    <a:pt x="84" y="71"/>
                  </a:lnTo>
                  <a:lnTo>
                    <a:pt x="81" y="71"/>
                  </a:lnTo>
                  <a:lnTo>
                    <a:pt x="74" y="66"/>
                  </a:lnTo>
                  <a:lnTo>
                    <a:pt x="67" y="60"/>
                  </a:lnTo>
                  <a:lnTo>
                    <a:pt x="61" y="54"/>
                  </a:lnTo>
                  <a:lnTo>
                    <a:pt x="55" y="45"/>
                  </a:lnTo>
                  <a:lnTo>
                    <a:pt x="45" y="30"/>
                  </a:lnTo>
                  <a:lnTo>
                    <a:pt x="33" y="17"/>
                  </a:lnTo>
                  <a:lnTo>
                    <a:pt x="38" y="22"/>
                  </a:lnTo>
                  <a:lnTo>
                    <a:pt x="37" y="21"/>
                  </a:lnTo>
                  <a:lnTo>
                    <a:pt x="31" y="16"/>
                  </a:lnTo>
                  <a:lnTo>
                    <a:pt x="22" y="9"/>
                  </a:lnTo>
                  <a:lnTo>
                    <a:pt x="18" y="5"/>
                  </a:lnTo>
                  <a:lnTo>
                    <a:pt x="14" y="3"/>
                  </a:lnTo>
                  <a:lnTo>
                    <a:pt x="10" y="1"/>
                  </a:lnTo>
                  <a:lnTo>
                    <a:pt x="6" y="0"/>
                  </a:lnTo>
                  <a:lnTo>
                    <a:pt x="5" y="1"/>
                  </a:lnTo>
                  <a:lnTo>
                    <a:pt x="3" y="1"/>
                  </a:lnTo>
                  <a:lnTo>
                    <a:pt x="2" y="2"/>
                  </a:lnTo>
                  <a:lnTo>
                    <a:pt x="1" y="4"/>
                  </a:lnTo>
                  <a:lnTo>
                    <a:pt x="0" y="9"/>
                  </a:lnTo>
                  <a:lnTo>
                    <a:pt x="0" y="17"/>
                  </a:lnTo>
                  <a:lnTo>
                    <a:pt x="1" y="19"/>
                  </a:lnTo>
                  <a:lnTo>
                    <a:pt x="4" y="22"/>
                  </a:lnTo>
                  <a:lnTo>
                    <a:pt x="7" y="24"/>
                  </a:lnTo>
                  <a:lnTo>
                    <a:pt x="12" y="27"/>
                  </a:lnTo>
                  <a:lnTo>
                    <a:pt x="21" y="33"/>
                  </a:lnTo>
                  <a:lnTo>
                    <a:pt x="27" y="38"/>
                  </a:lnTo>
                  <a:lnTo>
                    <a:pt x="39" y="52"/>
                  </a:lnTo>
                  <a:lnTo>
                    <a:pt x="49" y="66"/>
                  </a:lnTo>
                  <a:lnTo>
                    <a:pt x="58" y="69"/>
                  </a:lnTo>
                  <a:lnTo>
                    <a:pt x="67" y="71"/>
                  </a:lnTo>
                  <a:lnTo>
                    <a:pt x="70" y="72"/>
                  </a:lnTo>
                  <a:lnTo>
                    <a:pt x="73" y="73"/>
                  </a:lnTo>
                  <a:lnTo>
                    <a:pt x="75" y="75"/>
                  </a:lnTo>
                  <a:lnTo>
                    <a:pt x="76" y="76"/>
                  </a:lnTo>
                  <a:close/>
                </a:path>
              </a:pathLst>
            </a:custGeom>
            <a:solidFill>
              <a:schemeClr val="accent3"/>
            </a:solidFill>
            <a:ln w="9525">
              <a:solidFill>
                <a:schemeClr val="accent3"/>
              </a:solidFill>
              <a:round/>
              <a:headEnd/>
              <a:tailEnd/>
            </a:ln>
          </p:spPr>
        </p:sp>
        <p:sp>
          <p:nvSpPr>
            <p:cNvPr id="51" name="Freeform 50"/>
            <p:cNvSpPr>
              <a:spLocks/>
            </p:cNvSpPr>
            <p:nvPr/>
          </p:nvSpPr>
          <p:spPr bwMode="auto">
            <a:xfrm>
              <a:off x="820317" y="3800201"/>
              <a:ext cx="40181" cy="32162"/>
            </a:xfrm>
            <a:custGeom>
              <a:avLst/>
              <a:gdLst>
                <a:gd name="T0" fmla="*/ 2147483647 w 176"/>
                <a:gd name="T1" fmla="*/ 2147483647 h 133"/>
                <a:gd name="T2" fmla="*/ 2147483647 w 176"/>
                <a:gd name="T3" fmla="*/ 2147483647 h 133"/>
                <a:gd name="T4" fmla="*/ 2147483647 w 176"/>
                <a:gd name="T5" fmla="*/ 2147483647 h 133"/>
                <a:gd name="T6" fmla="*/ 2147483647 w 176"/>
                <a:gd name="T7" fmla="*/ 2147483647 h 133"/>
                <a:gd name="T8" fmla="*/ 2147483647 w 176"/>
                <a:gd name="T9" fmla="*/ 2147483647 h 133"/>
                <a:gd name="T10" fmla="*/ 2147483647 w 176"/>
                <a:gd name="T11" fmla="*/ 0 h 133"/>
                <a:gd name="T12" fmla="*/ 2147483647 w 176"/>
                <a:gd name="T13" fmla="*/ 0 h 133"/>
                <a:gd name="T14" fmla="*/ 2147483647 w 176"/>
                <a:gd name="T15" fmla="*/ 2147483647 h 133"/>
                <a:gd name="T16" fmla="*/ 2147483647 w 176"/>
                <a:gd name="T17" fmla="*/ 2147483647 h 133"/>
                <a:gd name="T18" fmla="*/ 2147483647 w 176"/>
                <a:gd name="T19" fmla="*/ 2147483647 h 133"/>
                <a:gd name="T20" fmla="*/ 2147483647 w 176"/>
                <a:gd name="T21" fmla="*/ 2147483647 h 133"/>
                <a:gd name="T22" fmla="*/ 2147483647 w 176"/>
                <a:gd name="T23" fmla="*/ 2147483647 h 133"/>
                <a:gd name="T24" fmla="*/ 2147483647 w 176"/>
                <a:gd name="T25" fmla="*/ 2147483647 h 133"/>
                <a:gd name="T26" fmla="*/ 2147483647 w 176"/>
                <a:gd name="T27" fmla="*/ 2147483647 h 133"/>
                <a:gd name="T28" fmla="*/ 2147483647 w 176"/>
                <a:gd name="T29" fmla="*/ 2147483647 h 133"/>
                <a:gd name="T30" fmla="*/ 2147483647 w 176"/>
                <a:gd name="T31" fmla="*/ 2147483647 h 133"/>
                <a:gd name="T32" fmla="*/ 2147483647 w 176"/>
                <a:gd name="T33" fmla="*/ 2147483647 h 133"/>
                <a:gd name="T34" fmla="*/ 2147483647 w 176"/>
                <a:gd name="T35" fmla="*/ 2147483647 h 133"/>
                <a:gd name="T36" fmla="*/ 2147483647 w 176"/>
                <a:gd name="T37" fmla="*/ 2147483647 h 133"/>
                <a:gd name="T38" fmla="*/ 2147483647 w 176"/>
                <a:gd name="T39" fmla="*/ 2147483647 h 133"/>
                <a:gd name="T40" fmla="*/ 2147483647 w 176"/>
                <a:gd name="T41" fmla="*/ 2147483647 h 133"/>
                <a:gd name="T42" fmla="*/ 2147483647 w 176"/>
                <a:gd name="T43" fmla="*/ 2147483647 h 133"/>
                <a:gd name="T44" fmla="*/ 0 w 176"/>
                <a:gd name="T45" fmla="*/ 2147483647 h 133"/>
                <a:gd name="T46" fmla="*/ 2147483647 w 176"/>
                <a:gd name="T47" fmla="*/ 2147483647 h 133"/>
                <a:gd name="T48" fmla="*/ 2147483647 w 176"/>
                <a:gd name="T49" fmla="*/ 2147483647 h 133"/>
                <a:gd name="T50" fmla="*/ 2147483647 w 176"/>
                <a:gd name="T51" fmla="*/ 2147483647 h 133"/>
                <a:gd name="T52" fmla="*/ 2147483647 w 176"/>
                <a:gd name="T53" fmla="*/ 2147483647 h 133"/>
                <a:gd name="T54" fmla="*/ 2147483647 w 176"/>
                <a:gd name="T55" fmla="*/ 2147483647 h 133"/>
                <a:gd name="T56" fmla="*/ 2147483647 w 176"/>
                <a:gd name="T57" fmla="*/ 2147483647 h 133"/>
                <a:gd name="T58" fmla="*/ 2147483647 w 176"/>
                <a:gd name="T59" fmla="*/ 2147483647 h 133"/>
                <a:gd name="T60" fmla="*/ 2147483647 w 176"/>
                <a:gd name="T61" fmla="*/ 2147483647 h 133"/>
                <a:gd name="T62" fmla="*/ 2147483647 w 176"/>
                <a:gd name="T63" fmla="*/ 2147483647 h 133"/>
                <a:gd name="T64" fmla="*/ 2147483647 w 176"/>
                <a:gd name="T65" fmla="*/ 2147483647 h 133"/>
                <a:gd name="T66" fmla="*/ 2147483647 w 176"/>
                <a:gd name="T67" fmla="*/ 2147483647 h 133"/>
                <a:gd name="T68" fmla="*/ 2147483647 w 176"/>
                <a:gd name="T69" fmla="*/ 2147483647 h 133"/>
                <a:gd name="T70" fmla="*/ 2147483647 w 176"/>
                <a:gd name="T71" fmla="*/ 2147483647 h 133"/>
                <a:gd name="T72" fmla="*/ 2147483647 w 176"/>
                <a:gd name="T73" fmla="*/ 2147483647 h 133"/>
                <a:gd name="T74" fmla="*/ 2147483647 w 176"/>
                <a:gd name="T75" fmla="*/ 2147483647 h 13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76"/>
                <a:gd name="T115" fmla="*/ 0 h 133"/>
                <a:gd name="T116" fmla="*/ 176 w 176"/>
                <a:gd name="T117" fmla="*/ 133 h 13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76" h="133">
                  <a:moveTo>
                    <a:pt x="159" y="46"/>
                  </a:moveTo>
                  <a:lnTo>
                    <a:pt x="163" y="41"/>
                  </a:lnTo>
                  <a:lnTo>
                    <a:pt x="167" y="35"/>
                  </a:lnTo>
                  <a:lnTo>
                    <a:pt x="171" y="29"/>
                  </a:lnTo>
                  <a:lnTo>
                    <a:pt x="174" y="22"/>
                  </a:lnTo>
                  <a:lnTo>
                    <a:pt x="176" y="16"/>
                  </a:lnTo>
                  <a:lnTo>
                    <a:pt x="176" y="9"/>
                  </a:lnTo>
                  <a:lnTo>
                    <a:pt x="175" y="7"/>
                  </a:lnTo>
                  <a:lnTo>
                    <a:pt x="174" y="5"/>
                  </a:lnTo>
                  <a:lnTo>
                    <a:pt x="172" y="3"/>
                  </a:lnTo>
                  <a:lnTo>
                    <a:pt x="169" y="2"/>
                  </a:lnTo>
                  <a:lnTo>
                    <a:pt x="163" y="0"/>
                  </a:lnTo>
                  <a:lnTo>
                    <a:pt x="158" y="0"/>
                  </a:lnTo>
                  <a:lnTo>
                    <a:pt x="152" y="0"/>
                  </a:lnTo>
                  <a:lnTo>
                    <a:pt x="147" y="0"/>
                  </a:lnTo>
                  <a:lnTo>
                    <a:pt x="141" y="2"/>
                  </a:lnTo>
                  <a:lnTo>
                    <a:pt x="135" y="3"/>
                  </a:lnTo>
                  <a:lnTo>
                    <a:pt x="130" y="6"/>
                  </a:lnTo>
                  <a:lnTo>
                    <a:pt x="125" y="9"/>
                  </a:lnTo>
                  <a:lnTo>
                    <a:pt x="116" y="16"/>
                  </a:lnTo>
                  <a:lnTo>
                    <a:pt x="108" y="24"/>
                  </a:lnTo>
                  <a:lnTo>
                    <a:pt x="100" y="32"/>
                  </a:lnTo>
                  <a:lnTo>
                    <a:pt x="94" y="40"/>
                  </a:lnTo>
                  <a:lnTo>
                    <a:pt x="91" y="45"/>
                  </a:lnTo>
                  <a:lnTo>
                    <a:pt x="89" y="52"/>
                  </a:lnTo>
                  <a:lnTo>
                    <a:pt x="89" y="59"/>
                  </a:lnTo>
                  <a:lnTo>
                    <a:pt x="88" y="67"/>
                  </a:lnTo>
                  <a:lnTo>
                    <a:pt x="84" y="71"/>
                  </a:lnTo>
                  <a:lnTo>
                    <a:pt x="80" y="75"/>
                  </a:lnTo>
                  <a:lnTo>
                    <a:pt x="73" y="79"/>
                  </a:lnTo>
                  <a:lnTo>
                    <a:pt x="66" y="83"/>
                  </a:lnTo>
                  <a:lnTo>
                    <a:pt x="62" y="87"/>
                  </a:lnTo>
                  <a:lnTo>
                    <a:pt x="57" y="89"/>
                  </a:lnTo>
                  <a:lnTo>
                    <a:pt x="52" y="89"/>
                  </a:lnTo>
                  <a:lnTo>
                    <a:pt x="45" y="89"/>
                  </a:lnTo>
                  <a:lnTo>
                    <a:pt x="40" y="91"/>
                  </a:lnTo>
                  <a:lnTo>
                    <a:pt x="35" y="94"/>
                  </a:lnTo>
                  <a:lnTo>
                    <a:pt x="32" y="97"/>
                  </a:lnTo>
                  <a:lnTo>
                    <a:pt x="30" y="100"/>
                  </a:lnTo>
                  <a:lnTo>
                    <a:pt x="25" y="106"/>
                  </a:lnTo>
                  <a:lnTo>
                    <a:pt x="17" y="110"/>
                  </a:lnTo>
                  <a:lnTo>
                    <a:pt x="12" y="115"/>
                  </a:lnTo>
                  <a:lnTo>
                    <a:pt x="5" y="118"/>
                  </a:lnTo>
                  <a:lnTo>
                    <a:pt x="2" y="121"/>
                  </a:lnTo>
                  <a:lnTo>
                    <a:pt x="1" y="123"/>
                  </a:lnTo>
                  <a:lnTo>
                    <a:pt x="0" y="124"/>
                  </a:lnTo>
                  <a:lnTo>
                    <a:pt x="1" y="126"/>
                  </a:lnTo>
                  <a:lnTo>
                    <a:pt x="4" y="130"/>
                  </a:lnTo>
                  <a:lnTo>
                    <a:pt x="7" y="132"/>
                  </a:lnTo>
                  <a:lnTo>
                    <a:pt x="11" y="133"/>
                  </a:lnTo>
                  <a:lnTo>
                    <a:pt x="15" y="132"/>
                  </a:lnTo>
                  <a:lnTo>
                    <a:pt x="19" y="132"/>
                  </a:lnTo>
                  <a:lnTo>
                    <a:pt x="23" y="130"/>
                  </a:lnTo>
                  <a:lnTo>
                    <a:pt x="26" y="128"/>
                  </a:lnTo>
                  <a:lnTo>
                    <a:pt x="29" y="126"/>
                  </a:lnTo>
                  <a:lnTo>
                    <a:pt x="35" y="124"/>
                  </a:lnTo>
                  <a:lnTo>
                    <a:pt x="40" y="121"/>
                  </a:lnTo>
                  <a:lnTo>
                    <a:pt x="45" y="117"/>
                  </a:lnTo>
                  <a:lnTo>
                    <a:pt x="50" y="113"/>
                  </a:lnTo>
                  <a:lnTo>
                    <a:pt x="58" y="106"/>
                  </a:lnTo>
                  <a:lnTo>
                    <a:pt x="66" y="100"/>
                  </a:lnTo>
                  <a:lnTo>
                    <a:pt x="82" y="93"/>
                  </a:lnTo>
                  <a:lnTo>
                    <a:pt x="96" y="89"/>
                  </a:lnTo>
                  <a:lnTo>
                    <a:pt x="103" y="86"/>
                  </a:lnTo>
                  <a:lnTo>
                    <a:pt x="111" y="82"/>
                  </a:lnTo>
                  <a:lnTo>
                    <a:pt x="118" y="78"/>
                  </a:lnTo>
                  <a:lnTo>
                    <a:pt x="126" y="72"/>
                  </a:lnTo>
                  <a:lnTo>
                    <a:pt x="131" y="70"/>
                  </a:lnTo>
                  <a:lnTo>
                    <a:pt x="136" y="67"/>
                  </a:lnTo>
                  <a:lnTo>
                    <a:pt x="141" y="63"/>
                  </a:lnTo>
                  <a:lnTo>
                    <a:pt x="145" y="59"/>
                  </a:lnTo>
                  <a:lnTo>
                    <a:pt x="149" y="55"/>
                  </a:lnTo>
                  <a:lnTo>
                    <a:pt x="154" y="51"/>
                  </a:lnTo>
                  <a:lnTo>
                    <a:pt x="159" y="48"/>
                  </a:lnTo>
                  <a:lnTo>
                    <a:pt x="164" y="46"/>
                  </a:lnTo>
                  <a:lnTo>
                    <a:pt x="161" y="46"/>
                  </a:lnTo>
                  <a:lnTo>
                    <a:pt x="159" y="46"/>
                  </a:lnTo>
                  <a:close/>
                </a:path>
              </a:pathLst>
            </a:custGeom>
            <a:solidFill>
              <a:schemeClr val="accent3"/>
            </a:solidFill>
            <a:ln w="9525">
              <a:solidFill>
                <a:schemeClr val="accent3"/>
              </a:solidFill>
              <a:round/>
              <a:headEnd/>
              <a:tailEnd/>
            </a:ln>
          </p:spPr>
        </p:sp>
        <p:sp>
          <p:nvSpPr>
            <p:cNvPr id="52" name="Freeform 51"/>
            <p:cNvSpPr>
              <a:spLocks/>
            </p:cNvSpPr>
            <p:nvPr/>
          </p:nvSpPr>
          <p:spPr bwMode="auto">
            <a:xfrm>
              <a:off x="860497" y="3784120"/>
              <a:ext cx="48217" cy="32162"/>
            </a:xfrm>
            <a:custGeom>
              <a:avLst/>
              <a:gdLst>
                <a:gd name="T0" fmla="*/ 2147483647 w 197"/>
                <a:gd name="T1" fmla="*/ 2147483647 h 130"/>
                <a:gd name="T2" fmla="*/ 2147483647 w 197"/>
                <a:gd name="T3" fmla="*/ 2147483647 h 130"/>
                <a:gd name="T4" fmla="*/ 2147483647 w 197"/>
                <a:gd name="T5" fmla="*/ 2147483647 h 130"/>
                <a:gd name="T6" fmla="*/ 2147483647 w 197"/>
                <a:gd name="T7" fmla="*/ 2147483647 h 130"/>
                <a:gd name="T8" fmla="*/ 2147483647 w 197"/>
                <a:gd name="T9" fmla="*/ 2147483647 h 130"/>
                <a:gd name="T10" fmla="*/ 2147483647 w 197"/>
                <a:gd name="T11" fmla="*/ 2147483647 h 130"/>
                <a:gd name="T12" fmla="*/ 2147483647 w 197"/>
                <a:gd name="T13" fmla="*/ 2147483647 h 130"/>
                <a:gd name="T14" fmla="*/ 2147483647 w 197"/>
                <a:gd name="T15" fmla="*/ 2147483647 h 130"/>
                <a:gd name="T16" fmla="*/ 2147483647 w 197"/>
                <a:gd name="T17" fmla="*/ 2147483647 h 130"/>
                <a:gd name="T18" fmla="*/ 2147483647 w 197"/>
                <a:gd name="T19" fmla="*/ 2147483647 h 130"/>
                <a:gd name="T20" fmla="*/ 2147483647 w 197"/>
                <a:gd name="T21" fmla="*/ 2147483647 h 130"/>
                <a:gd name="T22" fmla="*/ 2147483647 w 197"/>
                <a:gd name="T23" fmla="*/ 2147483647 h 130"/>
                <a:gd name="T24" fmla="*/ 2147483647 w 197"/>
                <a:gd name="T25" fmla="*/ 2147483647 h 130"/>
                <a:gd name="T26" fmla="*/ 2147483647 w 197"/>
                <a:gd name="T27" fmla="*/ 2147483647 h 130"/>
                <a:gd name="T28" fmla="*/ 2147483647 w 197"/>
                <a:gd name="T29" fmla="*/ 2147483647 h 130"/>
                <a:gd name="T30" fmla="*/ 2147483647 w 197"/>
                <a:gd name="T31" fmla="*/ 2147483647 h 130"/>
                <a:gd name="T32" fmla="*/ 2147483647 w 197"/>
                <a:gd name="T33" fmla="*/ 2147483647 h 130"/>
                <a:gd name="T34" fmla="*/ 2147483647 w 197"/>
                <a:gd name="T35" fmla="*/ 2147483647 h 130"/>
                <a:gd name="T36" fmla="*/ 2147483647 w 197"/>
                <a:gd name="T37" fmla="*/ 2147483647 h 130"/>
                <a:gd name="T38" fmla="*/ 2147483647 w 197"/>
                <a:gd name="T39" fmla="*/ 2147483647 h 130"/>
                <a:gd name="T40" fmla="*/ 2147483647 w 197"/>
                <a:gd name="T41" fmla="*/ 2147483647 h 130"/>
                <a:gd name="T42" fmla="*/ 2147483647 w 197"/>
                <a:gd name="T43" fmla="*/ 2147483647 h 130"/>
                <a:gd name="T44" fmla="*/ 2147483647 w 197"/>
                <a:gd name="T45" fmla="*/ 2147483647 h 130"/>
                <a:gd name="T46" fmla="*/ 2147483647 w 197"/>
                <a:gd name="T47" fmla="*/ 2147483647 h 130"/>
                <a:gd name="T48" fmla="*/ 2147483647 w 197"/>
                <a:gd name="T49" fmla="*/ 2147483647 h 130"/>
                <a:gd name="T50" fmla="*/ 2147483647 w 197"/>
                <a:gd name="T51" fmla="*/ 2147483647 h 130"/>
                <a:gd name="T52" fmla="*/ 2147483647 w 197"/>
                <a:gd name="T53" fmla="*/ 2147483647 h 130"/>
                <a:gd name="T54" fmla="*/ 2147483647 w 197"/>
                <a:gd name="T55" fmla="*/ 2147483647 h 130"/>
                <a:gd name="T56" fmla="*/ 2147483647 w 197"/>
                <a:gd name="T57" fmla="*/ 2147483647 h 130"/>
                <a:gd name="T58" fmla="*/ 2147483647 w 197"/>
                <a:gd name="T59" fmla="*/ 2147483647 h 130"/>
                <a:gd name="T60" fmla="*/ 2147483647 w 197"/>
                <a:gd name="T61" fmla="*/ 2147483647 h 130"/>
                <a:gd name="T62" fmla="*/ 2147483647 w 197"/>
                <a:gd name="T63" fmla="*/ 2147483647 h 130"/>
                <a:gd name="T64" fmla="*/ 2147483647 w 197"/>
                <a:gd name="T65" fmla="*/ 2147483647 h 130"/>
                <a:gd name="T66" fmla="*/ 2147483647 w 197"/>
                <a:gd name="T67" fmla="*/ 2147483647 h 130"/>
                <a:gd name="T68" fmla="*/ 2147483647 w 197"/>
                <a:gd name="T69" fmla="*/ 2147483647 h 130"/>
                <a:gd name="T70" fmla="*/ 2147483647 w 197"/>
                <a:gd name="T71" fmla="*/ 2147483647 h 130"/>
                <a:gd name="T72" fmla="*/ 2147483647 w 197"/>
                <a:gd name="T73" fmla="*/ 2147483647 h 130"/>
                <a:gd name="T74" fmla="*/ 2147483647 w 197"/>
                <a:gd name="T75" fmla="*/ 2147483647 h 130"/>
                <a:gd name="T76" fmla="*/ 2147483647 w 197"/>
                <a:gd name="T77" fmla="*/ 2147483647 h 130"/>
                <a:gd name="T78" fmla="*/ 2147483647 w 197"/>
                <a:gd name="T79" fmla="*/ 2147483647 h 130"/>
                <a:gd name="T80" fmla="*/ 2147483647 w 197"/>
                <a:gd name="T81" fmla="*/ 2147483647 h 130"/>
                <a:gd name="T82" fmla="*/ 2147483647 w 197"/>
                <a:gd name="T83" fmla="*/ 2147483647 h 13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97"/>
                <a:gd name="T127" fmla="*/ 0 h 130"/>
                <a:gd name="T128" fmla="*/ 197 w 197"/>
                <a:gd name="T129" fmla="*/ 130 h 13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97" h="130">
                  <a:moveTo>
                    <a:pt x="184" y="6"/>
                  </a:moveTo>
                  <a:lnTo>
                    <a:pt x="172" y="7"/>
                  </a:lnTo>
                  <a:lnTo>
                    <a:pt x="159" y="6"/>
                  </a:lnTo>
                  <a:lnTo>
                    <a:pt x="145" y="5"/>
                  </a:lnTo>
                  <a:lnTo>
                    <a:pt x="130" y="4"/>
                  </a:lnTo>
                  <a:lnTo>
                    <a:pt x="116" y="4"/>
                  </a:lnTo>
                  <a:lnTo>
                    <a:pt x="102" y="4"/>
                  </a:lnTo>
                  <a:lnTo>
                    <a:pt x="96" y="5"/>
                  </a:lnTo>
                  <a:lnTo>
                    <a:pt x="89" y="6"/>
                  </a:lnTo>
                  <a:lnTo>
                    <a:pt x="83" y="8"/>
                  </a:lnTo>
                  <a:lnTo>
                    <a:pt x="76" y="11"/>
                  </a:lnTo>
                  <a:lnTo>
                    <a:pt x="71" y="15"/>
                  </a:lnTo>
                  <a:lnTo>
                    <a:pt x="67" y="21"/>
                  </a:lnTo>
                  <a:lnTo>
                    <a:pt x="66" y="26"/>
                  </a:lnTo>
                  <a:lnTo>
                    <a:pt x="65" y="31"/>
                  </a:lnTo>
                  <a:lnTo>
                    <a:pt x="67" y="43"/>
                  </a:lnTo>
                  <a:lnTo>
                    <a:pt x="70" y="55"/>
                  </a:lnTo>
                  <a:lnTo>
                    <a:pt x="64" y="52"/>
                  </a:lnTo>
                  <a:lnTo>
                    <a:pt x="58" y="50"/>
                  </a:lnTo>
                  <a:lnTo>
                    <a:pt x="53" y="51"/>
                  </a:lnTo>
                  <a:lnTo>
                    <a:pt x="47" y="53"/>
                  </a:lnTo>
                  <a:lnTo>
                    <a:pt x="42" y="56"/>
                  </a:lnTo>
                  <a:lnTo>
                    <a:pt x="37" y="60"/>
                  </a:lnTo>
                  <a:lnTo>
                    <a:pt x="32" y="65"/>
                  </a:lnTo>
                  <a:lnTo>
                    <a:pt x="28" y="71"/>
                  </a:lnTo>
                  <a:lnTo>
                    <a:pt x="25" y="82"/>
                  </a:lnTo>
                  <a:lnTo>
                    <a:pt x="22" y="98"/>
                  </a:lnTo>
                  <a:lnTo>
                    <a:pt x="21" y="102"/>
                  </a:lnTo>
                  <a:lnTo>
                    <a:pt x="18" y="104"/>
                  </a:lnTo>
                  <a:lnTo>
                    <a:pt x="15" y="105"/>
                  </a:lnTo>
                  <a:lnTo>
                    <a:pt x="11" y="107"/>
                  </a:lnTo>
                  <a:lnTo>
                    <a:pt x="7" y="109"/>
                  </a:lnTo>
                  <a:lnTo>
                    <a:pt x="3" y="111"/>
                  </a:lnTo>
                  <a:lnTo>
                    <a:pt x="1" y="114"/>
                  </a:lnTo>
                  <a:lnTo>
                    <a:pt x="0" y="120"/>
                  </a:lnTo>
                  <a:lnTo>
                    <a:pt x="3" y="120"/>
                  </a:lnTo>
                  <a:lnTo>
                    <a:pt x="5" y="120"/>
                  </a:lnTo>
                  <a:lnTo>
                    <a:pt x="6" y="121"/>
                  </a:lnTo>
                  <a:lnTo>
                    <a:pt x="7" y="122"/>
                  </a:lnTo>
                  <a:lnTo>
                    <a:pt x="6" y="124"/>
                  </a:lnTo>
                  <a:lnTo>
                    <a:pt x="5" y="125"/>
                  </a:lnTo>
                  <a:lnTo>
                    <a:pt x="11" y="125"/>
                  </a:lnTo>
                  <a:lnTo>
                    <a:pt x="16" y="125"/>
                  </a:lnTo>
                  <a:lnTo>
                    <a:pt x="13" y="125"/>
                  </a:lnTo>
                  <a:lnTo>
                    <a:pt x="11" y="126"/>
                  </a:lnTo>
                  <a:lnTo>
                    <a:pt x="11" y="127"/>
                  </a:lnTo>
                  <a:lnTo>
                    <a:pt x="11" y="130"/>
                  </a:lnTo>
                  <a:lnTo>
                    <a:pt x="20" y="130"/>
                  </a:lnTo>
                  <a:lnTo>
                    <a:pt x="30" y="130"/>
                  </a:lnTo>
                  <a:lnTo>
                    <a:pt x="34" y="129"/>
                  </a:lnTo>
                  <a:lnTo>
                    <a:pt x="38" y="128"/>
                  </a:lnTo>
                  <a:lnTo>
                    <a:pt x="41" y="127"/>
                  </a:lnTo>
                  <a:lnTo>
                    <a:pt x="44" y="125"/>
                  </a:lnTo>
                  <a:lnTo>
                    <a:pt x="52" y="117"/>
                  </a:lnTo>
                  <a:lnTo>
                    <a:pt x="61" y="111"/>
                  </a:lnTo>
                  <a:lnTo>
                    <a:pt x="69" y="105"/>
                  </a:lnTo>
                  <a:lnTo>
                    <a:pt x="78" y="99"/>
                  </a:lnTo>
                  <a:lnTo>
                    <a:pt x="97" y="87"/>
                  </a:lnTo>
                  <a:lnTo>
                    <a:pt x="114" y="76"/>
                  </a:lnTo>
                  <a:lnTo>
                    <a:pt x="120" y="73"/>
                  </a:lnTo>
                  <a:lnTo>
                    <a:pt x="125" y="70"/>
                  </a:lnTo>
                  <a:lnTo>
                    <a:pt x="130" y="66"/>
                  </a:lnTo>
                  <a:lnTo>
                    <a:pt x="135" y="62"/>
                  </a:lnTo>
                  <a:lnTo>
                    <a:pt x="144" y="53"/>
                  </a:lnTo>
                  <a:lnTo>
                    <a:pt x="152" y="44"/>
                  </a:lnTo>
                  <a:lnTo>
                    <a:pt x="160" y="41"/>
                  </a:lnTo>
                  <a:lnTo>
                    <a:pt x="168" y="39"/>
                  </a:lnTo>
                  <a:lnTo>
                    <a:pt x="176" y="36"/>
                  </a:lnTo>
                  <a:lnTo>
                    <a:pt x="184" y="33"/>
                  </a:lnTo>
                  <a:lnTo>
                    <a:pt x="188" y="31"/>
                  </a:lnTo>
                  <a:lnTo>
                    <a:pt x="191" y="28"/>
                  </a:lnTo>
                  <a:lnTo>
                    <a:pt x="194" y="26"/>
                  </a:lnTo>
                  <a:lnTo>
                    <a:pt x="196" y="23"/>
                  </a:lnTo>
                  <a:lnTo>
                    <a:pt x="197" y="19"/>
                  </a:lnTo>
                  <a:lnTo>
                    <a:pt x="197" y="16"/>
                  </a:lnTo>
                  <a:lnTo>
                    <a:pt x="196" y="13"/>
                  </a:lnTo>
                  <a:lnTo>
                    <a:pt x="195" y="11"/>
                  </a:lnTo>
                  <a:lnTo>
                    <a:pt x="195" y="7"/>
                  </a:lnTo>
                  <a:lnTo>
                    <a:pt x="194" y="4"/>
                  </a:lnTo>
                  <a:lnTo>
                    <a:pt x="192" y="2"/>
                  </a:lnTo>
                  <a:lnTo>
                    <a:pt x="190" y="1"/>
                  </a:lnTo>
                  <a:lnTo>
                    <a:pt x="188" y="1"/>
                  </a:lnTo>
                  <a:lnTo>
                    <a:pt x="184" y="0"/>
                  </a:lnTo>
                  <a:lnTo>
                    <a:pt x="184" y="3"/>
                  </a:lnTo>
                  <a:lnTo>
                    <a:pt x="184" y="6"/>
                  </a:lnTo>
                  <a:close/>
                </a:path>
              </a:pathLst>
            </a:custGeom>
            <a:solidFill>
              <a:schemeClr val="accent3"/>
            </a:solidFill>
            <a:ln w="9525">
              <a:solidFill>
                <a:schemeClr val="accent3"/>
              </a:solidFill>
              <a:round/>
              <a:headEnd/>
              <a:tailEnd/>
            </a:ln>
          </p:spPr>
        </p:sp>
        <p:sp>
          <p:nvSpPr>
            <p:cNvPr id="53" name="AK"/>
            <p:cNvSpPr>
              <a:spLocks/>
            </p:cNvSpPr>
            <p:nvPr/>
          </p:nvSpPr>
          <p:spPr bwMode="auto">
            <a:xfrm>
              <a:off x="948895" y="2931825"/>
              <a:ext cx="1004513" cy="844254"/>
            </a:xfrm>
            <a:custGeom>
              <a:avLst/>
              <a:gdLst>
                <a:gd name="T0" fmla="*/ 2147483647 w 4113"/>
                <a:gd name="T1" fmla="*/ 2147483647 h 3482"/>
                <a:gd name="T2" fmla="*/ 2147483647 w 4113"/>
                <a:gd name="T3" fmla="*/ 2147483647 h 3482"/>
                <a:gd name="T4" fmla="*/ 2147483647 w 4113"/>
                <a:gd name="T5" fmla="*/ 2147483647 h 3482"/>
                <a:gd name="T6" fmla="*/ 2147483647 w 4113"/>
                <a:gd name="T7" fmla="*/ 2147483647 h 3482"/>
                <a:gd name="T8" fmla="*/ 2147483647 w 4113"/>
                <a:gd name="T9" fmla="*/ 2147483647 h 3482"/>
                <a:gd name="T10" fmla="*/ 2147483647 w 4113"/>
                <a:gd name="T11" fmla="*/ 2147483647 h 3482"/>
                <a:gd name="T12" fmla="*/ 2147483647 w 4113"/>
                <a:gd name="T13" fmla="*/ 2147483647 h 3482"/>
                <a:gd name="T14" fmla="*/ 2147483647 w 4113"/>
                <a:gd name="T15" fmla="*/ 2147483647 h 3482"/>
                <a:gd name="T16" fmla="*/ 2147483647 w 4113"/>
                <a:gd name="T17" fmla="*/ 2147483647 h 3482"/>
                <a:gd name="T18" fmla="*/ 2147483647 w 4113"/>
                <a:gd name="T19" fmla="*/ 2147483647 h 3482"/>
                <a:gd name="T20" fmla="*/ 2147483647 w 4113"/>
                <a:gd name="T21" fmla="*/ 2147483647 h 3482"/>
                <a:gd name="T22" fmla="*/ 2147483647 w 4113"/>
                <a:gd name="T23" fmla="*/ 2147483647 h 3482"/>
                <a:gd name="T24" fmla="*/ 2147483647 w 4113"/>
                <a:gd name="T25" fmla="*/ 2147483647 h 3482"/>
                <a:gd name="T26" fmla="*/ 2147483647 w 4113"/>
                <a:gd name="T27" fmla="*/ 2147483647 h 3482"/>
                <a:gd name="T28" fmla="*/ 2147483647 w 4113"/>
                <a:gd name="T29" fmla="*/ 2147483647 h 3482"/>
                <a:gd name="T30" fmla="*/ 2147483647 w 4113"/>
                <a:gd name="T31" fmla="*/ 2147483647 h 3482"/>
                <a:gd name="T32" fmla="*/ 2147483647 w 4113"/>
                <a:gd name="T33" fmla="*/ 2147483647 h 3482"/>
                <a:gd name="T34" fmla="*/ 2147483647 w 4113"/>
                <a:gd name="T35" fmla="*/ 2147483647 h 3482"/>
                <a:gd name="T36" fmla="*/ 2147483647 w 4113"/>
                <a:gd name="T37" fmla="*/ 2147483647 h 3482"/>
                <a:gd name="T38" fmla="*/ 2147483647 w 4113"/>
                <a:gd name="T39" fmla="*/ 2147483647 h 3482"/>
                <a:gd name="T40" fmla="*/ 2147483647 w 4113"/>
                <a:gd name="T41" fmla="*/ 2147483647 h 3482"/>
                <a:gd name="T42" fmla="*/ 2147483647 w 4113"/>
                <a:gd name="T43" fmla="*/ 2147483647 h 3482"/>
                <a:gd name="T44" fmla="*/ 2147483647 w 4113"/>
                <a:gd name="T45" fmla="*/ 2147483647 h 3482"/>
                <a:gd name="T46" fmla="*/ 2147483647 w 4113"/>
                <a:gd name="T47" fmla="*/ 2147483647 h 3482"/>
                <a:gd name="T48" fmla="*/ 2147483647 w 4113"/>
                <a:gd name="T49" fmla="*/ 2147483647 h 3482"/>
                <a:gd name="T50" fmla="*/ 2147483647 w 4113"/>
                <a:gd name="T51" fmla="*/ 2147483647 h 3482"/>
                <a:gd name="T52" fmla="*/ 2147483647 w 4113"/>
                <a:gd name="T53" fmla="*/ 2147483647 h 3482"/>
                <a:gd name="T54" fmla="*/ 2147483647 w 4113"/>
                <a:gd name="T55" fmla="*/ 2147483647 h 3482"/>
                <a:gd name="T56" fmla="*/ 2147483647 w 4113"/>
                <a:gd name="T57" fmla="*/ 2147483647 h 3482"/>
                <a:gd name="T58" fmla="*/ 2147483647 w 4113"/>
                <a:gd name="T59" fmla="*/ 2147483647 h 3482"/>
                <a:gd name="T60" fmla="*/ 2147483647 w 4113"/>
                <a:gd name="T61" fmla="*/ 2147483647 h 3482"/>
                <a:gd name="T62" fmla="*/ 2147483647 w 4113"/>
                <a:gd name="T63" fmla="*/ 2147483647 h 3482"/>
                <a:gd name="T64" fmla="*/ 2147483647 w 4113"/>
                <a:gd name="T65" fmla="*/ 2147483647 h 3482"/>
                <a:gd name="T66" fmla="*/ 2147483647 w 4113"/>
                <a:gd name="T67" fmla="*/ 2147483647 h 3482"/>
                <a:gd name="T68" fmla="*/ 2147483647 w 4113"/>
                <a:gd name="T69" fmla="*/ 2147483647 h 3482"/>
                <a:gd name="T70" fmla="*/ 2147483647 w 4113"/>
                <a:gd name="T71" fmla="*/ 2147483647 h 3482"/>
                <a:gd name="T72" fmla="*/ 2147483647 w 4113"/>
                <a:gd name="T73" fmla="*/ 2147483647 h 3482"/>
                <a:gd name="T74" fmla="*/ 2147483647 w 4113"/>
                <a:gd name="T75" fmla="*/ 2147483647 h 3482"/>
                <a:gd name="T76" fmla="*/ 2147483647 w 4113"/>
                <a:gd name="T77" fmla="*/ 2147483647 h 3482"/>
                <a:gd name="T78" fmla="*/ 2147483647 w 4113"/>
                <a:gd name="T79" fmla="*/ 2147483647 h 3482"/>
                <a:gd name="T80" fmla="*/ 2147483647 w 4113"/>
                <a:gd name="T81" fmla="*/ 2147483647 h 3482"/>
                <a:gd name="T82" fmla="*/ 2147483647 w 4113"/>
                <a:gd name="T83" fmla="*/ 2147483647 h 3482"/>
                <a:gd name="T84" fmla="*/ 2147483647 w 4113"/>
                <a:gd name="T85" fmla="*/ 2147483647 h 3482"/>
                <a:gd name="T86" fmla="*/ 2147483647 w 4113"/>
                <a:gd name="T87" fmla="*/ 2147483647 h 3482"/>
                <a:gd name="T88" fmla="*/ 2147483647 w 4113"/>
                <a:gd name="T89" fmla="*/ 2147483647 h 3482"/>
                <a:gd name="T90" fmla="*/ 2147483647 w 4113"/>
                <a:gd name="T91" fmla="*/ 2147483647 h 3482"/>
                <a:gd name="T92" fmla="*/ 2147483647 w 4113"/>
                <a:gd name="T93" fmla="*/ 0 h 3482"/>
                <a:gd name="T94" fmla="*/ 2147483647 w 4113"/>
                <a:gd name="T95" fmla="*/ 2147483647 h 3482"/>
                <a:gd name="T96" fmla="*/ 2147483647 w 4113"/>
                <a:gd name="T97" fmla="*/ 2147483647 h 3482"/>
                <a:gd name="T98" fmla="*/ 2147483647 w 4113"/>
                <a:gd name="T99" fmla="*/ 2147483647 h 3482"/>
                <a:gd name="T100" fmla="*/ 2147483647 w 4113"/>
                <a:gd name="T101" fmla="*/ 2147483647 h 348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4113"/>
                <a:gd name="T154" fmla="*/ 0 h 3482"/>
                <a:gd name="T155" fmla="*/ 4113 w 4113"/>
                <a:gd name="T156" fmla="*/ 3482 h 3482"/>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4113" h="3482">
                  <a:moveTo>
                    <a:pt x="212" y="557"/>
                  </a:moveTo>
                  <a:lnTo>
                    <a:pt x="314" y="659"/>
                  </a:lnTo>
                  <a:lnTo>
                    <a:pt x="417" y="838"/>
                  </a:lnTo>
                  <a:lnTo>
                    <a:pt x="558" y="870"/>
                  </a:lnTo>
                  <a:lnTo>
                    <a:pt x="558" y="1081"/>
                  </a:lnTo>
                  <a:lnTo>
                    <a:pt x="384" y="1081"/>
                  </a:lnTo>
                  <a:lnTo>
                    <a:pt x="384" y="940"/>
                  </a:lnTo>
                  <a:lnTo>
                    <a:pt x="352" y="940"/>
                  </a:lnTo>
                  <a:lnTo>
                    <a:pt x="0" y="1081"/>
                  </a:lnTo>
                  <a:lnTo>
                    <a:pt x="108" y="1184"/>
                  </a:lnTo>
                  <a:lnTo>
                    <a:pt x="108" y="1324"/>
                  </a:lnTo>
                  <a:lnTo>
                    <a:pt x="244" y="1395"/>
                  </a:lnTo>
                  <a:lnTo>
                    <a:pt x="455" y="1427"/>
                  </a:lnTo>
                  <a:lnTo>
                    <a:pt x="591" y="1324"/>
                  </a:lnTo>
                  <a:lnTo>
                    <a:pt x="628" y="1567"/>
                  </a:lnTo>
                  <a:lnTo>
                    <a:pt x="487" y="1600"/>
                  </a:lnTo>
                  <a:lnTo>
                    <a:pt x="455" y="1671"/>
                  </a:lnTo>
                  <a:lnTo>
                    <a:pt x="384" y="1703"/>
                  </a:lnTo>
                  <a:lnTo>
                    <a:pt x="282" y="1638"/>
                  </a:lnTo>
                  <a:lnTo>
                    <a:pt x="212" y="1773"/>
                  </a:lnTo>
                  <a:lnTo>
                    <a:pt x="38" y="1952"/>
                  </a:lnTo>
                  <a:lnTo>
                    <a:pt x="140" y="2124"/>
                  </a:lnTo>
                  <a:lnTo>
                    <a:pt x="108" y="2195"/>
                  </a:lnTo>
                  <a:lnTo>
                    <a:pt x="244" y="2330"/>
                  </a:lnTo>
                  <a:lnTo>
                    <a:pt x="417" y="2330"/>
                  </a:lnTo>
                  <a:lnTo>
                    <a:pt x="487" y="2438"/>
                  </a:lnTo>
                  <a:lnTo>
                    <a:pt x="455" y="2503"/>
                  </a:lnTo>
                  <a:lnTo>
                    <a:pt x="487" y="2611"/>
                  </a:lnTo>
                  <a:lnTo>
                    <a:pt x="628" y="2541"/>
                  </a:lnTo>
                  <a:lnTo>
                    <a:pt x="770" y="2681"/>
                  </a:lnTo>
                  <a:lnTo>
                    <a:pt x="975" y="2574"/>
                  </a:lnTo>
                  <a:lnTo>
                    <a:pt x="910" y="2714"/>
                  </a:lnTo>
                  <a:lnTo>
                    <a:pt x="910" y="2855"/>
                  </a:lnTo>
                  <a:lnTo>
                    <a:pt x="628" y="3066"/>
                  </a:lnTo>
                  <a:lnTo>
                    <a:pt x="526" y="3201"/>
                  </a:lnTo>
                  <a:lnTo>
                    <a:pt x="417" y="3201"/>
                  </a:lnTo>
                  <a:lnTo>
                    <a:pt x="244" y="3341"/>
                  </a:lnTo>
                  <a:lnTo>
                    <a:pt x="70" y="3373"/>
                  </a:lnTo>
                  <a:lnTo>
                    <a:pt x="0" y="3444"/>
                  </a:lnTo>
                  <a:lnTo>
                    <a:pt x="70" y="3482"/>
                  </a:lnTo>
                  <a:lnTo>
                    <a:pt x="417" y="3341"/>
                  </a:lnTo>
                  <a:lnTo>
                    <a:pt x="628" y="3238"/>
                  </a:lnTo>
                  <a:lnTo>
                    <a:pt x="1045" y="2957"/>
                  </a:lnTo>
                  <a:lnTo>
                    <a:pt x="1360" y="2611"/>
                  </a:lnTo>
                  <a:lnTo>
                    <a:pt x="1392" y="2541"/>
                  </a:lnTo>
                  <a:lnTo>
                    <a:pt x="1296" y="2541"/>
                  </a:lnTo>
                  <a:lnTo>
                    <a:pt x="1604" y="2087"/>
                  </a:lnTo>
                  <a:lnTo>
                    <a:pt x="1675" y="2054"/>
                  </a:lnTo>
                  <a:lnTo>
                    <a:pt x="1675" y="2124"/>
                  </a:lnTo>
                  <a:lnTo>
                    <a:pt x="1571" y="2195"/>
                  </a:lnTo>
                  <a:lnTo>
                    <a:pt x="1533" y="2400"/>
                  </a:lnTo>
                  <a:lnTo>
                    <a:pt x="1604" y="2368"/>
                  </a:lnTo>
                  <a:lnTo>
                    <a:pt x="1533" y="2438"/>
                  </a:lnTo>
                  <a:lnTo>
                    <a:pt x="1571" y="2470"/>
                  </a:lnTo>
                  <a:lnTo>
                    <a:pt x="1783" y="2330"/>
                  </a:lnTo>
                  <a:lnTo>
                    <a:pt x="1885" y="2298"/>
                  </a:lnTo>
                  <a:lnTo>
                    <a:pt x="1918" y="2195"/>
                  </a:lnTo>
                  <a:lnTo>
                    <a:pt x="1885" y="2124"/>
                  </a:lnTo>
                  <a:lnTo>
                    <a:pt x="2092" y="2087"/>
                  </a:lnTo>
                  <a:lnTo>
                    <a:pt x="2336" y="2228"/>
                  </a:lnTo>
                  <a:lnTo>
                    <a:pt x="2547" y="2157"/>
                  </a:lnTo>
                  <a:lnTo>
                    <a:pt x="2650" y="2195"/>
                  </a:lnTo>
                  <a:lnTo>
                    <a:pt x="2790" y="2195"/>
                  </a:lnTo>
                  <a:lnTo>
                    <a:pt x="3176" y="2368"/>
                  </a:lnTo>
                  <a:lnTo>
                    <a:pt x="3246" y="2438"/>
                  </a:lnTo>
                  <a:lnTo>
                    <a:pt x="3348" y="2574"/>
                  </a:lnTo>
                  <a:lnTo>
                    <a:pt x="3555" y="2714"/>
                  </a:lnTo>
                  <a:lnTo>
                    <a:pt x="3630" y="2784"/>
                  </a:lnTo>
                  <a:lnTo>
                    <a:pt x="3874" y="2925"/>
                  </a:lnTo>
                  <a:lnTo>
                    <a:pt x="4113" y="2816"/>
                  </a:lnTo>
                  <a:lnTo>
                    <a:pt x="4113" y="2681"/>
                  </a:lnTo>
                  <a:lnTo>
                    <a:pt x="4048" y="2541"/>
                  </a:lnTo>
                  <a:lnTo>
                    <a:pt x="3939" y="2503"/>
                  </a:lnTo>
                  <a:lnTo>
                    <a:pt x="3837" y="2503"/>
                  </a:lnTo>
                  <a:lnTo>
                    <a:pt x="3695" y="2400"/>
                  </a:lnTo>
                  <a:lnTo>
                    <a:pt x="3555" y="2298"/>
                  </a:lnTo>
                  <a:lnTo>
                    <a:pt x="3278" y="2017"/>
                  </a:lnTo>
                  <a:lnTo>
                    <a:pt x="3208" y="2054"/>
                  </a:lnTo>
                  <a:lnTo>
                    <a:pt x="3138" y="2157"/>
                  </a:lnTo>
                  <a:lnTo>
                    <a:pt x="3067" y="2228"/>
                  </a:lnTo>
                  <a:lnTo>
                    <a:pt x="2823" y="2087"/>
                  </a:lnTo>
                  <a:lnTo>
                    <a:pt x="2823" y="2017"/>
                  </a:lnTo>
                  <a:lnTo>
                    <a:pt x="2617" y="2087"/>
                  </a:lnTo>
                  <a:lnTo>
                    <a:pt x="2547" y="1741"/>
                  </a:lnTo>
                  <a:lnTo>
                    <a:pt x="2373" y="973"/>
                  </a:lnTo>
                  <a:lnTo>
                    <a:pt x="2233" y="453"/>
                  </a:lnTo>
                  <a:lnTo>
                    <a:pt x="2162" y="211"/>
                  </a:lnTo>
                  <a:lnTo>
                    <a:pt x="1956" y="107"/>
                  </a:lnTo>
                  <a:lnTo>
                    <a:pt x="1848" y="172"/>
                  </a:lnTo>
                  <a:lnTo>
                    <a:pt x="1501" y="107"/>
                  </a:lnTo>
                  <a:lnTo>
                    <a:pt x="1392" y="140"/>
                  </a:lnTo>
                  <a:lnTo>
                    <a:pt x="1296" y="107"/>
                  </a:lnTo>
                  <a:lnTo>
                    <a:pt x="1296" y="70"/>
                  </a:lnTo>
                  <a:lnTo>
                    <a:pt x="975" y="0"/>
                  </a:lnTo>
                  <a:lnTo>
                    <a:pt x="943" y="70"/>
                  </a:lnTo>
                  <a:lnTo>
                    <a:pt x="770" y="70"/>
                  </a:lnTo>
                  <a:lnTo>
                    <a:pt x="628" y="172"/>
                  </a:lnTo>
                  <a:lnTo>
                    <a:pt x="526" y="281"/>
                  </a:lnTo>
                  <a:lnTo>
                    <a:pt x="487" y="383"/>
                  </a:lnTo>
                  <a:lnTo>
                    <a:pt x="417" y="453"/>
                  </a:lnTo>
                  <a:lnTo>
                    <a:pt x="282" y="453"/>
                  </a:lnTo>
                  <a:lnTo>
                    <a:pt x="212" y="557"/>
                  </a:lnTo>
                  <a:close/>
                </a:path>
              </a:pathLst>
            </a:custGeom>
            <a:solidFill>
              <a:schemeClr val="tx1">
                <a:lumMod val="50000"/>
                <a:lumOff val="50000"/>
              </a:schemeClr>
            </a:solidFill>
            <a:ln w="9525">
              <a:solidFill>
                <a:schemeClr val="tx1">
                  <a:lumMod val="50000"/>
                  <a:lumOff val="50000"/>
                </a:schemeClr>
              </a:solidFill>
              <a:round/>
              <a:headEnd/>
              <a:tailEnd/>
            </a:ln>
          </p:spPr>
        </p:sp>
        <p:sp>
          <p:nvSpPr>
            <p:cNvPr id="54" name="Freeform 53"/>
            <p:cNvSpPr>
              <a:spLocks/>
            </p:cNvSpPr>
            <p:nvPr/>
          </p:nvSpPr>
          <p:spPr bwMode="auto">
            <a:xfrm>
              <a:off x="916750" y="3776079"/>
              <a:ext cx="24108" cy="8040"/>
            </a:xfrm>
            <a:custGeom>
              <a:avLst/>
              <a:gdLst>
                <a:gd name="T0" fmla="*/ 2147483647 w 92"/>
                <a:gd name="T1" fmla="*/ 2147483647 h 53"/>
                <a:gd name="T2" fmla="*/ 2147483647 w 92"/>
                <a:gd name="T3" fmla="*/ 2147483647 h 53"/>
                <a:gd name="T4" fmla="*/ 2147483647 w 92"/>
                <a:gd name="T5" fmla="*/ 2147483647 h 53"/>
                <a:gd name="T6" fmla="*/ 2147483647 w 92"/>
                <a:gd name="T7" fmla="*/ 2147483647 h 53"/>
                <a:gd name="T8" fmla="*/ 2147483647 w 92"/>
                <a:gd name="T9" fmla="*/ 2147483647 h 53"/>
                <a:gd name="T10" fmla="*/ 2147483647 w 92"/>
                <a:gd name="T11" fmla="*/ 2147483647 h 53"/>
                <a:gd name="T12" fmla="*/ 2147483647 w 92"/>
                <a:gd name="T13" fmla="*/ 2147483647 h 53"/>
                <a:gd name="T14" fmla="*/ 2147483647 w 92"/>
                <a:gd name="T15" fmla="*/ 2147483647 h 53"/>
                <a:gd name="T16" fmla="*/ 2147483647 w 92"/>
                <a:gd name="T17" fmla="*/ 2147483647 h 53"/>
                <a:gd name="T18" fmla="*/ 2147483647 w 92"/>
                <a:gd name="T19" fmla="*/ 2147483647 h 53"/>
                <a:gd name="T20" fmla="*/ 2147483647 w 92"/>
                <a:gd name="T21" fmla="*/ 2147483647 h 53"/>
                <a:gd name="T22" fmla="*/ 2147483647 w 92"/>
                <a:gd name="T23" fmla="*/ 2147483647 h 53"/>
                <a:gd name="T24" fmla="*/ 2147483647 w 92"/>
                <a:gd name="T25" fmla="*/ 2147483647 h 53"/>
                <a:gd name="T26" fmla="*/ 2147483647 w 92"/>
                <a:gd name="T27" fmla="*/ 2147483647 h 53"/>
                <a:gd name="T28" fmla="*/ 2147483647 w 92"/>
                <a:gd name="T29" fmla="*/ 2147483647 h 53"/>
                <a:gd name="T30" fmla="*/ 2147483647 w 92"/>
                <a:gd name="T31" fmla="*/ 2147483647 h 53"/>
                <a:gd name="T32" fmla="*/ 2147483647 w 92"/>
                <a:gd name="T33" fmla="*/ 2147483647 h 53"/>
                <a:gd name="T34" fmla="*/ 0 w 92"/>
                <a:gd name="T35" fmla="*/ 2147483647 h 53"/>
                <a:gd name="T36" fmla="*/ 2147483647 w 92"/>
                <a:gd name="T37" fmla="*/ 2147483647 h 53"/>
                <a:gd name="T38" fmla="*/ 2147483647 w 92"/>
                <a:gd name="T39" fmla="*/ 2147483647 h 53"/>
                <a:gd name="T40" fmla="*/ 2147483647 w 92"/>
                <a:gd name="T41" fmla="*/ 2147483647 h 53"/>
                <a:gd name="T42" fmla="*/ 2147483647 w 92"/>
                <a:gd name="T43" fmla="*/ 2147483647 h 53"/>
                <a:gd name="T44" fmla="*/ 2147483647 w 92"/>
                <a:gd name="T45" fmla="*/ 2147483647 h 53"/>
                <a:gd name="T46" fmla="*/ 2147483647 w 92"/>
                <a:gd name="T47" fmla="*/ 2147483647 h 53"/>
                <a:gd name="T48" fmla="*/ 2147483647 w 92"/>
                <a:gd name="T49" fmla="*/ 2147483647 h 53"/>
                <a:gd name="T50" fmla="*/ 2147483647 w 92"/>
                <a:gd name="T51" fmla="*/ 2147483647 h 53"/>
                <a:gd name="T52" fmla="*/ 2147483647 w 92"/>
                <a:gd name="T53" fmla="*/ 2147483647 h 53"/>
                <a:gd name="T54" fmla="*/ 2147483647 w 92"/>
                <a:gd name="T55" fmla="*/ 2147483647 h 53"/>
                <a:gd name="T56" fmla="*/ 2147483647 w 92"/>
                <a:gd name="T57" fmla="*/ 2147483647 h 53"/>
                <a:gd name="T58" fmla="*/ 2147483647 w 92"/>
                <a:gd name="T59" fmla="*/ 2147483647 h 53"/>
                <a:gd name="T60" fmla="*/ 2147483647 w 92"/>
                <a:gd name="T61" fmla="*/ 2147483647 h 53"/>
                <a:gd name="T62" fmla="*/ 2147483647 w 92"/>
                <a:gd name="T63" fmla="*/ 2147483647 h 53"/>
                <a:gd name="T64" fmla="*/ 2147483647 w 92"/>
                <a:gd name="T65" fmla="*/ 2147483647 h 53"/>
                <a:gd name="T66" fmla="*/ 2147483647 w 92"/>
                <a:gd name="T67" fmla="*/ 2147483647 h 53"/>
                <a:gd name="T68" fmla="*/ 2147483647 w 92"/>
                <a:gd name="T69" fmla="*/ 2147483647 h 53"/>
                <a:gd name="T70" fmla="*/ 2147483647 w 92"/>
                <a:gd name="T71" fmla="*/ 2147483647 h 53"/>
                <a:gd name="T72" fmla="*/ 2147483647 w 92"/>
                <a:gd name="T73" fmla="*/ 2147483647 h 53"/>
                <a:gd name="T74" fmla="*/ 2147483647 w 92"/>
                <a:gd name="T75" fmla="*/ 2147483647 h 53"/>
                <a:gd name="T76" fmla="*/ 2147483647 w 92"/>
                <a:gd name="T77" fmla="*/ 2147483647 h 53"/>
                <a:gd name="T78" fmla="*/ 2147483647 w 92"/>
                <a:gd name="T79" fmla="*/ 2147483647 h 53"/>
                <a:gd name="T80" fmla="*/ 2147483647 w 92"/>
                <a:gd name="T81" fmla="*/ 2147483647 h 53"/>
                <a:gd name="T82" fmla="*/ 2147483647 w 92"/>
                <a:gd name="T83" fmla="*/ 2147483647 h 53"/>
                <a:gd name="T84" fmla="*/ 2147483647 w 92"/>
                <a:gd name="T85" fmla="*/ 2147483647 h 53"/>
                <a:gd name="T86" fmla="*/ 2147483647 w 92"/>
                <a:gd name="T87" fmla="*/ 2083394383 h 53"/>
                <a:gd name="T88" fmla="*/ 2147483647 w 92"/>
                <a:gd name="T89" fmla="*/ 0 h 53"/>
                <a:gd name="T90" fmla="*/ 2147483647 w 92"/>
                <a:gd name="T91" fmla="*/ 0 h 53"/>
                <a:gd name="T92" fmla="*/ 2147483647 w 92"/>
                <a:gd name="T93" fmla="*/ 0 h 53"/>
                <a:gd name="T94" fmla="*/ 2147483647 w 92"/>
                <a:gd name="T95" fmla="*/ 2147483647 h 53"/>
                <a:gd name="T96" fmla="*/ 2147483647 w 92"/>
                <a:gd name="T97" fmla="*/ 2147483647 h 53"/>
                <a:gd name="T98" fmla="*/ 2147483647 w 92"/>
                <a:gd name="T99" fmla="*/ 2147483647 h 53"/>
                <a:gd name="T100" fmla="*/ 2147483647 w 92"/>
                <a:gd name="T101" fmla="*/ 2147483647 h 53"/>
                <a:gd name="T102" fmla="*/ 2147483647 w 92"/>
                <a:gd name="T103" fmla="*/ 2147483647 h 53"/>
                <a:gd name="T104" fmla="*/ 2147483647 w 92"/>
                <a:gd name="T105" fmla="*/ 2147483647 h 53"/>
                <a:gd name="T106" fmla="*/ 2147483647 w 92"/>
                <a:gd name="T107" fmla="*/ 2147483647 h 53"/>
                <a:gd name="T108" fmla="*/ 2147483647 w 92"/>
                <a:gd name="T109" fmla="*/ 2147483647 h 53"/>
                <a:gd name="T110" fmla="*/ 2147483647 w 92"/>
                <a:gd name="T111" fmla="*/ 2147483647 h 53"/>
                <a:gd name="T112" fmla="*/ 2147483647 w 92"/>
                <a:gd name="T113" fmla="*/ 2147483647 h 5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92"/>
                <a:gd name="T172" fmla="*/ 0 h 53"/>
                <a:gd name="T173" fmla="*/ 92 w 92"/>
                <a:gd name="T174" fmla="*/ 53 h 53"/>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92" h="53">
                  <a:moveTo>
                    <a:pt x="49" y="36"/>
                  </a:moveTo>
                  <a:lnTo>
                    <a:pt x="49" y="29"/>
                  </a:lnTo>
                  <a:lnTo>
                    <a:pt x="51" y="23"/>
                  </a:lnTo>
                  <a:lnTo>
                    <a:pt x="51" y="21"/>
                  </a:lnTo>
                  <a:lnTo>
                    <a:pt x="51" y="19"/>
                  </a:lnTo>
                  <a:lnTo>
                    <a:pt x="50" y="17"/>
                  </a:lnTo>
                  <a:lnTo>
                    <a:pt x="49" y="15"/>
                  </a:lnTo>
                  <a:lnTo>
                    <a:pt x="42" y="11"/>
                  </a:lnTo>
                  <a:lnTo>
                    <a:pt x="35" y="8"/>
                  </a:lnTo>
                  <a:lnTo>
                    <a:pt x="28" y="5"/>
                  </a:lnTo>
                  <a:lnTo>
                    <a:pt x="21" y="4"/>
                  </a:lnTo>
                  <a:lnTo>
                    <a:pt x="14" y="4"/>
                  </a:lnTo>
                  <a:lnTo>
                    <a:pt x="8" y="4"/>
                  </a:lnTo>
                  <a:lnTo>
                    <a:pt x="6" y="5"/>
                  </a:lnTo>
                  <a:lnTo>
                    <a:pt x="4" y="6"/>
                  </a:lnTo>
                  <a:lnTo>
                    <a:pt x="2" y="8"/>
                  </a:lnTo>
                  <a:lnTo>
                    <a:pt x="1" y="9"/>
                  </a:lnTo>
                  <a:lnTo>
                    <a:pt x="0" y="14"/>
                  </a:lnTo>
                  <a:lnTo>
                    <a:pt x="1" y="19"/>
                  </a:lnTo>
                  <a:lnTo>
                    <a:pt x="2" y="24"/>
                  </a:lnTo>
                  <a:lnTo>
                    <a:pt x="4" y="28"/>
                  </a:lnTo>
                  <a:lnTo>
                    <a:pt x="8" y="32"/>
                  </a:lnTo>
                  <a:lnTo>
                    <a:pt x="11" y="36"/>
                  </a:lnTo>
                  <a:lnTo>
                    <a:pt x="15" y="39"/>
                  </a:lnTo>
                  <a:lnTo>
                    <a:pt x="20" y="43"/>
                  </a:lnTo>
                  <a:lnTo>
                    <a:pt x="30" y="48"/>
                  </a:lnTo>
                  <a:lnTo>
                    <a:pt x="40" y="51"/>
                  </a:lnTo>
                  <a:lnTo>
                    <a:pt x="45" y="52"/>
                  </a:lnTo>
                  <a:lnTo>
                    <a:pt x="50" y="53"/>
                  </a:lnTo>
                  <a:lnTo>
                    <a:pt x="56" y="53"/>
                  </a:lnTo>
                  <a:lnTo>
                    <a:pt x="60" y="52"/>
                  </a:lnTo>
                  <a:lnTo>
                    <a:pt x="68" y="49"/>
                  </a:lnTo>
                  <a:lnTo>
                    <a:pt x="76" y="44"/>
                  </a:lnTo>
                  <a:lnTo>
                    <a:pt x="82" y="39"/>
                  </a:lnTo>
                  <a:lnTo>
                    <a:pt x="88" y="32"/>
                  </a:lnTo>
                  <a:lnTo>
                    <a:pt x="90" y="28"/>
                  </a:lnTo>
                  <a:lnTo>
                    <a:pt x="91" y="25"/>
                  </a:lnTo>
                  <a:lnTo>
                    <a:pt x="92" y="21"/>
                  </a:lnTo>
                  <a:lnTo>
                    <a:pt x="92" y="17"/>
                  </a:lnTo>
                  <a:lnTo>
                    <a:pt x="92" y="14"/>
                  </a:lnTo>
                  <a:lnTo>
                    <a:pt x="91" y="10"/>
                  </a:lnTo>
                  <a:lnTo>
                    <a:pt x="89" y="7"/>
                  </a:lnTo>
                  <a:lnTo>
                    <a:pt x="87" y="4"/>
                  </a:lnTo>
                  <a:lnTo>
                    <a:pt x="86" y="2"/>
                  </a:lnTo>
                  <a:lnTo>
                    <a:pt x="85" y="0"/>
                  </a:lnTo>
                  <a:lnTo>
                    <a:pt x="83" y="0"/>
                  </a:lnTo>
                  <a:lnTo>
                    <a:pt x="82" y="0"/>
                  </a:lnTo>
                  <a:lnTo>
                    <a:pt x="78" y="3"/>
                  </a:lnTo>
                  <a:lnTo>
                    <a:pt x="74" y="8"/>
                  </a:lnTo>
                  <a:lnTo>
                    <a:pt x="69" y="15"/>
                  </a:lnTo>
                  <a:lnTo>
                    <a:pt x="64" y="22"/>
                  </a:lnTo>
                  <a:lnTo>
                    <a:pt x="57" y="29"/>
                  </a:lnTo>
                  <a:lnTo>
                    <a:pt x="49" y="36"/>
                  </a:lnTo>
                  <a:lnTo>
                    <a:pt x="49" y="38"/>
                  </a:lnTo>
                  <a:lnTo>
                    <a:pt x="49" y="42"/>
                  </a:lnTo>
                  <a:lnTo>
                    <a:pt x="51" y="47"/>
                  </a:lnTo>
                  <a:lnTo>
                    <a:pt x="54" y="52"/>
                  </a:lnTo>
                </a:path>
              </a:pathLst>
            </a:custGeom>
            <a:solidFill>
              <a:schemeClr val="accent3"/>
            </a:solidFill>
            <a:ln w="0">
              <a:solidFill>
                <a:schemeClr val="accent3"/>
              </a:solidFill>
              <a:round/>
              <a:headEnd/>
              <a:tailEnd/>
            </a:ln>
          </p:spPr>
        </p:sp>
        <p:sp>
          <p:nvSpPr>
            <p:cNvPr id="55" name="Freeform 54"/>
            <p:cNvSpPr>
              <a:spLocks/>
            </p:cNvSpPr>
            <p:nvPr/>
          </p:nvSpPr>
          <p:spPr bwMode="auto">
            <a:xfrm>
              <a:off x="860497" y="3784120"/>
              <a:ext cx="48217" cy="32162"/>
            </a:xfrm>
            <a:custGeom>
              <a:avLst/>
              <a:gdLst>
                <a:gd name="T0" fmla="*/ 2147483647 w 197"/>
                <a:gd name="T1" fmla="*/ 2147483647 h 130"/>
                <a:gd name="T2" fmla="*/ 2147483647 w 197"/>
                <a:gd name="T3" fmla="*/ 2147483647 h 130"/>
                <a:gd name="T4" fmla="*/ 2147483647 w 197"/>
                <a:gd name="T5" fmla="*/ 2147483647 h 130"/>
                <a:gd name="T6" fmla="*/ 2147483647 w 197"/>
                <a:gd name="T7" fmla="*/ 2147483647 h 130"/>
                <a:gd name="T8" fmla="*/ 2147483647 w 197"/>
                <a:gd name="T9" fmla="*/ 2147483647 h 130"/>
                <a:gd name="T10" fmla="*/ 2147483647 w 197"/>
                <a:gd name="T11" fmla="*/ 2147483647 h 130"/>
                <a:gd name="T12" fmla="*/ 2147483647 w 197"/>
                <a:gd name="T13" fmla="*/ 2147483647 h 130"/>
                <a:gd name="T14" fmla="*/ 2147483647 w 197"/>
                <a:gd name="T15" fmla="*/ 2147483647 h 130"/>
                <a:gd name="T16" fmla="*/ 2147483647 w 197"/>
                <a:gd name="T17" fmla="*/ 2147483647 h 130"/>
                <a:gd name="T18" fmla="*/ 2147483647 w 197"/>
                <a:gd name="T19" fmla="*/ 2147483647 h 130"/>
                <a:gd name="T20" fmla="*/ 2147483647 w 197"/>
                <a:gd name="T21" fmla="*/ 2147483647 h 130"/>
                <a:gd name="T22" fmla="*/ 2147483647 w 197"/>
                <a:gd name="T23" fmla="*/ 2147483647 h 130"/>
                <a:gd name="T24" fmla="*/ 2147483647 w 197"/>
                <a:gd name="T25" fmla="*/ 2147483647 h 130"/>
                <a:gd name="T26" fmla="*/ 2147483647 w 197"/>
                <a:gd name="T27" fmla="*/ 2147483647 h 130"/>
                <a:gd name="T28" fmla="*/ 2147483647 w 197"/>
                <a:gd name="T29" fmla="*/ 2147483647 h 130"/>
                <a:gd name="T30" fmla="*/ 2147483647 w 197"/>
                <a:gd name="T31" fmla="*/ 2147483647 h 130"/>
                <a:gd name="T32" fmla="*/ 2147483647 w 197"/>
                <a:gd name="T33" fmla="*/ 2147483647 h 130"/>
                <a:gd name="T34" fmla="*/ 2147483647 w 197"/>
                <a:gd name="T35" fmla="*/ 2147483647 h 130"/>
                <a:gd name="T36" fmla="*/ 2147483647 w 197"/>
                <a:gd name="T37" fmla="*/ 2147483647 h 130"/>
                <a:gd name="T38" fmla="*/ 2147483647 w 197"/>
                <a:gd name="T39" fmla="*/ 2147483647 h 130"/>
                <a:gd name="T40" fmla="*/ 2147483647 w 197"/>
                <a:gd name="T41" fmla="*/ 2147483647 h 130"/>
                <a:gd name="T42" fmla="*/ 2147483647 w 197"/>
                <a:gd name="T43" fmla="*/ 2147483647 h 130"/>
                <a:gd name="T44" fmla="*/ 2147483647 w 197"/>
                <a:gd name="T45" fmla="*/ 2147483647 h 130"/>
                <a:gd name="T46" fmla="*/ 2147483647 w 197"/>
                <a:gd name="T47" fmla="*/ 2147483647 h 130"/>
                <a:gd name="T48" fmla="*/ 2147483647 w 197"/>
                <a:gd name="T49" fmla="*/ 2147483647 h 130"/>
                <a:gd name="T50" fmla="*/ 2147483647 w 197"/>
                <a:gd name="T51" fmla="*/ 2147483647 h 130"/>
                <a:gd name="T52" fmla="*/ 2147483647 w 197"/>
                <a:gd name="T53" fmla="*/ 2147483647 h 130"/>
                <a:gd name="T54" fmla="*/ 2147483647 w 197"/>
                <a:gd name="T55" fmla="*/ 2147483647 h 130"/>
                <a:gd name="T56" fmla="*/ 2147483647 w 197"/>
                <a:gd name="T57" fmla="*/ 2147483647 h 130"/>
                <a:gd name="T58" fmla="*/ 2147483647 w 197"/>
                <a:gd name="T59" fmla="*/ 2147483647 h 130"/>
                <a:gd name="T60" fmla="*/ 2147483647 w 197"/>
                <a:gd name="T61" fmla="*/ 2147483647 h 130"/>
                <a:gd name="T62" fmla="*/ 2147483647 w 197"/>
                <a:gd name="T63" fmla="*/ 2147483647 h 130"/>
                <a:gd name="T64" fmla="*/ 2147483647 w 197"/>
                <a:gd name="T65" fmla="*/ 2147483647 h 130"/>
                <a:gd name="T66" fmla="*/ 2147483647 w 197"/>
                <a:gd name="T67" fmla="*/ 2147483647 h 130"/>
                <a:gd name="T68" fmla="*/ 2147483647 w 197"/>
                <a:gd name="T69" fmla="*/ 2147483647 h 130"/>
                <a:gd name="T70" fmla="*/ 2147483647 w 197"/>
                <a:gd name="T71" fmla="*/ 2147483647 h 130"/>
                <a:gd name="T72" fmla="*/ 2147483647 w 197"/>
                <a:gd name="T73" fmla="*/ 2147483647 h 130"/>
                <a:gd name="T74" fmla="*/ 2147483647 w 197"/>
                <a:gd name="T75" fmla="*/ 2147483647 h 130"/>
                <a:gd name="T76" fmla="*/ 2147483647 w 197"/>
                <a:gd name="T77" fmla="*/ 2147483647 h 130"/>
                <a:gd name="T78" fmla="*/ 2147483647 w 197"/>
                <a:gd name="T79" fmla="*/ 2147483647 h 130"/>
                <a:gd name="T80" fmla="*/ 2147483647 w 197"/>
                <a:gd name="T81" fmla="*/ 2147483647 h 130"/>
                <a:gd name="T82" fmla="*/ 2147483647 w 197"/>
                <a:gd name="T83" fmla="*/ 2147483647 h 13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97"/>
                <a:gd name="T127" fmla="*/ 0 h 130"/>
                <a:gd name="T128" fmla="*/ 197 w 197"/>
                <a:gd name="T129" fmla="*/ 130 h 13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97" h="130">
                  <a:moveTo>
                    <a:pt x="184" y="6"/>
                  </a:moveTo>
                  <a:lnTo>
                    <a:pt x="172" y="7"/>
                  </a:lnTo>
                  <a:lnTo>
                    <a:pt x="159" y="6"/>
                  </a:lnTo>
                  <a:lnTo>
                    <a:pt x="145" y="5"/>
                  </a:lnTo>
                  <a:lnTo>
                    <a:pt x="130" y="4"/>
                  </a:lnTo>
                  <a:lnTo>
                    <a:pt x="116" y="4"/>
                  </a:lnTo>
                  <a:lnTo>
                    <a:pt x="102" y="4"/>
                  </a:lnTo>
                  <a:lnTo>
                    <a:pt x="96" y="5"/>
                  </a:lnTo>
                  <a:lnTo>
                    <a:pt x="89" y="6"/>
                  </a:lnTo>
                  <a:lnTo>
                    <a:pt x="83" y="8"/>
                  </a:lnTo>
                  <a:lnTo>
                    <a:pt x="76" y="11"/>
                  </a:lnTo>
                  <a:lnTo>
                    <a:pt x="71" y="15"/>
                  </a:lnTo>
                  <a:lnTo>
                    <a:pt x="67" y="21"/>
                  </a:lnTo>
                  <a:lnTo>
                    <a:pt x="66" y="26"/>
                  </a:lnTo>
                  <a:lnTo>
                    <a:pt x="65" y="31"/>
                  </a:lnTo>
                  <a:lnTo>
                    <a:pt x="67" y="43"/>
                  </a:lnTo>
                  <a:lnTo>
                    <a:pt x="70" y="55"/>
                  </a:lnTo>
                  <a:lnTo>
                    <a:pt x="64" y="52"/>
                  </a:lnTo>
                  <a:lnTo>
                    <a:pt x="58" y="50"/>
                  </a:lnTo>
                  <a:lnTo>
                    <a:pt x="53" y="51"/>
                  </a:lnTo>
                  <a:lnTo>
                    <a:pt x="47" y="53"/>
                  </a:lnTo>
                  <a:lnTo>
                    <a:pt x="42" y="56"/>
                  </a:lnTo>
                  <a:lnTo>
                    <a:pt x="37" y="60"/>
                  </a:lnTo>
                  <a:lnTo>
                    <a:pt x="32" y="65"/>
                  </a:lnTo>
                  <a:lnTo>
                    <a:pt x="28" y="71"/>
                  </a:lnTo>
                  <a:lnTo>
                    <a:pt x="25" y="82"/>
                  </a:lnTo>
                  <a:lnTo>
                    <a:pt x="22" y="98"/>
                  </a:lnTo>
                  <a:lnTo>
                    <a:pt x="21" y="102"/>
                  </a:lnTo>
                  <a:lnTo>
                    <a:pt x="18" y="104"/>
                  </a:lnTo>
                  <a:lnTo>
                    <a:pt x="15" y="105"/>
                  </a:lnTo>
                  <a:lnTo>
                    <a:pt x="11" y="107"/>
                  </a:lnTo>
                  <a:lnTo>
                    <a:pt x="7" y="109"/>
                  </a:lnTo>
                  <a:lnTo>
                    <a:pt x="3" y="111"/>
                  </a:lnTo>
                  <a:lnTo>
                    <a:pt x="1" y="114"/>
                  </a:lnTo>
                  <a:lnTo>
                    <a:pt x="0" y="120"/>
                  </a:lnTo>
                  <a:lnTo>
                    <a:pt x="3" y="120"/>
                  </a:lnTo>
                  <a:lnTo>
                    <a:pt x="5" y="120"/>
                  </a:lnTo>
                  <a:lnTo>
                    <a:pt x="6" y="121"/>
                  </a:lnTo>
                  <a:lnTo>
                    <a:pt x="7" y="122"/>
                  </a:lnTo>
                  <a:lnTo>
                    <a:pt x="6" y="124"/>
                  </a:lnTo>
                  <a:lnTo>
                    <a:pt x="5" y="125"/>
                  </a:lnTo>
                  <a:lnTo>
                    <a:pt x="11" y="125"/>
                  </a:lnTo>
                  <a:lnTo>
                    <a:pt x="16" y="125"/>
                  </a:lnTo>
                  <a:lnTo>
                    <a:pt x="13" y="125"/>
                  </a:lnTo>
                  <a:lnTo>
                    <a:pt x="11" y="126"/>
                  </a:lnTo>
                  <a:lnTo>
                    <a:pt x="11" y="127"/>
                  </a:lnTo>
                  <a:lnTo>
                    <a:pt x="11" y="130"/>
                  </a:lnTo>
                  <a:lnTo>
                    <a:pt x="20" y="130"/>
                  </a:lnTo>
                  <a:lnTo>
                    <a:pt x="30" y="130"/>
                  </a:lnTo>
                  <a:lnTo>
                    <a:pt x="34" y="129"/>
                  </a:lnTo>
                  <a:lnTo>
                    <a:pt x="38" y="128"/>
                  </a:lnTo>
                  <a:lnTo>
                    <a:pt x="41" y="127"/>
                  </a:lnTo>
                  <a:lnTo>
                    <a:pt x="44" y="125"/>
                  </a:lnTo>
                  <a:lnTo>
                    <a:pt x="52" y="117"/>
                  </a:lnTo>
                  <a:lnTo>
                    <a:pt x="61" y="111"/>
                  </a:lnTo>
                  <a:lnTo>
                    <a:pt x="69" y="105"/>
                  </a:lnTo>
                  <a:lnTo>
                    <a:pt x="78" y="99"/>
                  </a:lnTo>
                  <a:lnTo>
                    <a:pt x="97" y="87"/>
                  </a:lnTo>
                  <a:lnTo>
                    <a:pt x="114" y="76"/>
                  </a:lnTo>
                  <a:lnTo>
                    <a:pt x="120" y="73"/>
                  </a:lnTo>
                  <a:lnTo>
                    <a:pt x="125" y="70"/>
                  </a:lnTo>
                  <a:lnTo>
                    <a:pt x="130" y="66"/>
                  </a:lnTo>
                  <a:lnTo>
                    <a:pt x="135" y="62"/>
                  </a:lnTo>
                  <a:lnTo>
                    <a:pt x="144" y="53"/>
                  </a:lnTo>
                  <a:lnTo>
                    <a:pt x="152" y="44"/>
                  </a:lnTo>
                  <a:lnTo>
                    <a:pt x="160" y="41"/>
                  </a:lnTo>
                  <a:lnTo>
                    <a:pt x="168" y="39"/>
                  </a:lnTo>
                  <a:lnTo>
                    <a:pt x="176" y="36"/>
                  </a:lnTo>
                  <a:lnTo>
                    <a:pt x="184" y="33"/>
                  </a:lnTo>
                  <a:lnTo>
                    <a:pt x="188" y="31"/>
                  </a:lnTo>
                  <a:lnTo>
                    <a:pt x="191" y="28"/>
                  </a:lnTo>
                  <a:lnTo>
                    <a:pt x="194" y="26"/>
                  </a:lnTo>
                  <a:lnTo>
                    <a:pt x="196" y="23"/>
                  </a:lnTo>
                  <a:lnTo>
                    <a:pt x="197" y="19"/>
                  </a:lnTo>
                  <a:lnTo>
                    <a:pt x="197" y="16"/>
                  </a:lnTo>
                  <a:lnTo>
                    <a:pt x="196" y="13"/>
                  </a:lnTo>
                  <a:lnTo>
                    <a:pt x="195" y="11"/>
                  </a:lnTo>
                  <a:lnTo>
                    <a:pt x="195" y="7"/>
                  </a:lnTo>
                  <a:lnTo>
                    <a:pt x="194" y="4"/>
                  </a:lnTo>
                  <a:lnTo>
                    <a:pt x="192" y="2"/>
                  </a:lnTo>
                  <a:lnTo>
                    <a:pt x="190" y="1"/>
                  </a:lnTo>
                  <a:lnTo>
                    <a:pt x="188" y="1"/>
                  </a:lnTo>
                  <a:lnTo>
                    <a:pt x="184" y="0"/>
                  </a:lnTo>
                  <a:lnTo>
                    <a:pt x="184" y="3"/>
                  </a:lnTo>
                  <a:lnTo>
                    <a:pt x="184" y="6"/>
                  </a:lnTo>
                </a:path>
              </a:pathLst>
            </a:custGeom>
            <a:solidFill>
              <a:schemeClr val="tx1">
                <a:lumMod val="50000"/>
                <a:lumOff val="50000"/>
              </a:schemeClr>
            </a:solidFill>
            <a:ln w="0">
              <a:solidFill>
                <a:schemeClr val="tx1">
                  <a:lumMod val="50000"/>
                  <a:lumOff val="50000"/>
                </a:schemeClr>
              </a:solidFill>
              <a:round/>
              <a:headEnd/>
              <a:tailEnd/>
            </a:ln>
          </p:spPr>
        </p:sp>
        <p:sp>
          <p:nvSpPr>
            <p:cNvPr id="56" name="Freeform 55"/>
            <p:cNvSpPr>
              <a:spLocks/>
            </p:cNvSpPr>
            <p:nvPr/>
          </p:nvSpPr>
          <p:spPr bwMode="auto">
            <a:xfrm>
              <a:off x="820317" y="3800201"/>
              <a:ext cx="40181" cy="32162"/>
            </a:xfrm>
            <a:custGeom>
              <a:avLst/>
              <a:gdLst>
                <a:gd name="T0" fmla="*/ 2147483647 w 176"/>
                <a:gd name="T1" fmla="*/ 2147483647 h 133"/>
                <a:gd name="T2" fmla="*/ 2147483647 w 176"/>
                <a:gd name="T3" fmla="*/ 2147483647 h 133"/>
                <a:gd name="T4" fmla="*/ 2147483647 w 176"/>
                <a:gd name="T5" fmla="*/ 2147483647 h 133"/>
                <a:gd name="T6" fmla="*/ 2147483647 w 176"/>
                <a:gd name="T7" fmla="*/ 2147483647 h 133"/>
                <a:gd name="T8" fmla="*/ 2147483647 w 176"/>
                <a:gd name="T9" fmla="*/ 2147483647 h 133"/>
                <a:gd name="T10" fmla="*/ 2147483647 w 176"/>
                <a:gd name="T11" fmla="*/ 0 h 133"/>
                <a:gd name="T12" fmla="*/ 2147483647 w 176"/>
                <a:gd name="T13" fmla="*/ 0 h 133"/>
                <a:gd name="T14" fmla="*/ 2147483647 w 176"/>
                <a:gd name="T15" fmla="*/ 2147483647 h 133"/>
                <a:gd name="T16" fmla="*/ 2147483647 w 176"/>
                <a:gd name="T17" fmla="*/ 2147483647 h 133"/>
                <a:gd name="T18" fmla="*/ 2147483647 w 176"/>
                <a:gd name="T19" fmla="*/ 2147483647 h 133"/>
                <a:gd name="T20" fmla="*/ 2147483647 w 176"/>
                <a:gd name="T21" fmla="*/ 2147483647 h 133"/>
                <a:gd name="T22" fmla="*/ 2147483647 w 176"/>
                <a:gd name="T23" fmla="*/ 2147483647 h 133"/>
                <a:gd name="T24" fmla="*/ 2147483647 w 176"/>
                <a:gd name="T25" fmla="*/ 2147483647 h 133"/>
                <a:gd name="T26" fmla="*/ 2147483647 w 176"/>
                <a:gd name="T27" fmla="*/ 2147483647 h 133"/>
                <a:gd name="T28" fmla="*/ 2147483647 w 176"/>
                <a:gd name="T29" fmla="*/ 2147483647 h 133"/>
                <a:gd name="T30" fmla="*/ 2147483647 w 176"/>
                <a:gd name="T31" fmla="*/ 2147483647 h 133"/>
                <a:gd name="T32" fmla="*/ 2147483647 w 176"/>
                <a:gd name="T33" fmla="*/ 2147483647 h 133"/>
                <a:gd name="T34" fmla="*/ 2147483647 w 176"/>
                <a:gd name="T35" fmla="*/ 2147483647 h 133"/>
                <a:gd name="T36" fmla="*/ 2147483647 w 176"/>
                <a:gd name="T37" fmla="*/ 2147483647 h 133"/>
                <a:gd name="T38" fmla="*/ 2147483647 w 176"/>
                <a:gd name="T39" fmla="*/ 2147483647 h 133"/>
                <a:gd name="T40" fmla="*/ 2147483647 w 176"/>
                <a:gd name="T41" fmla="*/ 2147483647 h 133"/>
                <a:gd name="T42" fmla="*/ 2147483647 w 176"/>
                <a:gd name="T43" fmla="*/ 2147483647 h 133"/>
                <a:gd name="T44" fmla="*/ 0 w 176"/>
                <a:gd name="T45" fmla="*/ 2147483647 h 133"/>
                <a:gd name="T46" fmla="*/ 2147483647 w 176"/>
                <a:gd name="T47" fmla="*/ 2147483647 h 133"/>
                <a:gd name="T48" fmla="*/ 2147483647 w 176"/>
                <a:gd name="T49" fmla="*/ 2147483647 h 133"/>
                <a:gd name="T50" fmla="*/ 2147483647 w 176"/>
                <a:gd name="T51" fmla="*/ 2147483647 h 133"/>
                <a:gd name="T52" fmla="*/ 2147483647 w 176"/>
                <a:gd name="T53" fmla="*/ 2147483647 h 133"/>
                <a:gd name="T54" fmla="*/ 2147483647 w 176"/>
                <a:gd name="T55" fmla="*/ 2147483647 h 133"/>
                <a:gd name="T56" fmla="*/ 2147483647 w 176"/>
                <a:gd name="T57" fmla="*/ 2147483647 h 133"/>
                <a:gd name="T58" fmla="*/ 2147483647 w 176"/>
                <a:gd name="T59" fmla="*/ 2147483647 h 133"/>
                <a:gd name="T60" fmla="*/ 2147483647 w 176"/>
                <a:gd name="T61" fmla="*/ 2147483647 h 133"/>
                <a:gd name="T62" fmla="*/ 2147483647 w 176"/>
                <a:gd name="T63" fmla="*/ 2147483647 h 133"/>
                <a:gd name="T64" fmla="*/ 2147483647 w 176"/>
                <a:gd name="T65" fmla="*/ 2147483647 h 133"/>
                <a:gd name="T66" fmla="*/ 2147483647 w 176"/>
                <a:gd name="T67" fmla="*/ 2147483647 h 133"/>
                <a:gd name="T68" fmla="*/ 2147483647 w 176"/>
                <a:gd name="T69" fmla="*/ 2147483647 h 133"/>
                <a:gd name="T70" fmla="*/ 2147483647 w 176"/>
                <a:gd name="T71" fmla="*/ 2147483647 h 133"/>
                <a:gd name="T72" fmla="*/ 2147483647 w 176"/>
                <a:gd name="T73" fmla="*/ 2147483647 h 133"/>
                <a:gd name="T74" fmla="*/ 2147483647 w 176"/>
                <a:gd name="T75" fmla="*/ 2147483647 h 13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76"/>
                <a:gd name="T115" fmla="*/ 0 h 133"/>
                <a:gd name="T116" fmla="*/ 176 w 176"/>
                <a:gd name="T117" fmla="*/ 133 h 13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76" h="133">
                  <a:moveTo>
                    <a:pt x="159" y="46"/>
                  </a:moveTo>
                  <a:lnTo>
                    <a:pt x="163" y="41"/>
                  </a:lnTo>
                  <a:lnTo>
                    <a:pt x="167" y="35"/>
                  </a:lnTo>
                  <a:lnTo>
                    <a:pt x="171" y="29"/>
                  </a:lnTo>
                  <a:lnTo>
                    <a:pt x="174" y="22"/>
                  </a:lnTo>
                  <a:lnTo>
                    <a:pt x="176" y="16"/>
                  </a:lnTo>
                  <a:lnTo>
                    <a:pt x="176" y="9"/>
                  </a:lnTo>
                  <a:lnTo>
                    <a:pt x="175" y="7"/>
                  </a:lnTo>
                  <a:lnTo>
                    <a:pt x="174" y="5"/>
                  </a:lnTo>
                  <a:lnTo>
                    <a:pt x="172" y="3"/>
                  </a:lnTo>
                  <a:lnTo>
                    <a:pt x="169" y="2"/>
                  </a:lnTo>
                  <a:lnTo>
                    <a:pt x="163" y="0"/>
                  </a:lnTo>
                  <a:lnTo>
                    <a:pt x="158" y="0"/>
                  </a:lnTo>
                  <a:lnTo>
                    <a:pt x="152" y="0"/>
                  </a:lnTo>
                  <a:lnTo>
                    <a:pt x="147" y="0"/>
                  </a:lnTo>
                  <a:lnTo>
                    <a:pt x="141" y="2"/>
                  </a:lnTo>
                  <a:lnTo>
                    <a:pt x="135" y="3"/>
                  </a:lnTo>
                  <a:lnTo>
                    <a:pt x="130" y="6"/>
                  </a:lnTo>
                  <a:lnTo>
                    <a:pt x="125" y="9"/>
                  </a:lnTo>
                  <a:lnTo>
                    <a:pt x="116" y="16"/>
                  </a:lnTo>
                  <a:lnTo>
                    <a:pt x="108" y="24"/>
                  </a:lnTo>
                  <a:lnTo>
                    <a:pt x="100" y="32"/>
                  </a:lnTo>
                  <a:lnTo>
                    <a:pt x="94" y="40"/>
                  </a:lnTo>
                  <a:lnTo>
                    <a:pt x="91" y="45"/>
                  </a:lnTo>
                  <a:lnTo>
                    <a:pt x="89" y="52"/>
                  </a:lnTo>
                  <a:lnTo>
                    <a:pt x="89" y="59"/>
                  </a:lnTo>
                  <a:lnTo>
                    <a:pt x="88" y="67"/>
                  </a:lnTo>
                  <a:lnTo>
                    <a:pt x="84" y="71"/>
                  </a:lnTo>
                  <a:lnTo>
                    <a:pt x="80" y="75"/>
                  </a:lnTo>
                  <a:lnTo>
                    <a:pt x="73" y="79"/>
                  </a:lnTo>
                  <a:lnTo>
                    <a:pt x="66" y="83"/>
                  </a:lnTo>
                  <a:lnTo>
                    <a:pt x="62" y="87"/>
                  </a:lnTo>
                  <a:lnTo>
                    <a:pt x="57" y="89"/>
                  </a:lnTo>
                  <a:lnTo>
                    <a:pt x="52" y="89"/>
                  </a:lnTo>
                  <a:lnTo>
                    <a:pt x="45" y="89"/>
                  </a:lnTo>
                  <a:lnTo>
                    <a:pt x="40" y="91"/>
                  </a:lnTo>
                  <a:lnTo>
                    <a:pt x="35" y="94"/>
                  </a:lnTo>
                  <a:lnTo>
                    <a:pt x="32" y="97"/>
                  </a:lnTo>
                  <a:lnTo>
                    <a:pt x="30" y="100"/>
                  </a:lnTo>
                  <a:lnTo>
                    <a:pt x="25" y="106"/>
                  </a:lnTo>
                  <a:lnTo>
                    <a:pt x="17" y="110"/>
                  </a:lnTo>
                  <a:lnTo>
                    <a:pt x="12" y="115"/>
                  </a:lnTo>
                  <a:lnTo>
                    <a:pt x="5" y="118"/>
                  </a:lnTo>
                  <a:lnTo>
                    <a:pt x="2" y="121"/>
                  </a:lnTo>
                  <a:lnTo>
                    <a:pt x="1" y="123"/>
                  </a:lnTo>
                  <a:lnTo>
                    <a:pt x="0" y="124"/>
                  </a:lnTo>
                  <a:lnTo>
                    <a:pt x="1" y="126"/>
                  </a:lnTo>
                  <a:lnTo>
                    <a:pt x="4" y="130"/>
                  </a:lnTo>
                  <a:lnTo>
                    <a:pt x="7" y="132"/>
                  </a:lnTo>
                  <a:lnTo>
                    <a:pt x="11" y="133"/>
                  </a:lnTo>
                  <a:lnTo>
                    <a:pt x="15" y="132"/>
                  </a:lnTo>
                  <a:lnTo>
                    <a:pt x="19" y="132"/>
                  </a:lnTo>
                  <a:lnTo>
                    <a:pt x="23" y="130"/>
                  </a:lnTo>
                  <a:lnTo>
                    <a:pt x="26" y="128"/>
                  </a:lnTo>
                  <a:lnTo>
                    <a:pt x="29" y="126"/>
                  </a:lnTo>
                  <a:lnTo>
                    <a:pt x="35" y="124"/>
                  </a:lnTo>
                  <a:lnTo>
                    <a:pt x="40" y="121"/>
                  </a:lnTo>
                  <a:lnTo>
                    <a:pt x="45" y="117"/>
                  </a:lnTo>
                  <a:lnTo>
                    <a:pt x="50" y="113"/>
                  </a:lnTo>
                  <a:lnTo>
                    <a:pt x="58" y="106"/>
                  </a:lnTo>
                  <a:lnTo>
                    <a:pt x="66" y="100"/>
                  </a:lnTo>
                  <a:lnTo>
                    <a:pt x="82" y="93"/>
                  </a:lnTo>
                  <a:lnTo>
                    <a:pt x="96" y="89"/>
                  </a:lnTo>
                  <a:lnTo>
                    <a:pt x="103" y="86"/>
                  </a:lnTo>
                  <a:lnTo>
                    <a:pt x="111" y="82"/>
                  </a:lnTo>
                  <a:lnTo>
                    <a:pt x="118" y="78"/>
                  </a:lnTo>
                  <a:lnTo>
                    <a:pt x="126" y="72"/>
                  </a:lnTo>
                  <a:lnTo>
                    <a:pt x="131" y="70"/>
                  </a:lnTo>
                  <a:lnTo>
                    <a:pt x="136" y="67"/>
                  </a:lnTo>
                  <a:lnTo>
                    <a:pt x="141" y="63"/>
                  </a:lnTo>
                  <a:lnTo>
                    <a:pt x="145" y="59"/>
                  </a:lnTo>
                  <a:lnTo>
                    <a:pt x="149" y="55"/>
                  </a:lnTo>
                  <a:lnTo>
                    <a:pt x="154" y="51"/>
                  </a:lnTo>
                  <a:lnTo>
                    <a:pt x="159" y="48"/>
                  </a:lnTo>
                  <a:lnTo>
                    <a:pt x="164" y="46"/>
                  </a:lnTo>
                  <a:lnTo>
                    <a:pt x="161" y="46"/>
                  </a:lnTo>
                  <a:lnTo>
                    <a:pt x="159" y="46"/>
                  </a:lnTo>
                </a:path>
              </a:pathLst>
            </a:custGeom>
            <a:solidFill>
              <a:schemeClr val="tx1">
                <a:lumMod val="50000"/>
                <a:lumOff val="50000"/>
              </a:schemeClr>
            </a:solidFill>
            <a:ln w="0">
              <a:solidFill>
                <a:schemeClr val="tx1">
                  <a:lumMod val="50000"/>
                  <a:lumOff val="50000"/>
                </a:schemeClr>
              </a:solidFill>
              <a:round/>
              <a:headEnd/>
              <a:tailEnd/>
            </a:ln>
          </p:spPr>
        </p:sp>
        <p:sp>
          <p:nvSpPr>
            <p:cNvPr id="57" name="Freeform 56"/>
            <p:cNvSpPr>
              <a:spLocks/>
            </p:cNvSpPr>
            <p:nvPr/>
          </p:nvSpPr>
          <p:spPr bwMode="auto">
            <a:xfrm>
              <a:off x="804245" y="3840404"/>
              <a:ext cx="8036" cy="0"/>
            </a:xfrm>
            <a:custGeom>
              <a:avLst/>
              <a:gdLst>
                <a:gd name="T0" fmla="*/ 2147483647 w 43"/>
                <a:gd name="T1" fmla="*/ 0 h 17"/>
                <a:gd name="T2" fmla="*/ 2147483647 w 43"/>
                <a:gd name="T3" fmla="*/ 0 h 17"/>
                <a:gd name="T4" fmla="*/ 2147483647 w 43"/>
                <a:gd name="T5" fmla="*/ 0 h 17"/>
                <a:gd name="T6" fmla="*/ 2147483647 w 43"/>
                <a:gd name="T7" fmla="*/ 0 h 17"/>
                <a:gd name="T8" fmla="*/ 2147483647 w 43"/>
                <a:gd name="T9" fmla="*/ 0 h 17"/>
                <a:gd name="T10" fmla="*/ 2147483647 w 43"/>
                <a:gd name="T11" fmla="*/ 0 h 17"/>
                <a:gd name="T12" fmla="*/ 2147483647 w 43"/>
                <a:gd name="T13" fmla="*/ 0 h 17"/>
                <a:gd name="T14" fmla="*/ 0 w 43"/>
                <a:gd name="T15" fmla="*/ 0 h 17"/>
                <a:gd name="T16" fmla="*/ 0 w 43"/>
                <a:gd name="T17" fmla="*/ 0 h 17"/>
                <a:gd name="T18" fmla="*/ 2147483647 w 43"/>
                <a:gd name="T19" fmla="*/ 0 h 17"/>
                <a:gd name="T20" fmla="*/ 2147483647 w 43"/>
                <a:gd name="T21" fmla="*/ 0 h 17"/>
                <a:gd name="T22" fmla="*/ 2147483647 w 43"/>
                <a:gd name="T23" fmla="*/ 0 h 17"/>
                <a:gd name="T24" fmla="*/ 2147483647 w 43"/>
                <a:gd name="T25" fmla="*/ 0 h 17"/>
                <a:gd name="T26" fmla="*/ 2147483647 w 43"/>
                <a:gd name="T27" fmla="*/ 0 h 17"/>
                <a:gd name="T28" fmla="*/ 2147483647 w 43"/>
                <a:gd name="T29" fmla="*/ 0 h 17"/>
                <a:gd name="T30" fmla="*/ 2147483647 w 43"/>
                <a:gd name="T31" fmla="*/ 0 h 17"/>
                <a:gd name="T32" fmla="*/ 2147483647 w 43"/>
                <a:gd name="T33" fmla="*/ 0 h 17"/>
                <a:gd name="T34" fmla="*/ 2147483647 w 43"/>
                <a:gd name="T35" fmla="*/ 0 h 17"/>
                <a:gd name="T36" fmla="*/ 2147483647 w 43"/>
                <a:gd name="T37" fmla="*/ 0 h 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3"/>
                <a:gd name="T58" fmla="*/ 0 h 17"/>
                <a:gd name="T59" fmla="*/ 43 w 43"/>
                <a:gd name="T60" fmla="*/ 0 h 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3" h="17">
                  <a:moveTo>
                    <a:pt x="33" y="0"/>
                  </a:moveTo>
                  <a:lnTo>
                    <a:pt x="22" y="2"/>
                  </a:lnTo>
                  <a:lnTo>
                    <a:pt x="12" y="4"/>
                  </a:lnTo>
                  <a:lnTo>
                    <a:pt x="7" y="5"/>
                  </a:lnTo>
                  <a:lnTo>
                    <a:pt x="3" y="8"/>
                  </a:lnTo>
                  <a:lnTo>
                    <a:pt x="2" y="10"/>
                  </a:lnTo>
                  <a:lnTo>
                    <a:pt x="1" y="12"/>
                  </a:lnTo>
                  <a:lnTo>
                    <a:pt x="0" y="14"/>
                  </a:lnTo>
                  <a:lnTo>
                    <a:pt x="0" y="17"/>
                  </a:lnTo>
                  <a:lnTo>
                    <a:pt x="11" y="17"/>
                  </a:lnTo>
                  <a:lnTo>
                    <a:pt x="23" y="17"/>
                  </a:lnTo>
                  <a:lnTo>
                    <a:pt x="28" y="17"/>
                  </a:lnTo>
                  <a:lnTo>
                    <a:pt x="34" y="15"/>
                  </a:lnTo>
                  <a:lnTo>
                    <a:pt x="39" y="11"/>
                  </a:lnTo>
                  <a:lnTo>
                    <a:pt x="43" y="5"/>
                  </a:lnTo>
                  <a:lnTo>
                    <a:pt x="41" y="2"/>
                  </a:lnTo>
                  <a:lnTo>
                    <a:pt x="38" y="0"/>
                  </a:lnTo>
                  <a:lnTo>
                    <a:pt x="33" y="0"/>
                  </a:lnTo>
                </a:path>
              </a:pathLst>
            </a:custGeom>
            <a:solidFill>
              <a:schemeClr val="accent3"/>
            </a:solidFill>
            <a:ln w="0">
              <a:solidFill>
                <a:schemeClr val="accent3"/>
              </a:solidFill>
              <a:round/>
              <a:headEnd/>
              <a:tailEnd/>
            </a:ln>
          </p:spPr>
        </p:sp>
        <p:sp>
          <p:nvSpPr>
            <p:cNvPr id="58" name="Freeform 57"/>
            <p:cNvSpPr>
              <a:spLocks/>
            </p:cNvSpPr>
            <p:nvPr/>
          </p:nvSpPr>
          <p:spPr bwMode="auto">
            <a:xfrm>
              <a:off x="739956" y="3856484"/>
              <a:ext cx="16072" cy="8040"/>
            </a:xfrm>
            <a:custGeom>
              <a:avLst/>
              <a:gdLst>
                <a:gd name="T0" fmla="*/ 2147483647 w 65"/>
                <a:gd name="T1" fmla="*/ 2147483647 h 50"/>
                <a:gd name="T2" fmla="*/ 2147483647 w 65"/>
                <a:gd name="T3" fmla="*/ 2147483647 h 50"/>
                <a:gd name="T4" fmla="*/ 2147483647 w 65"/>
                <a:gd name="T5" fmla="*/ 1320166502 h 50"/>
                <a:gd name="T6" fmla="*/ 2147483647 w 65"/>
                <a:gd name="T7" fmla="*/ 0 h 50"/>
                <a:gd name="T8" fmla="*/ 2147483647 w 65"/>
                <a:gd name="T9" fmla="*/ 0 h 50"/>
                <a:gd name="T10" fmla="*/ 2147483647 w 65"/>
                <a:gd name="T11" fmla="*/ 0 h 50"/>
                <a:gd name="T12" fmla="*/ 2147483647 w 65"/>
                <a:gd name="T13" fmla="*/ 2147483647 h 50"/>
                <a:gd name="T14" fmla="*/ 2147483647 w 65"/>
                <a:gd name="T15" fmla="*/ 2147483647 h 50"/>
                <a:gd name="T16" fmla="*/ 2147483647 w 65"/>
                <a:gd name="T17" fmla="*/ 2147483647 h 50"/>
                <a:gd name="T18" fmla="*/ 2147483647 w 65"/>
                <a:gd name="T19" fmla="*/ 2147483647 h 50"/>
                <a:gd name="T20" fmla="*/ 2147483647 w 65"/>
                <a:gd name="T21" fmla="*/ 2147483647 h 50"/>
                <a:gd name="T22" fmla="*/ 2147483647 w 65"/>
                <a:gd name="T23" fmla="*/ 2147483647 h 50"/>
                <a:gd name="T24" fmla="*/ 2147483647 w 65"/>
                <a:gd name="T25" fmla="*/ 2147483647 h 50"/>
                <a:gd name="T26" fmla="*/ 2147483647 w 65"/>
                <a:gd name="T27" fmla="*/ 2147483647 h 50"/>
                <a:gd name="T28" fmla="*/ 2147483647 w 65"/>
                <a:gd name="T29" fmla="*/ 2147483647 h 50"/>
                <a:gd name="T30" fmla="*/ 2147483647 w 65"/>
                <a:gd name="T31" fmla="*/ 2147483647 h 50"/>
                <a:gd name="T32" fmla="*/ 2147483647 w 65"/>
                <a:gd name="T33" fmla="*/ 2147483647 h 50"/>
                <a:gd name="T34" fmla="*/ 2147483647 w 65"/>
                <a:gd name="T35" fmla="*/ 2147483647 h 50"/>
                <a:gd name="T36" fmla="*/ 2147483647 w 65"/>
                <a:gd name="T37" fmla="*/ 2147483647 h 50"/>
                <a:gd name="T38" fmla="*/ 2147483647 w 65"/>
                <a:gd name="T39" fmla="*/ 2147483647 h 50"/>
                <a:gd name="T40" fmla="*/ 2147483647 w 65"/>
                <a:gd name="T41" fmla="*/ 2147483647 h 50"/>
                <a:gd name="T42" fmla="*/ 2147483647 w 65"/>
                <a:gd name="T43" fmla="*/ 2147483647 h 50"/>
                <a:gd name="T44" fmla="*/ 2147483647 w 65"/>
                <a:gd name="T45" fmla="*/ 2147483647 h 50"/>
                <a:gd name="T46" fmla="*/ 2147483647 w 65"/>
                <a:gd name="T47" fmla="*/ 2147483647 h 50"/>
                <a:gd name="T48" fmla="*/ 2147483647 w 65"/>
                <a:gd name="T49" fmla="*/ 2147483647 h 50"/>
                <a:gd name="T50" fmla="*/ 2147483647 w 65"/>
                <a:gd name="T51" fmla="*/ 2147483647 h 50"/>
                <a:gd name="T52" fmla="*/ 2147483647 w 65"/>
                <a:gd name="T53" fmla="*/ 2147483647 h 50"/>
                <a:gd name="T54" fmla="*/ 2147483647 w 65"/>
                <a:gd name="T55" fmla="*/ 2147483647 h 50"/>
                <a:gd name="T56" fmla="*/ 2147483647 w 65"/>
                <a:gd name="T57" fmla="*/ 2147483647 h 50"/>
                <a:gd name="T58" fmla="*/ 2147483647 w 65"/>
                <a:gd name="T59" fmla="*/ 2147483647 h 50"/>
                <a:gd name="T60" fmla="*/ 0 w 65"/>
                <a:gd name="T61" fmla="*/ 2147483647 h 50"/>
                <a:gd name="T62" fmla="*/ 2147483647 w 65"/>
                <a:gd name="T63" fmla="*/ 2147483647 h 50"/>
                <a:gd name="T64" fmla="*/ 2147483647 w 65"/>
                <a:gd name="T65" fmla="*/ 2147483647 h 50"/>
                <a:gd name="T66" fmla="*/ 2147483647 w 65"/>
                <a:gd name="T67" fmla="*/ 2147483647 h 50"/>
                <a:gd name="T68" fmla="*/ 2147483647 w 65"/>
                <a:gd name="T69" fmla="*/ 2147483647 h 50"/>
                <a:gd name="T70" fmla="*/ 2147483647 w 65"/>
                <a:gd name="T71" fmla="*/ 2147483647 h 50"/>
                <a:gd name="T72" fmla="*/ 2147483647 w 65"/>
                <a:gd name="T73" fmla="*/ 2147483647 h 50"/>
                <a:gd name="T74" fmla="*/ 2147483647 w 65"/>
                <a:gd name="T75" fmla="*/ 2147483647 h 50"/>
                <a:gd name="T76" fmla="*/ 2147483647 w 65"/>
                <a:gd name="T77" fmla="*/ 2147483647 h 50"/>
                <a:gd name="T78" fmla="*/ 2147483647 w 65"/>
                <a:gd name="T79" fmla="*/ 2147483647 h 50"/>
                <a:gd name="T80" fmla="*/ 2147483647 w 65"/>
                <a:gd name="T81" fmla="*/ 2147483647 h 50"/>
                <a:gd name="T82" fmla="*/ 2147483647 w 65"/>
                <a:gd name="T83" fmla="*/ 2147483647 h 50"/>
                <a:gd name="T84" fmla="*/ 2147483647 w 65"/>
                <a:gd name="T85" fmla="*/ 2147483647 h 5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65"/>
                <a:gd name="T130" fmla="*/ 0 h 50"/>
                <a:gd name="T131" fmla="*/ 65 w 65"/>
                <a:gd name="T132" fmla="*/ 50 h 5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65" h="50">
                  <a:moveTo>
                    <a:pt x="32" y="7"/>
                  </a:moveTo>
                  <a:lnTo>
                    <a:pt x="36" y="3"/>
                  </a:lnTo>
                  <a:lnTo>
                    <a:pt x="42" y="1"/>
                  </a:lnTo>
                  <a:lnTo>
                    <a:pt x="48" y="0"/>
                  </a:lnTo>
                  <a:lnTo>
                    <a:pt x="55" y="0"/>
                  </a:lnTo>
                  <a:lnTo>
                    <a:pt x="57" y="0"/>
                  </a:lnTo>
                  <a:lnTo>
                    <a:pt x="60" y="2"/>
                  </a:lnTo>
                  <a:lnTo>
                    <a:pt x="62" y="3"/>
                  </a:lnTo>
                  <a:lnTo>
                    <a:pt x="63" y="5"/>
                  </a:lnTo>
                  <a:lnTo>
                    <a:pt x="65" y="8"/>
                  </a:lnTo>
                  <a:lnTo>
                    <a:pt x="65" y="11"/>
                  </a:lnTo>
                  <a:lnTo>
                    <a:pt x="65" y="14"/>
                  </a:lnTo>
                  <a:lnTo>
                    <a:pt x="65" y="18"/>
                  </a:lnTo>
                  <a:lnTo>
                    <a:pt x="57" y="18"/>
                  </a:lnTo>
                  <a:lnTo>
                    <a:pt x="48" y="18"/>
                  </a:lnTo>
                  <a:lnTo>
                    <a:pt x="56" y="23"/>
                  </a:lnTo>
                  <a:lnTo>
                    <a:pt x="59" y="23"/>
                  </a:lnTo>
                  <a:lnTo>
                    <a:pt x="59" y="25"/>
                  </a:lnTo>
                  <a:lnTo>
                    <a:pt x="58" y="27"/>
                  </a:lnTo>
                  <a:lnTo>
                    <a:pt x="56" y="28"/>
                  </a:lnTo>
                  <a:lnTo>
                    <a:pt x="53" y="29"/>
                  </a:lnTo>
                  <a:lnTo>
                    <a:pt x="47" y="31"/>
                  </a:lnTo>
                  <a:lnTo>
                    <a:pt x="42" y="34"/>
                  </a:lnTo>
                  <a:lnTo>
                    <a:pt x="38" y="35"/>
                  </a:lnTo>
                  <a:lnTo>
                    <a:pt x="35" y="37"/>
                  </a:lnTo>
                  <a:lnTo>
                    <a:pt x="33" y="41"/>
                  </a:lnTo>
                  <a:lnTo>
                    <a:pt x="32" y="45"/>
                  </a:lnTo>
                  <a:lnTo>
                    <a:pt x="24" y="48"/>
                  </a:lnTo>
                  <a:lnTo>
                    <a:pt x="16" y="49"/>
                  </a:lnTo>
                  <a:lnTo>
                    <a:pt x="8" y="50"/>
                  </a:lnTo>
                  <a:lnTo>
                    <a:pt x="0" y="50"/>
                  </a:lnTo>
                  <a:lnTo>
                    <a:pt x="2" y="45"/>
                  </a:lnTo>
                  <a:lnTo>
                    <a:pt x="6" y="40"/>
                  </a:lnTo>
                  <a:lnTo>
                    <a:pt x="9" y="36"/>
                  </a:lnTo>
                  <a:lnTo>
                    <a:pt x="14" y="32"/>
                  </a:lnTo>
                  <a:lnTo>
                    <a:pt x="23" y="25"/>
                  </a:lnTo>
                  <a:lnTo>
                    <a:pt x="32" y="18"/>
                  </a:lnTo>
                  <a:lnTo>
                    <a:pt x="33" y="17"/>
                  </a:lnTo>
                  <a:lnTo>
                    <a:pt x="36" y="15"/>
                  </a:lnTo>
                  <a:lnTo>
                    <a:pt x="36" y="13"/>
                  </a:lnTo>
                  <a:lnTo>
                    <a:pt x="36" y="11"/>
                  </a:lnTo>
                  <a:lnTo>
                    <a:pt x="35" y="9"/>
                  </a:lnTo>
                  <a:lnTo>
                    <a:pt x="32" y="7"/>
                  </a:lnTo>
                </a:path>
              </a:pathLst>
            </a:custGeom>
            <a:solidFill>
              <a:schemeClr val="accent3"/>
            </a:solidFill>
            <a:ln w="0">
              <a:solidFill>
                <a:schemeClr val="accent3"/>
              </a:solidFill>
              <a:round/>
              <a:headEnd/>
              <a:tailEnd/>
            </a:ln>
          </p:spPr>
        </p:sp>
        <p:sp>
          <p:nvSpPr>
            <p:cNvPr id="59" name="Freeform 58"/>
            <p:cNvSpPr>
              <a:spLocks/>
            </p:cNvSpPr>
            <p:nvPr/>
          </p:nvSpPr>
          <p:spPr bwMode="auto">
            <a:xfrm>
              <a:off x="691739" y="3864525"/>
              <a:ext cx="24108" cy="8040"/>
            </a:xfrm>
            <a:custGeom>
              <a:avLst/>
              <a:gdLst>
                <a:gd name="T0" fmla="*/ 2147483647 w 77"/>
                <a:gd name="T1" fmla="*/ 2147483647 h 53"/>
                <a:gd name="T2" fmla="*/ 2147483647 w 77"/>
                <a:gd name="T3" fmla="*/ 2147483647 h 53"/>
                <a:gd name="T4" fmla="*/ 2147483647 w 77"/>
                <a:gd name="T5" fmla="*/ 2147483647 h 53"/>
                <a:gd name="T6" fmla="*/ 2147483647 w 77"/>
                <a:gd name="T7" fmla="*/ 2147483647 h 53"/>
                <a:gd name="T8" fmla="*/ 2147483647 w 77"/>
                <a:gd name="T9" fmla="*/ 2147483647 h 53"/>
                <a:gd name="T10" fmla="*/ 2147483647 w 77"/>
                <a:gd name="T11" fmla="*/ 2147483647 h 53"/>
                <a:gd name="T12" fmla="*/ 2147483647 w 77"/>
                <a:gd name="T13" fmla="*/ 2147483647 h 53"/>
                <a:gd name="T14" fmla="*/ 2147483647 w 77"/>
                <a:gd name="T15" fmla="*/ 1044587759 h 53"/>
                <a:gd name="T16" fmla="*/ 2147483647 w 77"/>
                <a:gd name="T17" fmla="*/ 0 h 53"/>
                <a:gd name="T18" fmla="*/ 2147483647 w 77"/>
                <a:gd name="T19" fmla="*/ 0 h 53"/>
                <a:gd name="T20" fmla="*/ 2147483647 w 77"/>
                <a:gd name="T21" fmla="*/ 1044587759 h 53"/>
                <a:gd name="T22" fmla="*/ 2147483647 w 77"/>
                <a:gd name="T23" fmla="*/ 2083394383 h 53"/>
                <a:gd name="T24" fmla="*/ 2147483647 w 77"/>
                <a:gd name="T25" fmla="*/ 2147483647 h 53"/>
                <a:gd name="T26" fmla="*/ 2147483647 w 77"/>
                <a:gd name="T27" fmla="*/ 2147483647 h 53"/>
                <a:gd name="T28" fmla="*/ 2147483647 w 77"/>
                <a:gd name="T29" fmla="*/ 2147483647 h 53"/>
                <a:gd name="T30" fmla="*/ 2147483647 w 77"/>
                <a:gd name="T31" fmla="*/ 2147483647 h 53"/>
                <a:gd name="T32" fmla="*/ 2147483647 w 77"/>
                <a:gd name="T33" fmla="*/ 2147483647 h 53"/>
                <a:gd name="T34" fmla="*/ 2147483647 w 77"/>
                <a:gd name="T35" fmla="*/ 2147483647 h 53"/>
                <a:gd name="T36" fmla="*/ 2147483647 w 77"/>
                <a:gd name="T37" fmla="*/ 2147483647 h 53"/>
                <a:gd name="T38" fmla="*/ 2147483647 w 77"/>
                <a:gd name="T39" fmla="*/ 2147483647 h 53"/>
                <a:gd name="T40" fmla="*/ 2147483647 w 77"/>
                <a:gd name="T41" fmla="*/ 2147483647 h 53"/>
                <a:gd name="T42" fmla="*/ 2147483647 w 77"/>
                <a:gd name="T43" fmla="*/ 2147483647 h 53"/>
                <a:gd name="T44" fmla="*/ 2147483647 w 77"/>
                <a:gd name="T45" fmla="*/ 2147483647 h 53"/>
                <a:gd name="T46" fmla="*/ 2147483647 w 77"/>
                <a:gd name="T47" fmla="*/ 2147483647 h 53"/>
                <a:gd name="T48" fmla="*/ 2147483647 w 77"/>
                <a:gd name="T49" fmla="*/ 2147483647 h 53"/>
                <a:gd name="T50" fmla="*/ 0 w 77"/>
                <a:gd name="T51" fmla="*/ 2147483647 h 53"/>
                <a:gd name="T52" fmla="*/ 0 w 77"/>
                <a:gd name="T53" fmla="*/ 2147483647 h 53"/>
                <a:gd name="T54" fmla="*/ 2147483647 w 77"/>
                <a:gd name="T55" fmla="*/ 2147483647 h 53"/>
                <a:gd name="T56" fmla="*/ 2147483647 w 77"/>
                <a:gd name="T57" fmla="*/ 2147483647 h 53"/>
                <a:gd name="T58" fmla="*/ 2147483647 w 77"/>
                <a:gd name="T59" fmla="*/ 2147483647 h 53"/>
                <a:gd name="T60" fmla="*/ 2147483647 w 77"/>
                <a:gd name="T61" fmla="*/ 2147483647 h 53"/>
                <a:gd name="T62" fmla="*/ 2147483647 w 77"/>
                <a:gd name="T63" fmla="*/ 2147483647 h 53"/>
                <a:gd name="T64" fmla="*/ 2147483647 w 77"/>
                <a:gd name="T65" fmla="*/ 2147483647 h 53"/>
                <a:gd name="T66" fmla="*/ 2147483647 w 77"/>
                <a:gd name="T67" fmla="*/ 2147483647 h 53"/>
                <a:gd name="T68" fmla="*/ 2147483647 w 77"/>
                <a:gd name="T69" fmla="*/ 2147483647 h 53"/>
                <a:gd name="T70" fmla="*/ 2147483647 w 77"/>
                <a:gd name="T71" fmla="*/ 2147483647 h 53"/>
                <a:gd name="T72" fmla="*/ 2147483647 w 77"/>
                <a:gd name="T73" fmla="*/ 2147483647 h 5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77"/>
                <a:gd name="T112" fmla="*/ 0 h 53"/>
                <a:gd name="T113" fmla="*/ 77 w 77"/>
                <a:gd name="T114" fmla="*/ 53 h 53"/>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77" h="53">
                  <a:moveTo>
                    <a:pt x="55" y="20"/>
                  </a:moveTo>
                  <a:lnTo>
                    <a:pt x="54" y="15"/>
                  </a:lnTo>
                  <a:lnTo>
                    <a:pt x="51" y="10"/>
                  </a:lnTo>
                  <a:lnTo>
                    <a:pt x="49" y="8"/>
                  </a:lnTo>
                  <a:lnTo>
                    <a:pt x="47" y="6"/>
                  </a:lnTo>
                  <a:lnTo>
                    <a:pt x="49" y="5"/>
                  </a:lnTo>
                  <a:lnTo>
                    <a:pt x="50" y="4"/>
                  </a:lnTo>
                  <a:lnTo>
                    <a:pt x="57" y="1"/>
                  </a:lnTo>
                  <a:lnTo>
                    <a:pt x="63" y="0"/>
                  </a:lnTo>
                  <a:lnTo>
                    <a:pt x="65" y="0"/>
                  </a:lnTo>
                  <a:lnTo>
                    <a:pt x="67" y="1"/>
                  </a:lnTo>
                  <a:lnTo>
                    <a:pt x="69" y="2"/>
                  </a:lnTo>
                  <a:lnTo>
                    <a:pt x="71" y="4"/>
                  </a:lnTo>
                  <a:lnTo>
                    <a:pt x="75" y="13"/>
                  </a:lnTo>
                  <a:lnTo>
                    <a:pt x="77" y="21"/>
                  </a:lnTo>
                  <a:lnTo>
                    <a:pt x="77" y="25"/>
                  </a:lnTo>
                  <a:lnTo>
                    <a:pt x="76" y="28"/>
                  </a:lnTo>
                  <a:lnTo>
                    <a:pt x="74" y="30"/>
                  </a:lnTo>
                  <a:lnTo>
                    <a:pt x="71" y="31"/>
                  </a:lnTo>
                  <a:lnTo>
                    <a:pt x="55" y="39"/>
                  </a:lnTo>
                  <a:lnTo>
                    <a:pt x="38" y="46"/>
                  </a:lnTo>
                  <a:lnTo>
                    <a:pt x="29" y="49"/>
                  </a:lnTo>
                  <a:lnTo>
                    <a:pt x="20" y="51"/>
                  </a:lnTo>
                  <a:lnTo>
                    <a:pt x="11" y="53"/>
                  </a:lnTo>
                  <a:lnTo>
                    <a:pt x="1" y="53"/>
                  </a:lnTo>
                  <a:lnTo>
                    <a:pt x="0" y="49"/>
                  </a:lnTo>
                  <a:lnTo>
                    <a:pt x="0" y="46"/>
                  </a:lnTo>
                  <a:lnTo>
                    <a:pt x="1" y="43"/>
                  </a:lnTo>
                  <a:lnTo>
                    <a:pt x="3" y="40"/>
                  </a:lnTo>
                  <a:lnTo>
                    <a:pt x="10" y="37"/>
                  </a:lnTo>
                  <a:lnTo>
                    <a:pt x="20" y="34"/>
                  </a:lnTo>
                  <a:lnTo>
                    <a:pt x="30" y="32"/>
                  </a:lnTo>
                  <a:lnTo>
                    <a:pt x="40" y="29"/>
                  </a:lnTo>
                  <a:lnTo>
                    <a:pt x="44" y="27"/>
                  </a:lnTo>
                  <a:lnTo>
                    <a:pt x="49" y="25"/>
                  </a:lnTo>
                  <a:lnTo>
                    <a:pt x="53" y="23"/>
                  </a:lnTo>
                  <a:lnTo>
                    <a:pt x="55" y="20"/>
                  </a:lnTo>
                </a:path>
              </a:pathLst>
            </a:custGeom>
            <a:solidFill>
              <a:schemeClr val="accent3"/>
            </a:solidFill>
            <a:ln w="0">
              <a:solidFill>
                <a:schemeClr val="accent3"/>
              </a:solidFill>
              <a:round/>
              <a:headEnd/>
              <a:tailEnd/>
            </a:ln>
          </p:spPr>
        </p:sp>
        <p:sp>
          <p:nvSpPr>
            <p:cNvPr id="60" name="Freeform 59"/>
            <p:cNvSpPr>
              <a:spLocks/>
            </p:cNvSpPr>
            <p:nvPr/>
          </p:nvSpPr>
          <p:spPr bwMode="auto">
            <a:xfrm>
              <a:off x="675667" y="3864525"/>
              <a:ext cx="0" cy="8040"/>
            </a:xfrm>
            <a:custGeom>
              <a:avLst/>
              <a:gdLst>
                <a:gd name="T0" fmla="*/ 0 w 10"/>
                <a:gd name="T1" fmla="*/ 0 h 6"/>
                <a:gd name="T2" fmla="*/ 0 w 10"/>
                <a:gd name="T3" fmla="*/ 0 h 6"/>
                <a:gd name="T4" fmla="*/ 0 w 10"/>
                <a:gd name="T5" fmla="*/ 0 h 6"/>
                <a:gd name="T6" fmla="*/ 0 w 10"/>
                <a:gd name="T7" fmla="*/ 2147483647 h 6"/>
                <a:gd name="T8" fmla="*/ 0 w 10"/>
                <a:gd name="T9" fmla="*/ 2147483647 h 6"/>
                <a:gd name="T10" fmla="*/ 0 w 10"/>
                <a:gd name="T11" fmla="*/ 2147483647 h 6"/>
                <a:gd name="T12" fmla="*/ 0 w 10"/>
                <a:gd name="T13" fmla="*/ 2147483647 h 6"/>
                <a:gd name="T14" fmla="*/ 0 w 10"/>
                <a:gd name="T15" fmla="*/ 2147483647 h 6"/>
                <a:gd name="T16" fmla="*/ 0 w 10"/>
                <a:gd name="T17" fmla="*/ 2147483647 h 6"/>
                <a:gd name="T18" fmla="*/ 0 w 10"/>
                <a:gd name="T19" fmla="*/ 2147483647 h 6"/>
                <a:gd name="T20" fmla="*/ 0 w 10"/>
                <a:gd name="T21" fmla="*/ 0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0"/>
                <a:gd name="T34" fmla="*/ 0 h 6"/>
                <a:gd name="T35" fmla="*/ 0 w 10"/>
                <a:gd name="T36" fmla="*/ 6 h 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0" h="6">
                  <a:moveTo>
                    <a:pt x="10" y="0"/>
                  </a:moveTo>
                  <a:lnTo>
                    <a:pt x="5" y="0"/>
                  </a:lnTo>
                  <a:lnTo>
                    <a:pt x="4" y="0"/>
                  </a:lnTo>
                  <a:lnTo>
                    <a:pt x="1" y="1"/>
                  </a:lnTo>
                  <a:lnTo>
                    <a:pt x="0" y="3"/>
                  </a:lnTo>
                  <a:lnTo>
                    <a:pt x="1" y="5"/>
                  </a:lnTo>
                  <a:lnTo>
                    <a:pt x="4" y="6"/>
                  </a:lnTo>
                  <a:lnTo>
                    <a:pt x="5" y="6"/>
                  </a:lnTo>
                  <a:lnTo>
                    <a:pt x="10" y="6"/>
                  </a:lnTo>
                  <a:lnTo>
                    <a:pt x="10" y="3"/>
                  </a:lnTo>
                  <a:lnTo>
                    <a:pt x="10" y="0"/>
                  </a:lnTo>
                </a:path>
              </a:pathLst>
            </a:custGeom>
            <a:solidFill>
              <a:schemeClr val="accent3"/>
            </a:solidFill>
            <a:ln w="0">
              <a:solidFill>
                <a:schemeClr val="accent3"/>
              </a:solidFill>
              <a:round/>
              <a:headEnd/>
              <a:tailEnd/>
            </a:ln>
          </p:spPr>
        </p:sp>
        <p:sp>
          <p:nvSpPr>
            <p:cNvPr id="61" name="Freeform 60"/>
            <p:cNvSpPr>
              <a:spLocks/>
            </p:cNvSpPr>
            <p:nvPr/>
          </p:nvSpPr>
          <p:spPr bwMode="auto">
            <a:xfrm>
              <a:off x="643523" y="3864525"/>
              <a:ext cx="16072" cy="16081"/>
            </a:xfrm>
            <a:custGeom>
              <a:avLst/>
              <a:gdLst>
                <a:gd name="T0" fmla="*/ 2147483647 w 84"/>
                <a:gd name="T1" fmla="*/ 2147483647 h 76"/>
                <a:gd name="T2" fmla="*/ 2147483647 w 84"/>
                <a:gd name="T3" fmla="*/ 2147483647 h 76"/>
                <a:gd name="T4" fmla="*/ 2147483647 w 84"/>
                <a:gd name="T5" fmla="*/ 2147483647 h 76"/>
                <a:gd name="T6" fmla="*/ 2147483647 w 84"/>
                <a:gd name="T7" fmla="*/ 2147483647 h 76"/>
                <a:gd name="T8" fmla="*/ 2147483647 w 84"/>
                <a:gd name="T9" fmla="*/ 2147483647 h 76"/>
                <a:gd name="T10" fmla="*/ 2147483647 w 84"/>
                <a:gd name="T11" fmla="*/ 2147483647 h 76"/>
                <a:gd name="T12" fmla="*/ 2147483647 w 84"/>
                <a:gd name="T13" fmla="*/ 2147483647 h 76"/>
                <a:gd name="T14" fmla="*/ 2147483647 w 84"/>
                <a:gd name="T15" fmla="*/ 2147483647 h 76"/>
                <a:gd name="T16" fmla="*/ 2147483647 w 84"/>
                <a:gd name="T17" fmla="*/ 2147483647 h 76"/>
                <a:gd name="T18" fmla="*/ 2147483647 w 84"/>
                <a:gd name="T19" fmla="*/ 2147483647 h 76"/>
                <a:gd name="T20" fmla="*/ 2147483647 w 84"/>
                <a:gd name="T21" fmla="*/ 2147483647 h 76"/>
                <a:gd name="T22" fmla="*/ 2147483647 w 84"/>
                <a:gd name="T23" fmla="*/ 2147483647 h 76"/>
                <a:gd name="T24" fmla="*/ 2147483647 w 84"/>
                <a:gd name="T25" fmla="*/ 2147483647 h 76"/>
                <a:gd name="T26" fmla="*/ 2147483647 w 84"/>
                <a:gd name="T27" fmla="*/ 2147483647 h 76"/>
                <a:gd name="T28" fmla="*/ 2147483647 w 84"/>
                <a:gd name="T29" fmla="*/ 2147483647 h 76"/>
                <a:gd name="T30" fmla="*/ 2147483647 w 84"/>
                <a:gd name="T31" fmla="*/ 2147483647 h 76"/>
                <a:gd name="T32" fmla="*/ 2147483647 w 84"/>
                <a:gd name="T33" fmla="*/ 2147483647 h 76"/>
                <a:gd name="T34" fmla="*/ 2147483647 w 84"/>
                <a:gd name="T35" fmla="*/ 2147483647 h 76"/>
                <a:gd name="T36" fmla="*/ 2147483647 w 84"/>
                <a:gd name="T37" fmla="*/ 0 h 76"/>
                <a:gd name="T38" fmla="*/ 2147483647 w 84"/>
                <a:gd name="T39" fmla="*/ 2147483647 h 76"/>
                <a:gd name="T40" fmla="*/ 2147483647 w 84"/>
                <a:gd name="T41" fmla="*/ 2147483647 h 76"/>
                <a:gd name="T42" fmla="*/ 2147483647 w 84"/>
                <a:gd name="T43" fmla="*/ 2147483647 h 76"/>
                <a:gd name="T44" fmla="*/ 2147483647 w 84"/>
                <a:gd name="T45" fmla="*/ 2147483647 h 76"/>
                <a:gd name="T46" fmla="*/ 0 w 84"/>
                <a:gd name="T47" fmla="*/ 2147483647 h 76"/>
                <a:gd name="T48" fmla="*/ 0 w 84"/>
                <a:gd name="T49" fmla="*/ 2147483647 h 76"/>
                <a:gd name="T50" fmla="*/ 2147483647 w 84"/>
                <a:gd name="T51" fmla="*/ 2147483647 h 76"/>
                <a:gd name="T52" fmla="*/ 2147483647 w 84"/>
                <a:gd name="T53" fmla="*/ 2147483647 h 76"/>
                <a:gd name="T54" fmla="*/ 2147483647 w 84"/>
                <a:gd name="T55" fmla="*/ 2147483647 h 76"/>
                <a:gd name="T56" fmla="*/ 2147483647 w 84"/>
                <a:gd name="T57" fmla="*/ 2147483647 h 76"/>
                <a:gd name="T58" fmla="*/ 2147483647 w 84"/>
                <a:gd name="T59" fmla="*/ 2147483647 h 76"/>
                <a:gd name="T60" fmla="*/ 2147483647 w 84"/>
                <a:gd name="T61" fmla="*/ 2147483647 h 76"/>
                <a:gd name="T62" fmla="*/ 2147483647 w 84"/>
                <a:gd name="T63" fmla="*/ 2147483647 h 76"/>
                <a:gd name="T64" fmla="*/ 2147483647 w 84"/>
                <a:gd name="T65" fmla="*/ 2147483647 h 76"/>
                <a:gd name="T66" fmla="*/ 2147483647 w 84"/>
                <a:gd name="T67" fmla="*/ 2147483647 h 76"/>
                <a:gd name="T68" fmla="*/ 2147483647 w 84"/>
                <a:gd name="T69" fmla="*/ 2147483647 h 76"/>
                <a:gd name="T70" fmla="*/ 2147483647 w 84"/>
                <a:gd name="T71" fmla="*/ 2147483647 h 76"/>
                <a:gd name="T72" fmla="*/ 2147483647 w 84"/>
                <a:gd name="T73" fmla="*/ 2147483647 h 76"/>
                <a:gd name="T74" fmla="*/ 2147483647 w 84"/>
                <a:gd name="T75" fmla="*/ 2147483647 h 76"/>
                <a:gd name="T76" fmla="*/ 2147483647 w 84"/>
                <a:gd name="T77" fmla="*/ 2147483647 h 7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84"/>
                <a:gd name="T118" fmla="*/ 0 h 76"/>
                <a:gd name="T119" fmla="*/ 84 w 84"/>
                <a:gd name="T120" fmla="*/ 76 h 7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84" h="76">
                  <a:moveTo>
                    <a:pt x="76" y="76"/>
                  </a:moveTo>
                  <a:lnTo>
                    <a:pt x="80" y="73"/>
                  </a:lnTo>
                  <a:lnTo>
                    <a:pt x="83" y="72"/>
                  </a:lnTo>
                  <a:lnTo>
                    <a:pt x="84" y="71"/>
                  </a:lnTo>
                  <a:lnTo>
                    <a:pt x="81" y="71"/>
                  </a:lnTo>
                  <a:lnTo>
                    <a:pt x="74" y="66"/>
                  </a:lnTo>
                  <a:lnTo>
                    <a:pt x="67" y="60"/>
                  </a:lnTo>
                  <a:lnTo>
                    <a:pt x="61" y="54"/>
                  </a:lnTo>
                  <a:lnTo>
                    <a:pt x="55" y="45"/>
                  </a:lnTo>
                  <a:lnTo>
                    <a:pt x="45" y="30"/>
                  </a:lnTo>
                  <a:lnTo>
                    <a:pt x="33" y="17"/>
                  </a:lnTo>
                  <a:lnTo>
                    <a:pt x="38" y="22"/>
                  </a:lnTo>
                  <a:lnTo>
                    <a:pt x="37" y="21"/>
                  </a:lnTo>
                  <a:lnTo>
                    <a:pt x="31" y="16"/>
                  </a:lnTo>
                  <a:lnTo>
                    <a:pt x="22" y="9"/>
                  </a:lnTo>
                  <a:lnTo>
                    <a:pt x="18" y="5"/>
                  </a:lnTo>
                  <a:lnTo>
                    <a:pt x="14" y="3"/>
                  </a:lnTo>
                  <a:lnTo>
                    <a:pt x="10" y="1"/>
                  </a:lnTo>
                  <a:lnTo>
                    <a:pt x="6" y="0"/>
                  </a:lnTo>
                  <a:lnTo>
                    <a:pt x="5" y="1"/>
                  </a:lnTo>
                  <a:lnTo>
                    <a:pt x="3" y="1"/>
                  </a:lnTo>
                  <a:lnTo>
                    <a:pt x="2" y="2"/>
                  </a:lnTo>
                  <a:lnTo>
                    <a:pt x="1" y="4"/>
                  </a:lnTo>
                  <a:lnTo>
                    <a:pt x="0" y="9"/>
                  </a:lnTo>
                  <a:lnTo>
                    <a:pt x="0" y="17"/>
                  </a:lnTo>
                  <a:lnTo>
                    <a:pt x="1" y="19"/>
                  </a:lnTo>
                  <a:lnTo>
                    <a:pt x="4" y="22"/>
                  </a:lnTo>
                  <a:lnTo>
                    <a:pt x="7" y="24"/>
                  </a:lnTo>
                  <a:lnTo>
                    <a:pt x="12" y="27"/>
                  </a:lnTo>
                  <a:lnTo>
                    <a:pt x="21" y="33"/>
                  </a:lnTo>
                  <a:lnTo>
                    <a:pt x="27" y="38"/>
                  </a:lnTo>
                  <a:lnTo>
                    <a:pt x="39" y="52"/>
                  </a:lnTo>
                  <a:lnTo>
                    <a:pt x="49" y="66"/>
                  </a:lnTo>
                  <a:lnTo>
                    <a:pt x="58" y="69"/>
                  </a:lnTo>
                  <a:lnTo>
                    <a:pt x="67" y="71"/>
                  </a:lnTo>
                  <a:lnTo>
                    <a:pt x="70" y="72"/>
                  </a:lnTo>
                  <a:lnTo>
                    <a:pt x="73" y="73"/>
                  </a:lnTo>
                  <a:lnTo>
                    <a:pt x="75" y="75"/>
                  </a:lnTo>
                  <a:lnTo>
                    <a:pt x="76" y="76"/>
                  </a:lnTo>
                </a:path>
              </a:pathLst>
            </a:custGeom>
            <a:solidFill>
              <a:schemeClr val="tx1">
                <a:lumMod val="50000"/>
                <a:lumOff val="50000"/>
              </a:schemeClr>
            </a:solidFill>
            <a:ln w="0">
              <a:solidFill>
                <a:schemeClr val="tx1">
                  <a:lumMod val="50000"/>
                  <a:lumOff val="50000"/>
                </a:schemeClr>
              </a:solidFill>
              <a:round/>
              <a:headEnd/>
              <a:tailEnd/>
            </a:ln>
          </p:spPr>
        </p:sp>
        <p:sp>
          <p:nvSpPr>
            <p:cNvPr id="62" name="Freeform 61"/>
            <p:cNvSpPr>
              <a:spLocks/>
            </p:cNvSpPr>
            <p:nvPr/>
          </p:nvSpPr>
          <p:spPr bwMode="auto">
            <a:xfrm>
              <a:off x="611378" y="3848444"/>
              <a:ext cx="16072" cy="16081"/>
            </a:xfrm>
            <a:custGeom>
              <a:avLst/>
              <a:gdLst>
                <a:gd name="T0" fmla="*/ 2147483647 w 56"/>
                <a:gd name="T1" fmla="*/ 2147483647 h 65"/>
                <a:gd name="T2" fmla="*/ 2147483647 w 56"/>
                <a:gd name="T3" fmla="*/ 2147483647 h 65"/>
                <a:gd name="T4" fmla="*/ 2147483647 w 56"/>
                <a:gd name="T5" fmla="*/ 2147483647 h 65"/>
                <a:gd name="T6" fmla="*/ 2147483647 w 56"/>
                <a:gd name="T7" fmla="*/ 2147483647 h 65"/>
                <a:gd name="T8" fmla="*/ 2147483647 w 56"/>
                <a:gd name="T9" fmla="*/ 0 h 65"/>
                <a:gd name="T10" fmla="*/ 2147483647 w 56"/>
                <a:gd name="T11" fmla="*/ 2147483647 h 65"/>
                <a:gd name="T12" fmla="*/ 2147483647 w 56"/>
                <a:gd name="T13" fmla="*/ 2147483647 h 65"/>
                <a:gd name="T14" fmla="*/ 2147483647 w 56"/>
                <a:gd name="T15" fmla="*/ 2147483647 h 65"/>
                <a:gd name="T16" fmla="*/ 2147483647 w 56"/>
                <a:gd name="T17" fmla="*/ 2147483647 h 65"/>
                <a:gd name="T18" fmla="*/ 2147483647 w 56"/>
                <a:gd name="T19" fmla="*/ 2147483647 h 65"/>
                <a:gd name="T20" fmla="*/ 2147483647 w 56"/>
                <a:gd name="T21" fmla="*/ 2147483647 h 65"/>
                <a:gd name="T22" fmla="*/ 2147483647 w 56"/>
                <a:gd name="T23" fmla="*/ 2147483647 h 65"/>
                <a:gd name="T24" fmla="*/ 2147483647 w 56"/>
                <a:gd name="T25" fmla="*/ 2147483647 h 65"/>
                <a:gd name="T26" fmla="*/ 2147483647 w 56"/>
                <a:gd name="T27" fmla="*/ 2147483647 h 65"/>
                <a:gd name="T28" fmla="*/ 2147483647 w 56"/>
                <a:gd name="T29" fmla="*/ 2147483647 h 65"/>
                <a:gd name="T30" fmla="*/ 2147483647 w 56"/>
                <a:gd name="T31" fmla="*/ 2147483647 h 65"/>
                <a:gd name="T32" fmla="*/ 2147483647 w 56"/>
                <a:gd name="T33" fmla="*/ 2147483647 h 65"/>
                <a:gd name="T34" fmla="*/ 2147483647 w 56"/>
                <a:gd name="T35" fmla="*/ 2147483647 h 65"/>
                <a:gd name="T36" fmla="*/ 2147483647 w 56"/>
                <a:gd name="T37" fmla="*/ 2147483647 h 65"/>
                <a:gd name="T38" fmla="*/ 2147483647 w 56"/>
                <a:gd name="T39" fmla="*/ 2147483647 h 65"/>
                <a:gd name="T40" fmla="*/ 2147483647 w 56"/>
                <a:gd name="T41" fmla="*/ 2147483647 h 65"/>
                <a:gd name="T42" fmla="*/ 2147483647 w 56"/>
                <a:gd name="T43" fmla="*/ 2147483647 h 65"/>
                <a:gd name="T44" fmla="*/ 2147483647 w 56"/>
                <a:gd name="T45" fmla="*/ 2147483647 h 65"/>
                <a:gd name="T46" fmla="*/ 2147483647 w 56"/>
                <a:gd name="T47" fmla="*/ 2147483647 h 65"/>
                <a:gd name="T48" fmla="*/ 0 w 56"/>
                <a:gd name="T49" fmla="*/ 2147483647 h 65"/>
                <a:gd name="T50" fmla="*/ 2147483647 w 56"/>
                <a:gd name="T51" fmla="*/ 2147483647 h 65"/>
                <a:gd name="T52" fmla="*/ 2147483647 w 56"/>
                <a:gd name="T53" fmla="*/ 2147483647 h 65"/>
                <a:gd name="T54" fmla="*/ 2147483647 w 56"/>
                <a:gd name="T55" fmla="*/ 2147483647 h 65"/>
                <a:gd name="T56" fmla="*/ 2147483647 w 56"/>
                <a:gd name="T57" fmla="*/ 2147483647 h 65"/>
                <a:gd name="T58" fmla="*/ 2147483647 w 56"/>
                <a:gd name="T59" fmla="*/ 2147483647 h 65"/>
                <a:gd name="T60" fmla="*/ 2147483647 w 56"/>
                <a:gd name="T61" fmla="*/ 2147483647 h 65"/>
                <a:gd name="T62" fmla="*/ 2147483647 w 56"/>
                <a:gd name="T63" fmla="*/ 2147483647 h 65"/>
                <a:gd name="T64" fmla="*/ 2147483647 w 56"/>
                <a:gd name="T65" fmla="*/ 2147483647 h 6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56"/>
                <a:gd name="T100" fmla="*/ 0 h 65"/>
                <a:gd name="T101" fmla="*/ 56 w 56"/>
                <a:gd name="T102" fmla="*/ 65 h 6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56" h="65">
                  <a:moveTo>
                    <a:pt x="21" y="32"/>
                  </a:moveTo>
                  <a:lnTo>
                    <a:pt x="26" y="24"/>
                  </a:lnTo>
                  <a:lnTo>
                    <a:pt x="33" y="16"/>
                  </a:lnTo>
                  <a:lnTo>
                    <a:pt x="43" y="8"/>
                  </a:lnTo>
                  <a:lnTo>
                    <a:pt x="54" y="0"/>
                  </a:lnTo>
                  <a:lnTo>
                    <a:pt x="55" y="4"/>
                  </a:lnTo>
                  <a:lnTo>
                    <a:pt x="56" y="7"/>
                  </a:lnTo>
                  <a:lnTo>
                    <a:pt x="56" y="11"/>
                  </a:lnTo>
                  <a:lnTo>
                    <a:pt x="56" y="13"/>
                  </a:lnTo>
                  <a:lnTo>
                    <a:pt x="53" y="18"/>
                  </a:lnTo>
                  <a:lnTo>
                    <a:pt x="49" y="23"/>
                  </a:lnTo>
                  <a:lnTo>
                    <a:pt x="40" y="30"/>
                  </a:lnTo>
                  <a:lnTo>
                    <a:pt x="31" y="38"/>
                  </a:lnTo>
                  <a:lnTo>
                    <a:pt x="34" y="46"/>
                  </a:lnTo>
                  <a:lnTo>
                    <a:pt x="38" y="49"/>
                  </a:lnTo>
                  <a:lnTo>
                    <a:pt x="35" y="53"/>
                  </a:lnTo>
                  <a:lnTo>
                    <a:pt x="32" y="56"/>
                  </a:lnTo>
                  <a:lnTo>
                    <a:pt x="29" y="59"/>
                  </a:lnTo>
                  <a:lnTo>
                    <a:pt x="26" y="61"/>
                  </a:lnTo>
                  <a:lnTo>
                    <a:pt x="20" y="64"/>
                  </a:lnTo>
                  <a:lnTo>
                    <a:pt x="16" y="65"/>
                  </a:lnTo>
                  <a:lnTo>
                    <a:pt x="11" y="62"/>
                  </a:lnTo>
                  <a:lnTo>
                    <a:pt x="8" y="59"/>
                  </a:lnTo>
                  <a:lnTo>
                    <a:pt x="3" y="55"/>
                  </a:lnTo>
                  <a:lnTo>
                    <a:pt x="0" y="49"/>
                  </a:lnTo>
                  <a:lnTo>
                    <a:pt x="5" y="49"/>
                  </a:lnTo>
                  <a:lnTo>
                    <a:pt x="8" y="47"/>
                  </a:lnTo>
                  <a:lnTo>
                    <a:pt x="10" y="45"/>
                  </a:lnTo>
                  <a:lnTo>
                    <a:pt x="12" y="43"/>
                  </a:lnTo>
                  <a:lnTo>
                    <a:pt x="14" y="41"/>
                  </a:lnTo>
                  <a:lnTo>
                    <a:pt x="15" y="38"/>
                  </a:lnTo>
                  <a:lnTo>
                    <a:pt x="17" y="34"/>
                  </a:lnTo>
                  <a:lnTo>
                    <a:pt x="21" y="32"/>
                  </a:lnTo>
                </a:path>
              </a:pathLst>
            </a:custGeom>
            <a:solidFill>
              <a:schemeClr val="accent3"/>
            </a:solidFill>
            <a:ln w="0">
              <a:solidFill>
                <a:schemeClr val="accent3"/>
              </a:solidFill>
              <a:round/>
              <a:headEnd/>
              <a:tailEnd/>
            </a:ln>
          </p:spPr>
        </p:sp>
        <p:sp>
          <p:nvSpPr>
            <p:cNvPr id="63" name="Freeform 62"/>
            <p:cNvSpPr>
              <a:spLocks/>
            </p:cNvSpPr>
            <p:nvPr/>
          </p:nvSpPr>
          <p:spPr bwMode="auto">
            <a:xfrm>
              <a:off x="539053" y="3800201"/>
              <a:ext cx="16072" cy="8040"/>
            </a:xfrm>
            <a:custGeom>
              <a:avLst/>
              <a:gdLst>
                <a:gd name="T0" fmla="*/ 0 w 55"/>
                <a:gd name="T1" fmla="*/ 2147483647 h 43"/>
                <a:gd name="T2" fmla="*/ 2147483647 w 55"/>
                <a:gd name="T3" fmla="*/ 2147483647 h 43"/>
                <a:gd name="T4" fmla="*/ 2147483647 w 55"/>
                <a:gd name="T5" fmla="*/ 2147483647 h 43"/>
                <a:gd name="T6" fmla="*/ 2147483647 w 55"/>
                <a:gd name="T7" fmla="*/ 2147483647 h 43"/>
                <a:gd name="T8" fmla="*/ 2147483647 w 55"/>
                <a:gd name="T9" fmla="*/ 2147483647 h 43"/>
                <a:gd name="T10" fmla="*/ 2147483647 w 55"/>
                <a:gd name="T11" fmla="*/ 2147483647 h 43"/>
                <a:gd name="T12" fmla="*/ 2147483647 w 55"/>
                <a:gd name="T13" fmla="*/ 0 h 43"/>
                <a:gd name="T14" fmla="*/ 2147483647 w 55"/>
                <a:gd name="T15" fmla="*/ 2147483647 h 43"/>
                <a:gd name="T16" fmla="*/ 2147483647 w 55"/>
                <a:gd name="T17" fmla="*/ 2147483647 h 43"/>
                <a:gd name="T18" fmla="*/ 2147483647 w 55"/>
                <a:gd name="T19" fmla="*/ 2147483647 h 43"/>
                <a:gd name="T20" fmla="*/ 2147483647 w 55"/>
                <a:gd name="T21" fmla="*/ 2147483647 h 43"/>
                <a:gd name="T22" fmla="*/ 2147483647 w 55"/>
                <a:gd name="T23" fmla="*/ 2147483647 h 43"/>
                <a:gd name="T24" fmla="*/ 2147483647 w 55"/>
                <a:gd name="T25" fmla="*/ 2147483647 h 43"/>
                <a:gd name="T26" fmla="*/ 2147483647 w 55"/>
                <a:gd name="T27" fmla="*/ 2147483647 h 43"/>
                <a:gd name="T28" fmla="*/ 2147483647 w 55"/>
                <a:gd name="T29" fmla="*/ 2147483647 h 43"/>
                <a:gd name="T30" fmla="*/ 2147483647 w 55"/>
                <a:gd name="T31" fmla="*/ 2147483647 h 43"/>
                <a:gd name="T32" fmla="*/ 2147483647 w 55"/>
                <a:gd name="T33" fmla="*/ 2147483647 h 43"/>
                <a:gd name="T34" fmla="*/ 2147483647 w 55"/>
                <a:gd name="T35" fmla="*/ 2147483647 h 43"/>
                <a:gd name="T36" fmla="*/ 2147483647 w 55"/>
                <a:gd name="T37" fmla="*/ 2147483647 h 43"/>
                <a:gd name="T38" fmla="*/ 2147483647 w 55"/>
                <a:gd name="T39" fmla="*/ 2147483647 h 43"/>
                <a:gd name="T40" fmla="*/ 2147483647 w 55"/>
                <a:gd name="T41" fmla="*/ 2147483647 h 43"/>
                <a:gd name="T42" fmla="*/ 2147483647 w 55"/>
                <a:gd name="T43" fmla="*/ 2147483647 h 43"/>
                <a:gd name="T44" fmla="*/ 2147483647 w 55"/>
                <a:gd name="T45" fmla="*/ 2147483647 h 43"/>
                <a:gd name="T46" fmla="*/ 2147483647 w 55"/>
                <a:gd name="T47" fmla="*/ 2147483647 h 43"/>
                <a:gd name="T48" fmla="*/ 2147483647 w 55"/>
                <a:gd name="T49" fmla="*/ 2147483647 h 43"/>
                <a:gd name="T50" fmla="*/ 2147483647 w 55"/>
                <a:gd name="T51" fmla="*/ 2147483647 h 43"/>
                <a:gd name="T52" fmla="*/ 0 w 55"/>
                <a:gd name="T53" fmla="*/ 2147483647 h 4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5"/>
                <a:gd name="T82" fmla="*/ 0 h 43"/>
                <a:gd name="T83" fmla="*/ 55 w 55"/>
                <a:gd name="T84" fmla="*/ 43 h 43"/>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5" h="43">
                  <a:moveTo>
                    <a:pt x="0" y="33"/>
                  </a:moveTo>
                  <a:lnTo>
                    <a:pt x="14" y="25"/>
                  </a:lnTo>
                  <a:lnTo>
                    <a:pt x="27" y="19"/>
                  </a:lnTo>
                  <a:lnTo>
                    <a:pt x="34" y="14"/>
                  </a:lnTo>
                  <a:lnTo>
                    <a:pt x="41" y="10"/>
                  </a:lnTo>
                  <a:lnTo>
                    <a:pt x="48" y="5"/>
                  </a:lnTo>
                  <a:lnTo>
                    <a:pt x="54" y="0"/>
                  </a:lnTo>
                  <a:lnTo>
                    <a:pt x="55" y="3"/>
                  </a:lnTo>
                  <a:lnTo>
                    <a:pt x="55" y="7"/>
                  </a:lnTo>
                  <a:lnTo>
                    <a:pt x="54" y="10"/>
                  </a:lnTo>
                  <a:lnTo>
                    <a:pt x="53" y="12"/>
                  </a:lnTo>
                  <a:lnTo>
                    <a:pt x="50" y="17"/>
                  </a:lnTo>
                  <a:lnTo>
                    <a:pt x="47" y="22"/>
                  </a:lnTo>
                  <a:lnTo>
                    <a:pt x="43" y="26"/>
                  </a:lnTo>
                  <a:lnTo>
                    <a:pt x="41" y="31"/>
                  </a:lnTo>
                  <a:lnTo>
                    <a:pt x="41" y="33"/>
                  </a:lnTo>
                  <a:lnTo>
                    <a:pt x="41" y="36"/>
                  </a:lnTo>
                  <a:lnTo>
                    <a:pt x="42" y="39"/>
                  </a:lnTo>
                  <a:lnTo>
                    <a:pt x="43" y="43"/>
                  </a:lnTo>
                  <a:lnTo>
                    <a:pt x="38" y="43"/>
                  </a:lnTo>
                  <a:lnTo>
                    <a:pt x="33" y="43"/>
                  </a:lnTo>
                  <a:lnTo>
                    <a:pt x="29" y="40"/>
                  </a:lnTo>
                  <a:lnTo>
                    <a:pt x="25" y="38"/>
                  </a:lnTo>
                  <a:lnTo>
                    <a:pt x="21" y="37"/>
                  </a:lnTo>
                  <a:lnTo>
                    <a:pt x="17" y="36"/>
                  </a:lnTo>
                  <a:lnTo>
                    <a:pt x="8" y="35"/>
                  </a:lnTo>
                  <a:lnTo>
                    <a:pt x="0" y="33"/>
                  </a:lnTo>
                </a:path>
              </a:pathLst>
            </a:custGeom>
            <a:solidFill>
              <a:schemeClr val="accent3"/>
            </a:solidFill>
            <a:ln w="0">
              <a:solidFill>
                <a:schemeClr val="accent3"/>
              </a:solidFill>
              <a:round/>
              <a:headEnd/>
              <a:tailEnd/>
            </a:ln>
          </p:spPr>
        </p:sp>
        <p:sp>
          <p:nvSpPr>
            <p:cNvPr id="64" name="Freeform 63"/>
            <p:cNvSpPr>
              <a:spLocks/>
            </p:cNvSpPr>
            <p:nvPr/>
          </p:nvSpPr>
          <p:spPr bwMode="auto">
            <a:xfrm>
              <a:off x="522981" y="3776079"/>
              <a:ext cx="24108" cy="16081"/>
            </a:xfrm>
            <a:custGeom>
              <a:avLst/>
              <a:gdLst>
                <a:gd name="T0" fmla="*/ 2147483647 w 100"/>
                <a:gd name="T1" fmla="*/ 2147483647 h 42"/>
                <a:gd name="T2" fmla="*/ 2147483647 w 100"/>
                <a:gd name="T3" fmla="*/ 2147483647 h 42"/>
                <a:gd name="T4" fmla="*/ 2147483647 w 100"/>
                <a:gd name="T5" fmla="*/ 2147483647 h 42"/>
                <a:gd name="T6" fmla="*/ 2147483647 w 100"/>
                <a:gd name="T7" fmla="*/ 2147483647 h 42"/>
                <a:gd name="T8" fmla="*/ 2147483647 w 100"/>
                <a:gd name="T9" fmla="*/ 2147483647 h 42"/>
                <a:gd name="T10" fmla="*/ 2147483647 w 100"/>
                <a:gd name="T11" fmla="*/ 0 h 42"/>
                <a:gd name="T12" fmla="*/ 2147483647 w 100"/>
                <a:gd name="T13" fmla="*/ 0 h 42"/>
                <a:gd name="T14" fmla="*/ 2147483647 w 100"/>
                <a:gd name="T15" fmla="*/ 2147483647 h 42"/>
                <a:gd name="T16" fmla="*/ 2147483647 w 100"/>
                <a:gd name="T17" fmla="*/ 2147483647 h 42"/>
                <a:gd name="T18" fmla="*/ 2147483647 w 100"/>
                <a:gd name="T19" fmla="*/ 2147483647 h 42"/>
                <a:gd name="T20" fmla="*/ 2147483647 w 100"/>
                <a:gd name="T21" fmla="*/ 2147483647 h 42"/>
                <a:gd name="T22" fmla="*/ 2147483647 w 100"/>
                <a:gd name="T23" fmla="*/ 2147483647 h 42"/>
                <a:gd name="T24" fmla="*/ 2147483647 w 100"/>
                <a:gd name="T25" fmla="*/ 2147483647 h 42"/>
                <a:gd name="T26" fmla="*/ 2147483647 w 100"/>
                <a:gd name="T27" fmla="*/ 2147483647 h 42"/>
                <a:gd name="T28" fmla="*/ 2147483647 w 100"/>
                <a:gd name="T29" fmla="*/ 2147483647 h 42"/>
                <a:gd name="T30" fmla="*/ 2147483647 w 100"/>
                <a:gd name="T31" fmla="*/ 2147483647 h 42"/>
                <a:gd name="T32" fmla="*/ 2147483647 w 100"/>
                <a:gd name="T33" fmla="*/ 2147483647 h 42"/>
                <a:gd name="T34" fmla="*/ 2147483647 w 100"/>
                <a:gd name="T35" fmla="*/ 2147483647 h 42"/>
                <a:gd name="T36" fmla="*/ 2147483647 w 100"/>
                <a:gd name="T37" fmla="*/ 2147483647 h 42"/>
                <a:gd name="T38" fmla="*/ 2147483647 w 100"/>
                <a:gd name="T39" fmla="*/ 2147483647 h 42"/>
                <a:gd name="T40" fmla="*/ 2147483647 w 100"/>
                <a:gd name="T41" fmla="*/ 2147483647 h 42"/>
                <a:gd name="T42" fmla="*/ 2147483647 w 100"/>
                <a:gd name="T43" fmla="*/ 2147483647 h 42"/>
                <a:gd name="T44" fmla="*/ 2147483647 w 100"/>
                <a:gd name="T45" fmla="*/ 2147483647 h 42"/>
                <a:gd name="T46" fmla="*/ 2147483647 w 100"/>
                <a:gd name="T47" fmla="*/ 2147483647 h 42"/>
                <a:gd name="T48" fmla="*/ 2147483647 w 100"/>
                <a:gd name="T49" fmla="*/ 2147483647 h 42"/>
                <a:gd name="T50" fmla="*/ 2147483647 w 100"/>
                <a:gd name="T51" fmla="*/ 2147483647 h 42"/>
                <a:gd name="T52" fmla="*/ 2147483647 w 100"/>
                <a:gd name="T53" fmla="*/ 2147483647 h 42"/>
                <a:gd name="T54" fmla="*/ 2147483647 w 100"/>
                <a:gd name="T55" fmla="*/ 2147483647 h 42"/>
                <a:gd name="T56" fmla="*/ 2147483647 w 100"/>
                <a:gd name="T57" fmla="*/ 2147483647 h 42"/>
                <a:gd name="T58" fmla="*/ 2147483647 w 100"/>
                <a:gd name="T59" fmla="*/ 2147483647 h 42"/>
                <a:gd name="T60" fmla="*/ 2147483647 w 100"/>
                <a:gd name="T61" fmla="*/ 2147483647 h 42"/>
                <a:gd name="T62" fmla="*/ 2147483647 w 100"/>
                <a:gd name="T63" fmla="*/ 2147483647 h 42"/>
                <a:gd name="T64" fmla="*/ 2147483647 w 100"/>
                <a:gd name="T65" fmla="*/ 2147483647 h 42"/>
                <a:gd name="T66" fmla="*/ 2147483647 w 100"/>
                <a:gd name="T67" fmla="*/ 2147483647 h 42"/>
                <a:gd name="T68" fmla="*/ 2147483647 w 100"/>
                <a:gd name="T69" fmla="*/ 2147483647 h 42"/>
                <a:gd name="T70" fmla="*/ 2147483647 w 100"/>
                <a:gd name="T71" fmla="*/ 2147483647 h 42"/>
                <a:gd name="T72" fmla="*/ 2147483647 w 100"/>
                <a:gd name="T73" fmla="*/ 2147483647 h 42"/>
                <a:gd name="T74" fmla="*/ 2147483647 w 100"/>
                <a:gd name="T75" fmla="*/ 2147483647 h 42"/>
                <a:gd name="T76" fmla="*/ 2147483647 w 100"/>
                <a:gd name="T77" fmla="*/ 2147483647 h 42"/>
                <a:gd name="T78" fmla="*/ 2147483647 w 100"/>
                <a:gd name="T79" fmla="*/ 2147483647 h 42"/>
                <a:gd name="T80" fmla="*/ 2147483647 w 100"/>
                <a:gd name="T81" fmla="*/ 2147483647 h 42"/>
                <a:gd name="T82" fmla="*/ 2147483647 w 100"/>
                <a:gd name="T83" fmla="*/ 2147483647 h 42"/>
                <a:gd name="T84" fmla="*/ 2147483647 w 100"/>
                <a:gd name="T85" fmla="*/ 2147483647 h 42"/>
                <a:gd name="T86" fmla="*/ 2147483647 w 100"/>
                <a:gd name="T87" fmla="*/ 2147483647 h 42"/>
                <a:gd name="T88" fmla="*/ 2147483647 w 100"/>
                <a:gd name="T89" fmla="*/ 2147483647 h 42"/>
                <a:gd name="T90" fmla="*/ 2147483647 w 100"/>
                <a:gd name="T91" fmla="*/ 2147483647 h 42"/>
                <a:gd name="T92" fmla="*/ 2147483647 w 100"/>
                <a:gd name="T93" fmla="*/ 2147483647 h 42"/>
                <a:gd name="T94" fmla="*/ 2147483647 w 100"/>
                <a:gd name="T95" fmla="*/ 2147483647 h 42"/>
                <a:gd name="T96" fmla="*/ 2147483647 w 100"/>
                <a:gd name="T97" fmla="*/ 2147483647 h 42"/>
                <a:gd name="T98" fmla="*/ 2147483647 w 100"/>
                <a:gd name="T99" fmla="*/ 2147483647 h 42"/>
                <a:gd name="T100" fmla="*/ 0 w 100"/>
                <a:gd name="T101" fmla="*/ 2147483647 h 42"/>
                <a:gd name="T102" fmla="*/ 0 w 100"/>
                <a:gd name="T103" fmla="*/ 2147483647 h 42"/>
                <a:gd name="T104" fmla="*/ 2147483647 w 100"/>
                <a:gd name="T105" fmla="*/ 2147483647 h 4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00"/>
                <a:gd name="T160" fmla="*/ 0 h 42"/>
                <a:gd name="T161" fmla="*/ 100 w 100"/>
                <a:gd name="T162" fmla="*/ 42 h 4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00" h="42">
                  <a:moveTo>
                    <a:pt x="1" y="14"/>
                  </a:moveTo>
                  <a:lnTo>
                    <a:pt x="10" y="9"/>
                  </a:lnTo>
                  <a:lnTo>
                    <a:pt x="18" y="5"/>
                  </a:lnTo>
                  <a:lnTo>
                    <a:pt x="28" y="2"/>
                  </a:lnTo>
                  <a:lnTo>
                    <a:pt x="37" y="1"/>
                  </a:lnTo>
                  <a:lnTo>
                    <a:pt x="46" y="0"/>
                  </a:lnTo>
                  <a:lnTo>
                    <a:pt x="55" y="0"/>
                  </a:lnTo>
                  <a:lnTo>
                    <a:pt x="63" y="2"/>
                  </a:lnTo>
                  <a:lnTo>
                    <a:pt x="72" y="3"/>
                  </a:lnTo>
                  <a:lnTo>
                    <a:pt x="74" y="3"/>
                  </a:lnTo>
                  <a:lnTo>
                    <a:pt x="72" y="3"/>
                  </a:lnTo>
                  <a:lnTo>
                    <a:pt x="78" y="4"/>
                  </a:lnTo>
                  <a:lnTo>
                    <a:pt x="84" y="5"/>
                  </a:lnTo>
                  <a:lnTo>
                    <a:pt x="90" y="7"/>
                  </a:lnTo>
                  <a:lnTo>
                    <a:pt x="94" y="10"/>
                  </a:lnTo>
                  <a:lnTo>
                    <a:pt x="97" y="13"/>
                  </a:lnTo>
                  <a:lnTo>
                    <a:pt x="100" y="17"/>
                  </a:lnTo>
                  <a:lnTo>
                    <a:pt x="100" y="21"/>
                  </a:lnTo>
                  <a:lnTo>
                    <a:pt x="99" y="25"/>
                  </a:lnTo>
                  <a:lnTo>
                    <a:pt x="96" y="26"/>
                  </a:lnTo>
                  <a:lnTo>
                    <a:pt x="92" y="27"/>
                  </a:lnTo>
                  <a:lnTo>
                    <a:pt x="89" y="27"/>
                  </a:lnTo>
                  <a:lnTo>
                    <a:pt x="85" y="27"/>
                  </a:lnTo>
                  <a:lnTo>
                    <a:pt x="77" y="25"/>
                  </a:lnTo>
                  <a:lnTo>
                    <a:pt x="66" y="25"/>
                  </a:lnTo>
                  <a:lnTo>
                    <a:pt x="64" y="33"/>
                  </a:lnTo>
                  <a:lnTo>
                    <a:pt x="61" y="42"/>
                  </a:lnTo>
                  <a:lnTo>
                    <a:pt x="50" y="42"/>
                  </a:lnTo>
                  <a:lnTo>
                    <a:pt x="40" y="42"/>
                  </a:lnTo>
                  <a:lnTo>
                    <a:pt x="37" y="37"/>
                  </a:lnTo>
                  <a:lnTo>
                    <a:pt x="36" y="33"/>
                  </a:lnTo>
                  <a:lnTo>
                    <a:pt x="36" y="31"/>
                  </a:lnTo>
                  <a:lnTo>
                    <a:pt x="34" y="29"/>
                  </a:lnTo>
                  <a:lnTo>
                    <a:pt x="32" y="27"/>
                  </a:lnTo>
                  <a:lnTo>
                    <a:pt x="29" y="25"/>
                  </a:lnTo>
                  <a:lnTo>
                    <a:pt x="28" y="23"/>
                  </a:lnTo>
                  <a:lnTo>
                    <a:pt x="27" y="21"/>
                  </a:lnTo>
                  <a:lnTo>
                    <a:pt x="27" y="19"/>
                  </a:lnTo>
                  <a:lnTo>
                    <a:pt x="27" y="17"/>
                  </a:lnTo>
                  <a:lnTo>
                    <a:pt x="28" y="15"/>
                  </a:lnTo>
                  <a:lnTo>
                    <a:pt x="29" y="14"/>
                  </a:lnTo>
                  <a:lnTo>
                    <a:pt x="18" y="21"/>
                  </a:lnTo>
                  <a:lnTo>
                    <a:pt x="12" y="25"/>
                  </a:lnTo>
                  <a:lnTo>
                    <a:pt x="12" y="17"/>
                  </a:lnTo>
                  <a:lnTo>
                    <a:pt x="12" y="14"/>
                  </a:lnTo>
                  <a:lnTo>
                    <a:pt x="10" y="12"/>
                  </a:lnTo>
                  <a:lnTo>
                    <a:pt x="7" y="12"/>
                  </a:lnTo>
                  <a:lnTo>
                    <a:pt x="5" y="12"/>
                  </a:lnTo>
                  <a:lnTo>
                    <a:pt x="3" y="12"/>
                  </a:lnTo>
                  <a:lnTo>
                    <a:pt x="1" y="13"/>
                  </a:lnTo>
                  <a:lnTo>
                    <a:pt x="0" y="13"/>
                  </a:lnTo>
                  <a:lnTo>
                    <a:pt x="0" y="14"/>
                  </a:lnTo>
                  <a:lnTo>
                    <a:pt x="1" y="14"/>
                  </a:lnTo>
                </a:path>
              </a:pathLst>
            </a:custGeom>
            <a:solidFill>
              <a:schemeClr val="tx1">
                <a:lumMod val="50000"/>
                <a:lumOff val="50000"/>
              </a:schemeClr>
            </a:solidFill>
            <a:ln w="0">
              <a:solidFill>
                <a:schemeClr val="tx1">
                  <a:lumMod val="50000"/>
                  <a:lumOff val="50000"/>
                </a:schemeClr>
              </a:solidFill>
              <a:round/>
              <a:headEnd/>
              <a:tailEnd/>
            </a:ln>
          </p:spPr>
        </p:sp>
        <p:sp>
          <p:nvSpPr>
            <p:cNvPr id="65" name="Freeform 64"/>
            <p:cNvSpPr>
              <a:spLocks/>
            </p:cNvSpPr>
            <p:nvPr/>
          </p:nvSpPr>
          <p:spPr bwMode="auto">
            <a:xfrm>
              <a:off x="579234" y="3824323"/>
              <a:ext cx="8036" cy="8040"/>
            </a:xfrm>
            <a:custGeom>
              <a:avLst/>
              <a:gdLst>
                <a:gd name="T0" fmla="*/ 2147483647 w 11"/>
                <a:gd name="T1" fmla="*/ 0 h 6"/>
                <a:gd name="T2" fmla="*/ 2147483647 w 11"/>
                <a:gd name="T3" fmla="*/ 0 h 6"/>
                <a:gd name="T4" fmla="*/ 0 w 11"/>
                <a:gd name="T5" fmla="*/ 0 h 6"/>
                <a:gd name="T6" fmla="*/ 0 w 11"/>
                <a:gd name="T7" fmla="*/ 2147483647 h 6"/>
                <a:gd name="T8" fmla="*/ 0 w 11"/>
                <a:gd name="T9" fmla="*/ 2147483647 h 6"/>
                <a:gd name="T10" fmla="*/ 2147483647 w 11"/>
                <a:gd name="T11" fmla="*/ 2147483647 h 6"/>
                <a:gd name="T12" fmla="*/ 2147483647 w 11"/>
                <a:gd name="T13" fmla="*/ 2147483647 h 6"/>
                <a:gd name="T14" fmla="*/ 2147483647 w 11"/>
                <a:gd name="T15" fmla="*/ 2147483647 h 6"/>
                <a:gd name="T16" fmla="*/ 2147483647 w 11"/>
                <a:gd name="T17" fmla="*/ 0 h 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1"/>
                <a:gd name="T28" fmla="*/ 0 h 6"/>
                <a:gd name="T29" fmla="*/ 11 w 11"/>
                <a:gd name="T30" fmla="*/ 6 h 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1" h="6">
                  <a:moveTo>
                    <a:pt x="11" y="0"/>
                  </a:moveTo>
                  <a:lnTo>
                    <a:pt x="4" y="0"/>
                  </a:lnTo>
                  <a:lnTo>
                    <a:pt x="0" y="0"/>
                  </a:lnTo>
                  <a:lnTo>
                    <a:pt x="0" y="3"/>
                  </a:lnTo>
                  <a:lnTo>
                    <a:pt x="0" y="6"/>
                  </a:lnTo>
                  <a:lnTo>
                    <a:pt x="4" y="6"/>
                  </a:lnTo>
                  <a:lnTo>
                    <a:pt x="11" y="6"/>
                  </a:lnTo>
                  <a:lnTo>
                    <a:pt x="11" y="3"/>
                  </a:lnTo>
                  <a:lnTo>
                    <a:pt x="11" y="0"/>
                  </a:lnTo>
                </a:path>
              </a:pathLst>
            </a:custGeom>
            <a:solidFill>
              <a:schemeClr val="accent3"/>
            </a:solidFill>
            <a:ln w="0">
              <a:solidFill>
                <a:schemeClr val="accent3"/>
              </a:solidFill>
              <a:round/>
              <a:headEnd/>
              <a:tailEnd/>
            </a:ln>
          </p:spPr>
        </p:sp>
        <p:grpSp>
          <p:nvGrpSpPr>
            <p:cNvPr id="66" name="Group 65"/>
            <p:cNvGrpSpPr/>
            <p:nvPr/>
          </p:nvGrpSpPr>
          <p:grpSpPr>
            <a:xfrm>
              <a:off x="739956" y="977980"/>
              <a:ext cx="650924" cy="1559860"/>
              <a:chOff x="739956" y="977980"/>
              <a:chExt cx="650924" cy="1559860"/>
            </a:xfrm>
          </p:grpSpPr>
          <p:sp>
            <p:nvSpPr>
              <p:cNvPr id="116" name="wa"/>
              <p:cNvSpPr>
                <a:spLocks/>
              </p:cNvSpPr>
              <p:nvPr/>
            </p:nvSpPr>
            <p:spPr bwMode="auto">
              <a:xfrm>
                <a:off x="916750" y="977980"/>
                <a:ext cx="474130" cy="353782"/>
              </a:xfrm>
              <a:custGeom>
                <a:avLst/>
                <a:gdLst>
                  <a:gd name="T0" fmla="*/ 2147483647 w 1968"/>
                  <a:gd name="T1" fmla="*/ 2147483647 h 1434"/>
                  <a:gd name="T2" fmla="*/ 0 w 1968"/>
                  <a:gd name="T3" fmla="*/ 2147483647 h 1434"/>
                  <a:gd name="T4" fmla="*/ 2147483647 w 1968"/>
                  <a:gd name="T5" fmla="*/ 2147483647 h 1434"/>
                  <a:gd name="T6" fmla="*/ 2147483647 w 1968"/>
                  <a:gd name="T7" fmla="*/ 2147483647 h 1434"/>
                  <a:gd name="T8" fmla="*/ 2147483647 w 1968"/>
                  <a:gd name="T9" fmla="*/ 2147483647 h 1434"/>
                  <a:gd name="T10" fmla="*/ 2147483647 w 1968"/>
                  <a:gd name="T11" fmla="*/ 2147483647 h 1434"/>
                  <a:gd name="T12" fmla="*/ 2147483647 w 1968"/>
                  <a:gd name="T13" fmla="*/ 2147483647 h 1434"/>
                  <a:gd name="T14" fmla="*/ 2147483647 w 1968"/>
                  <a:gd name="T15" fmla="*/ 2147483647 h 1434"/>
                  <a:gd name="T16" fmla="*/ 2147483647 w 1968"/>
                  <a:gd name="T17" fmla="*/ 2147483647 h 1434"/>
                  <a:gd name="T18" fmla="*/ 2147483647 w 1968"/>
                  <a:gd name="T19" fmla="*/ 2147483647 h 1434"/>
                  <a:gd name="T20" fmla="*/ 2147483647 w 1968"/>
                  <a:gd name="T21" fmla="*/ 2147483647 h 1434"/>
                  <a:gd name="T22" fmla="*/ 2147483647 w 1968"/>
                  <a:gd name="T23" fmla="*/ 2147483647 h 1434"/>
                  <a:gd name="T24" fmla="*/ 2147483647 w 1968"/>
                  <a:gd name="T25" fmla="*/ 2147483647 h 1434"/>
                  <a:gd name="T26" fmla="*/ 2147483647 w 1968"/>
                  <a:gd name="T27" fmla="*/ 2147483647 h 1434"/>
                  <a:gd name="T28" fmla="*/ 2147483647 w 1968"/>
                  <a:gd name="T29" fmla="*/ 2147483647 h 1434"/>
                  <a:gd name="T30" fmla="*/ 2147483647 w 1968"/>
                  <a:gd name="T31" fmla="*/ 2147483647 h 1434"/>
                  <a:gd name="T32" fmla="*/ 2147483647 w 1968"/>
                  <a:gd name="T33" fmla="*/ 2147483647 h 1434"/>
                  <a:gd name="T34" fmla="*/ 2147483647 w 1968"/>
                  <a:gd name="T35" fmla="*/ 2147483647 h 1434"/>
                  <a:gd name="T36" fmla="*/ 2147483647 w 1968"/>
                  <a:gd name="T37" fmla="*/ 2147483647 h 1434"/>
                  <a:gd name="T38" fmla="*/ 2147483647 w 1968"/>
                  <a:gd name="T39" fmla="*/ 2147483647 h 1434"/>
                  <a:gd name="T40" fmla="*/ 2147483647 w 1968"/>
                  <a:gd name="T41" fmla="*/ 2147483647 h 1434"/>
                  <a:gd name="T42" fmla="*/ 2147483647 w 1968"/>
                  <a:gd name="T43" fmla="*/ 2147483647 h 1434"/>
                  <a:gd name="T44" fmla="*/ 2147483647 w 1968"/>
                  <a:gd name="T45" fmla="*/ 2147483647 h 1434"/>
                  <a:gd name="T46" fmla="*/ 2147483647 w 1968"/>
                  <a:gd name="T47" fmla="*/ 2147483647 h 1434"/>
                  <a:gd name="T48" fmla="*/ 2147483647 w 1968"/>
                  <a:gd name="T49" fmla="*/ 2147483647 h 1434"/>
                  <a:gd name="T50" fmla="*/ 2147483647 w 1968"/>
                  <a:gd name="T51" fmla="*/ 2147483647 h 1434"/>
                  <a:gd name="T52" fmla="*/ 2147483647 w 1968"/>
                  <a:gd name="T53" fmla="*/ 2147483647 h 1434"/>
                  <a:gd name="T54" fmla="*/ 2147483647 w 1968"/>
                  <a:gd name="T55" fmla="*/ 2147483647 h 1434"/>
                  <a:gd name="T56" fmla="*/ 2147483647 w 1968"/>
                  <a:gd name="T57" fmla="*/ 2147483647 h 1434"/>
                  <a:gd name="T58" fmla="*/ 2147483647 w 1968"/>
                  <a:gd name="T59" fmla="*/ 2147483647 h 1434"/>
                  <a:gd name="T60" fmla="*/ 2147483647 w 1968"/>
                  <a:gd name="T61" fmla="*/ 2147483647 h 1434"/>
                  <a:gd name="T62" fmla="*/ 2147483647 w 1968"/>
                  <a:gd name="T63" fmla="*/ 2147483647 h 1434"/>
                  <a:gd name="T64" fmla="*/ 2147483647 w 1968"/>
                  <a:gd name="T65" fmla="*/ 2147483647 h 1434"/>
                  <a:gd name="T66" fmla="*/ 2147483647 w 1968"/>
                  <a:gd name="T67" fmla="*/ 2147483647 h 1434"/>
                  <a:gd name="T68" fmla="*/ 2147483647 w 1968"/>
                  <a:gd name="T69" fmla="*/ 2147483647 h 1434"/>
                  <a:gd name="T70" fmla="*/ 2147483647 w 1968"/>
                  <a:gd name="T71" fmla="*/ 2147483647 h 1434"/>
                  <a:gd name="T72" fmla="*/ 2147483647 w 1968"/>
                  <a:gd name="T73" fmla="*/ 0 h 1434"/>
                  <a:gd name="T74" fmla="*/ 2147483647 w 1968"/>
                  <a:gd name="T75" fmla="*/ 2147483647 h 1434"/>
                  <a:gd name="T76" fmla="*/ 2147483647 w 1968"/>
                  <a:gd name="T77" fmla="*/ 2147483647 h 1434"/>
                  <a:gd name="T78" fmla="*/ 2147483647 w 1968"/>
                  <a:gd name="T79" fmla="*/ 2147483647 h 1434"/>
                  <a:gd name="T80" fmla="*/ 2147483647 w 1968"/>
                  <a:gd name="T81" fmla="*/ 2147483647 h 1434"/>
                  <a:gd name="T82" fmla="*/ 2147483647 w 1968"/>
                  <a:gd name="T83" fmla="*/ 2147483647 h 1434"/>
                  <a:gd name="T84" fmla="*/ 2147483647 w 1968"/>
                  <a:gd name="T85" fmla="*/ 2147483647 h 1434"/>
                  <a:gd name="T86" fmla="*/ 2147483647 w 1968"/>
                  <a:gd name="T87" fmla="*/ 2147483647 h 1434"/>
                  <a:gd name="T88" fmla="*/ 2147483647 w 1968"/>
                  <a:gd name="T89" fmla="*/ 2147483647 h 1434"/>
                  <a:gd name="T90" fmla="*/ 2147483647 w 1968"/>
                  <a:gd name="T91" fmla="*/ 2147483647 h 1434"/>
                  <a:gd name="T92" fmla="*/ 2147483647 w 1968"/>
                  <a:gd name="T93" fmla="*/ 2147483647 h 1434"/>
                  <a:gd name="T94" fmla="*/ 2147483647 w 1968"/>
                  <a:gd name="T95" fmla="*/ 2147483647 h 1434"/>
                  <a:gd name="T96" fmla="*/ 2147483647 w 1968"/>
                  <a:gd name="T97" fmla="*/ 2147483647 h 1434"/>
                  <a:gd name="T98" fmla="*/ 2147483647 w 1968"/>
                  <a:gd name="T99" fmla="*/ 2147483647 h 1434"/>
                  <a:gd name="T100" fmla="*/ 2147483647 w 1968"/>
                  <a:gd name="T101" fmla="*/ 2147483647 h 1434"/>
                  <a:gd name="T102" fmla="*/ 2147483647 w 1968"/>
                  <a:gd name="T103" fmla="*/ 2147483647 h 1434"/>
                  <a:gd name="T104" fmla="*/ 2147483647 w 1968"/>
                  <a:gd name="T105" fmla="*/ 2147483647 h 1434"/>
                  <a:gd name="T106" fmla="*/ 2147483647 w 1968"/>
                  <a:gd name="T107" fmla="*/ 2147483647 h 1434"/>
                  <a:gd name="T108" fmla="*/ 2147483647 w 1968"/>
                  <a:gd name="T109" fmla="*/ 2147483647 h 1434"/>
                  <a:gd name="T110" fmla="*/ 2147483647 w 1968"/>
                  <a:gd name="T111" fmla="*/ 2147483647 h 1434"/>
                  <a:gd name="T112" fmla="*/ 2147483647 w 1968"/>
                  <a:gd name="T113" fmla="*/ 2147483647 h 1434"/>
                  <a:gd name="T114" fmla="*/ 2147483647 w 1968"/>
                  <a:gd name="T115" fmla="*/ 2147483647 h 1434"/>
                  <a:gd name="T116" fmla="*/ 2147483647 w 1968"/>
                  <a:gd name="T117" fmla="*/ 2147483647 h 1434"/>
                  <a:gd name="T118" fmla="*/ 2147483647 w 1968"/>
                  <a:gd name="T119" fmla="*/ 2147483647 h 143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968"/>
                  <a:gd name="T181" fmla="*/ 0 h 1434"/>
                  <a:gd name="T182" fmla="*/ 1968 w 1968"/>
                  <a:gd name="T183" fmla="*/ 1434 h 143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968" h="1434">
                    <a:moveTo>
                      <a:pt x="77" y="903"/>
                    </a:moveTo>
                    <a:lnTo>
                      <a:pt x="28" y="871"/>
                    </a:lnTo>
                    <a:lnTo>
                      <a:pt x="12" y="866"/>
                    </a:lnTo>
                    <a:lnTo>
                      <a:pt x="0" y="861"/>
                    </a:lnTo>
                    <a:lnTo>
                      <a:pt x="0" y="849"/>
                    </a:lnTo>
                    <a:lnTo>
                      <a:pt x="17" y="807"/>
                    </a:lnTo>
                    <a:lnTo>
                      <a:pt x="23" y="784"/>
                    </a:lnTo>
                    <a:lnTo>
                      <a:pt x="23" y="768"/>
                    </a:lnTo>
                    <a:lnTo>
                      <a:pt x="23" y="758"/>
                    </a:lnTo>
                    <a:lnTo>
                      <a:pt x="33" y="752"/>
                    </a:lnTo>
                    <a:lnTo>
                      <a:pt x="39" y="758"/>
                    </a:lnTo>
                    <a:lnTo>
                      <a:pt x="44" y="779"/>
                    </a:lnTo>
                    <a:lnTo>
                      <a:pt x="39" y="796"/>
                    </a:lnTo>
                    <a:lnTo>
                      <a:pt x="33" y="807"/>
                    </a:lnTo>
                    <a:lnTo>
                      <a:pt x="39" y="817"/>
                    </a:lnTo>
                    <a:lnTo>
                      <a:pt x="72" y="784"/>
                    </a:lnTo>
                    <a:lnTo>
                      <a:pt x="66" y="774"/>
                    </a:lnTo>
                    <a:lnTo>
                      <a:pt x="66" y="758"/>
                    </a:lnTo>
                    <a:lnTo>
                      <a:pt x="82" y="736"/>
                    </a:lnTo>
                    <a:lnTo>
                      <a:pt x="72" y="714"/>
                    </a:lnTo>
                    <a:lnTo>
                      <a:pt x="49" y="709"/>
                    </a:lnTo>
                    <a:lnTo>
                      <a:pt x="49" y="655"/>
                    </a:lnTo>
                    <a:lnTo>
                      <a:pt x="60" y="650"/>
                    </a:lnTo>
                    <a:lnTo>
                      <a:pt x="77" y="655"/>
                    </a:lnTo>
                    <a:lnTo>
                      <a:pt x="88" y="650"/>
                    </a:lnTo>
                    <a:lnTo>
                      <a:pt x="120" y="638"/>
                    </a:lnTo>
                    <a:lnTo>
                      <a:pt x="93" y="612"/>
                    </a:lnTo>
                    <a:lnTo>
                      <a:pt x="93" y="606"/>
                    </a:lnTo>
                    <a:lnTo>
                      <a:pt x="88" y="601"/>
                    </a:lnTo>
                    <a:lnTo>
                      <a:pt x="60" y="617"/>
                    </a:lnTo>
                    <a:lnTo>
                      <a:pt x="60" y="580"/>
                    </a:lnTo>
                    <a:lnTo>
                      <a:pt x="60" y="552"/>
                    </a:lnTo>
                    <a:lnTo>
                      <a:pt x="66" y="508"/>
                    </a:lnTo>
                    <a:lnTo>
                      <a:pt x="66" y="476"/>
                    </a:lnTo>
                    <a:lnTo>
                      <a:pt x="60" y="444"/>
                    </a:lnTo>
                    <a:lnTo>
                      <a:pt x="66" y="363"/>
                    </a:lnTo>
                    <a:lnTo>
                      <a:pt x="77" y="336"/>
                    </a:lnTo>
                    <a:lnTo>
                      <a:pt x="44" y="234"/>
                    </a:lnTo>
                    <a:lnTo>
                      <a:pt x="44" y="162"/>
                    </a:lnTo>
                    <a:lnTo>
                      <a:pt x="55" y="125"/>
                    </a:lnTo>
                    <a:lnTo>
                      <a:pt x="66" y="71"/>
                    </a:lnTo>
                    <a:lnTo>
                      <a:pt x="250" y="201"/>
                    </a:lnTo>
                    <a:lnTo>
                      <a:pt x="347" y="255"/>
                    </a:lnTo>
                    <a:lnTo>
                      <a:pt x="418" y="271"/>
                    </a:lnTo>
                    <a:lnTo>
                      <a:pt x="461" y="304"/>
                    </a:lnTo>
                    <a:lnTo>
                      <a:pt x="500" y="304"/>
                    </a:lnTo>
                    <a:lnTo>
                      <a:pt x="521" y="309"/>
                    </a:lnTo>
                    <a:lnTo>
                      <a:pt x="532" y="331"/>
                    </a:lnTo>
                    <a:lnTo>
                      <a:pt x="537" y="422"/>
                    </a:lnTo>
                    <a:lnTo>
                      <a:pt x="532" y="444"/>
                    </a:lnTo>
                    <a:lnTo>
                      <a:pt x="500" y="466"/>
                    </a:lnTo>
                    <a:lnTo>
                      <a:pt x="489" y="503"/>
                    </a:lnTo>
                    <a:lnTo>
                      <a:pt x="489" y="536"/>
                    </a:lnTo>
                    <a:lnTo>
                      <a:pt x="494" y="552"/>
                    </a:lnTo>
                    <a:lnTo>
                      <a:pt x="489" y="568"/>
                    </a:lnTo>
                    <a:lnTo>
                      <a:pt x="483" y="585"/>
                    </a:lnTo>
                    <a:lnTo>
                      <a:pt x="483" y="601"/>
                    </a:lnTo>
                    <a:lnTo>
                      <a:pt x="500" y="617"/>
                    </a:lnTo>
                    <a:lnTo>
                      <a:pt x="537" y="596"/>
                    </a:lnTo>
                    <a:lnTo>
                      <a:pt x="554" y="515"/>
                    </a:lnTo>
                    <a:lnTo>
                      <a:pt x="575" y="498"/>
                    </a:lnTo>
                    <a:lnTo>
                      <a:pt x="586" y="460"/>
                    </a:lnTo>
                    <a:lnTo>
                      <a:pt x="635" y="411"/>
                    </a:lnTo>
                    <a:lnTo>
                      <a:pt x="640" y="395"/>
                    </a:lnTo>
                    <a:lnTo>
                      <a:pt x="619" y="320"/>
                    </a:lnTo>
                    <a:lnTo>
                      <a:pt x="581" y="217"/>
                    </a:lnTo>
                    <a:lnTo>
                      <a:pt x="575" y="201"/>
                    </a:lnTo>
                    <a:lnTo>
                      <a:pt x="591" y="195"/>
                    </a:lnTo>
                    <a:lnTo>
                      <a:pt x="613" y="201"/>
                    </a:lnTo>
                    <a:lnTo>
                      <a:pt x="635" y="152"/>
                    </a:lnTo>
                    <a:lnTo>
                      <a:pt x="629" y="104"/>
                    </a:lnTo>
                    <a:lnTo>
                      <a:pt x="602" y="98"/>
                    </a:lnTo>
                    <a:lnTo>
                      <a:pt x="591" y="65"/>
                    </a:lnTo>
                    <a:lnTo>
                      <a:pt x="591" y="0"/>
                    </a:lnTo>
                    <a:lnTo>
                      <a:pt x="982" y="109"/>
                    </a:lnTo>
                    <a:lnTo>
                      <a:pt x="1356" y="201"/>
                    </a:lnTo>
                    <a:lnTo>
                      <a:pt x="1962" y="341"/>
                    </a:lnTo>
                    <a:lnTo>
                      <a:pt x="1968" y="341"/>
                    </a:lnTo>
                    <a:lnTo>
                      <a:pt x="1757" y="1277"/>
                    </a:lnTo>
                    <a:lnTo>
                      <a:pt x="1745" y="1288"/>
                    </a:lnTo>
                    <a:lnTo>
                      <a:pt x="1745" y="1304"/>
                    </a:lnTo>
                    <a:lnTo>
                      <a:pt x="1745" y="1320"/>
                    </a:lnTo>
                    <a:lnTo>
                      <a:pt x="1757" y="1330"/>
                    </a:lnTo>
                    <a:lnTo>
                      <a:pt x="1768" y="1353"/>
                    </a:lnTo>
                    <a:lnTo>
                      <a:pt x="1762" y="1363"/>
                    </a:lnTo>
                    <a:lnTo>
                      <a:pt x="1757" y="1369"/>
                    </a:lnTo>
                    <a:lnTo>
                      <a:pt x="1745" y="1385"/>
                    </a:lnTo>
                    <a:lnTo>
                      <a:pt x="1745" y="1412"/>
                    </a:lnTo>
                    <a:lnTo>
                      <a:pt x="1751" y="1434"/>
                    </a:lnTo>
                    <a:lnTo>
                      <a:pt x="1231" y="1314"/>
                    </a:lnTo>
                    <a:lnTo>
                      <a:pt x="1193" y="1325"/>
                    </a:lnTo>
                    <a:lnTo>
                      <a:pt x="1166" y="1325"/>
                    </a:lnTo>
                    <a:lnTo>
                      <a:pt x="1138" y="1314"/>
                    </a:lnTo>
                    <a:lnTo>
                      <a:pt x="1106" y="1314"/>
                    </a:lnTo>
                    <a:lnTo>
                      <a:pt x="1090" y="1304"/>
                    </a:lnTo>
                    <a:lnTo>
                      <a:pt x="1057" y="1304"/>
                    </a:lnTo>
                    <a:lnTo>
                      <a:pt x="1031" y="1314"/>
                    </a:lnTo>
                    <a:lnTo>
                      <a:pt x="993" y="1304"/>
                    </a:lnTo>
                    <a:lnTo>
                      <a:pt x="960" y="1304"/>
                    </a:lnTo>
                    <a:lnTo>
                      <a:pt x="922" y="1325"/>
                    </a:lnTo>
                    <a:lnTo>
                      <a:pt x="895" y="1330"/>
                    </a:lnTo>
                    <a:lnTo>
                      <a:pt x="830" y="1320"/>
                    </a:lnTo>
                    <a:lnTo>
                      <a:pt x="814" y="1314"/>
                    </a:lnTo>
                    <a:lnTo>
                      <a:pt x="775" y="1293"/>
                    </a:lnTo>
                    <a:lnTo>
                      <a:pt x="656" y="1309"/>
                    </a:lnTo>
                    <a:lnTo>
                      <a:pt x="635" y="1277"/>
                    </a:lnTo>
                    <a:lnTo>
                      <a:pt x="537" y="1250"/>
                    </a:lnTo>
                    <a:lnTo>
                      <a:pt x="489" y="1239"/>
                    </a:lnTo>
                    <a:lnTo>
                      <a:pt x="429" y="1250"/>
                    </a:lnTo>
                    <a:lnTo>
                      <a:pt x="337" y="1239"/>
                    </a:lnTo>
                    <a:lnTo>
                      <a:pt x="261" y="1207"/>
                    </a:lnTo>
                    <a:lnTo>
                      <a:pt x="250" y="1174"/>
                    </a:lnTo>
                    <a:lnTo>
                      <a:pt x="250" y="1082"/>
                    </a:lnTo>
                    <a:lnTo>
                      <a:pt x="261" y="1060"/>
                    </a:lnTo>
                    <a:lnTo>
                      <a:pt x="250" y="1012"/>
                    </a:lnTo>
                    <a:lnTo>
                      <a:pt x="196" y="963"/>
                    </a:lnTo>
                    <a:lnTo>
                      <a:pt x="152" y="963"/>
                    </a:lnTo>
                    <a:lnTo>
                      <a:pt x="147" y="947"/>
                    </a:lnTo>
                    <a:lnTo>
                      <a:pt x="126" y="926"/>
                    </a:lnTo>
                    <a:lnTo>
                      <a:pt x="77" y="903"/>
                    </a:lnTo>
                    <a:close/>
                  </a:path>
                </a:pathLst>
              </a:custGeom>
              <a:solidFill>
                <a:schemeClr val="tx1">
                  <a:lumMod val="50000"/>
                  <a:lumOff val="50000"/>
                </a:schemeClr>
              </a:solidFill>
              <a:ln w="9525">
                <a:solidFill>
                  <a:schemeClr val="tx1">
                    <a:lumMod val="50000"/>
                    <a:lumOff val="50000"/>
                  </a:schemeClr>
                </a:solidFill>
                <a:round/>
                <a:headEnd/>
                <a:tailEnd/>
              </a:ln>
            </p:spPr>
          </p:sp>
          <p:sp>
            <p:nvSpPr>
              <p:cNvPr id="117" name="or"/>
              <p:cNvSpPr>
                <a:spLocks/>
              </p:cNvSpPr>
              <p:nvPr/>
            </p:nvSpPr>
            <p:spPr bwMode="auto">
              <a:xfrm>
                <a:off x="780136" y="1203115"/>
                <a:ext cx="578600" cy="482431"/>
              </a:xfrm>
              <a:custGeom>
                <a:avLst/>
                <a:gdLst>
                  <a:gd name="T0" fmla="*/ 2147483647 w 2368"/>
                  <a:gd name="T1" fmla="*/ 2147483647 h 1975"/>
                  <a:gd name="T2" fmla="*/ 2147483647 w 2368"/>
                  <a:gd name="T3" fmla="*/ 2147483647 h 1975"/>
                  <a:gd name="T4" fmla="*/ 2147483647 w 2368"/>
                  <a:gd name="T5" fmla="*/ 2147483647 h 1975"/>
                  <a:gd name="T6" fmla="*/ 2147483647 w 2368"/>
                  <a:gd name="T7" fmla="*/ 2147483647 h 1975"/>
                  <a:gd name="T8" fmla="*/ 2147483647 w 2368"/>
                  <a:gd name="T9" fmla="*/ 2147483647 h 1975"/>
                  <a:gd name="T10" fmla="*/ 2147483647 w 2368"/>
                  <a:gd name="T11" fmla="*/ 2147483647 h 1975"/>
                  <a:gd name="T12" fmla="*/ 2147483647 w 2368"/>
                  <a:gd name="T13" fmla="*/ 2147483647 h 1975"/>
                  <a:gd name="T14" fmla="*/ 2147483647 w 2368"/>
                  <a:gd name="T15" fmla="*/ 2147483647 h 1975"/>
                  <a:gd name="T16" fmla="*/ 2147483647 w 2368"/>
                  <a:gd name="T17" fmla="*/ 2147483647 h 1975"/>
                  <a:gd name="T18" fmla="*/ 2147483647 w 2368"/>
                  <a:gd name="T19" fmla="*/ 2147483647 h 1975"/>
                  <a:gd name="T20" fmla="*/ 2147483647 w 2368"/>
                  <a:gd name="T21" fmla="*/ 2147483647 h 1975"/>
                  <a:gd name="T22" fmla="*/ 2147483647 w 2368"/>
                  <a:gd name="T23" fmla="*/ 2147483647 h 1975"/>
                  <a:gd name="T24" fmla="*/ 2147483647 w 2368"/>
                  <a:gd name="T25" fmla="*/ 2147483647 h 1975"/>
                  <a:gd name="T26" fmla="*/ 2147483647 w 2368"/>
                  <a:gd name="T27" fmla="*/ 2147483647 h 1975"/>
                  <a:gd name="T28" fmla="*/ 2147483647 w 2368"/>
                  <a:gd name="T29" fmla="*/ 2147483647 h 1975"/>
                  <a:gd name="T30" fmla="*/ 2147483647 w 2368"/>
                  <a:gd name="T31" fmla="*/ 2147483647 h 1975"/>
                  <a:gd name="T32" fmla="*/ 2147483647 w 2368"/>
                  <a:gd name="T33" fmla="*/ 2147483647 h 1975"/>
                  <a:gd name="T34" fmla="*/ 2147483647 w 2368"/>
                  <a:gd name="T35" fmla="*/ 2147483647 h 1975"/>
                  <a:gd name="T36" fmla="*/ 2147483647 w 2368"/>
                  <a:gd name="T37" fmla="*/ 2147483647 h 1975"/>
                  <a:gd name="T38" fmla="*/ 2147483647 w 2368"/>
                  <a:gd name="T39" fmla="*/ 2147483647 h 1975"/>
                  <a:gd name="T40" fmla="*/ 2147483647 w 2368"/>
                  <a:gd name="T41" fmla="*/ 2147483647 h 1975"/>
                  <a:gd name="T42" fmla="*/ 2147483647 w 2368"/>
                  <a:gd name="T43" fmla="*/ 2147483647 h 1975"/>
                  <a:gd name="T44" fmla="*/ 2147483647 w 2368"/>
                  <a:gd name="T45" fmla="*/ 2147483647 h 1975"/>
                  <a:gd name="T46" fmla="*/ 2147483647 w 2368"/>
                  <a:gd name="T47" fmla="*/ 2147483647 h 1975"/>
                  <a:gd name="T48" fmla="*/ 2147483647 w 2368"/>
                  <a:gd name="T49" fmla="*/ 2147483647 h 1975"/>
                  <a:gd name="T50" fmla="*/ 2147483647 w 2368"/>
                  <a:gd name="T51" fmla="*/ 2147483647 h 1975"/>
                  <a:gd name="T52" fmla="*/ 2147483647 w 2368"/>
                  <a:gd name="T53" fmla="*/ 2147483647 h 1975"/>
                  <a:gd name="T54" fmla="*/ 2147483647 w 2368"/>
                  <a:gd name="T55" fmla="*/ 2147483647 h 1975"/>
                  <a:gd name="T56" fmla="*/ 2147483647 w 2368"/>
                  <a:gd name="T57" fmla="*/ 2147483647 h 1975"/>
                  <a:gd name="T58" fmla="*/ 2147483647 w 2368"/>
                  <a:gd name="T59" fmla="*/ 2147483647 h 1975"/>
                  <a:gd name="T60" fmla="*/ 2147483647 w 2368"/>
                  <a:gd name="T61" fmla="*/ 2147483647 h 1975"/>
                  <a:gd name="T62" fmla="*/ 2147483647 w 2368"/>
                  <a:gd name="T63" fmla="*/ 2147483647 h 1975"/>
                  <a:gd name="T64" fmla="*/ 2147483647 w 2368"/>
                  <a:gd name="T65" fmla="*/ 2147483647 h 1975"/>
                  <a:gd name="T66" fmla="*/ 2147483647 w 2368"/>
                  <a:gd name="T67" fmla="*/ 2147483647 h 1975"/>
                  <a:gd name="T68" fmla="*/ 2147483647 w 2368"/>
                  <a:gd name="T69" fmla="*/ 2147483647 h 1975"/>
                  <a:gd name="T70" fmla="*/ 2147483647 w 2368"/>
                  <a:gd name="T71" fmla="*/ 2147483647 h 1975"/>
                  <a:gd name="T72" fmla="*/ 2147483647 w 2368"/>
                  <a:gd name="T73" fmla="*/ 2147483647 h 1975"/>
                  <a:gd name="T74" fmla="*/ 2147483647 w 2368"/>
                  <a:gd name="T75" fmla="*/ 2147483647 h 1975"/>
                  <a:gd name="T76" fmla="*/ 2147483647 w 2368"/>
                  <a:gd name="T77" fmla="*/ 2147483647 h 1975"/>
                  <a:gd name="T78" fmla="*/ 2147483647 w 2368"/>
                  <a:gd name="T79" fmla="*/ 2147483647 h 197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368"/>
                  <a:gd name="T121" fmla="*/ 0 h 1975"/>
                  <a:gd name="T122" fmla="*/ 2368 w 2368"/>
                  <a:gd name="T123" fmla="*/ 1975 h 1975"/>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368" h="1975">
                    <a:moveTo>
                      <a:pt x="32" y="1483"/>
                    </a:moveTo>
                    <a:lnTo>
                      <a:pt x="16" y="1466"/>
                    </a:lnTo>
                    <a:lnTo>
                      <a:pt x="0" y="1390"/>
                    </a:lnTo>
                    <a:lnTo>
                      <a:pt x="16" y="1353"/>
                    </a:lnTo>
                    <a:lnTo>
                      <a:pt x="16" y="1320"/>
                    </a:lnTo>
                    <a:lnTo>
                      <a:pt x="37" y="1260"/>
                    </a:lnTo>
                    <a:lnTo>
                      <a:pt x="27" y="1147"/>
                    </a:lnTo>
                    <a:lnTo>
                      <a:pt x="43" y="1120"/>
                    </a:lnTo>
                    <a:lnTo>
                      <a:pt x="70" y="1109"/>
                    </a:lnTo>
                    <a:lnTo>
                      <a:pt x="81" y="1088"/>
                    </a:lnTo>
                    <a:lnTo>
                      <a:pt x="97" y="1049"/>
                    </a:lnTo>
                    <a:lnTo>
                      <a:pt x="109" y="1039"/>
                    </a:lnTo>
                    <a:lnTo>
                      <a:pt x="119" y="984"/>
                    </a:lnTo>
                    <a:lnTo>
                      <a:pt x="130" y="979"/>
                    </a:lnTo>
                    <a:lnTo>
                      <a:pt x="200" y="898"/>
                    </a:lnTo>
                    <a:lnTo>
                      <a:pt x="233" y="817"/>
                    </a:lnTo>
                    <a:lnTo>
                      <a:pt x="293" y="703"/>
                    </a:lnTo>
                    <a:lnTo>
                      <a:pt x="363" y="503"/>
                    </a:lnTo>
                    <a:lnTo>
                      <a:pt x="412" y="411"/>
                    </a:lnTo>
                    <a:lnTo>
                      <a:pt x="455" y="287"/>
                    </a:lnTo>
                    <a:lnTo>
                      <a:pt x="504" y="125"/>
                    </a:lnTo>
                    <a:lnTo>
                      <a:pt x="525" y="71"/>
                    </a:lnTo>
                    <a:lnTo>
                      <a:pt x="537" y="23"/>
                    </a:lnTo>
                    <a:lnTo>
                      <a:pt x="537" y="6"/>
                    </a:lnTo>
                    <a:lnTo>
                      <a:pt x="558" y="0"/>
                    </a:lnTo>
                    <a:lnTo>
                      <a:pt x="590" y="6"/>
                    </a:lnTo>
                    <a:lnTo>
                      <a:pt x="607" y="0"/>
                    </a:lnTo>
                    <a:lnTo>
                      <a:pt x="656" y="23"/>
                    </a:lnTo>
                    <a:lnTo>
                      <a:pt x="677" y="44"/>
                    </a:lnTo>
                    <a:lnTo>
                      <a:pt x="682" y="60"/>
                    </a:lnTo>
                    <a:lnTo>
                      <a:pt x="726" y="60"/>
                    </a:lnTo>
                    <a:lnTo>
                      <a:pt x="780" y="109"/>
                    </a:lnTo>
                    <a:lnTo>
                      <a:pt x="791" y="157"/>
                    </a:lnTo>
                    <a:lnTo>
                      <a:pt x="780" y="179"/>
                    </a:lnTo>
                    <a:lnTo>
                      <a:pt x="780" y="271"/>
                    </a:lnTo>
                    <a:lnTo>
                      <a:pt x="791" y="304"/>
                    </a:lnTo>
                    <a:lnTo>
                      <a:pt x="867" y="336"/>
                    </a:lnTo>
                    <a:lnTo>
                      <a:pt x="959" y="347"/>
                    </a:lnTo>
                    <a:lnTo>
                      <a:pt x="1019" y="336"/>
                    </a:lnTo>
                    <a:lnTo>
                      <a:pt x="1067" y="347"/>
                    </a:lnTo>
                    <a:lnTo>
                      <a:pt x="1165" y="374"/>
                    </a:lnTo>
                    <a:lnTo>
                      <a:pt x="1186" y="406"/>
                    </a:lnTo>
                    <a:lnTo>
                      <a:pt x="1305" y="390"/>
                    </a:lnTo>
                    <a:lnTo>
                      <a:pt x="1344" y="411"/>
                    </a:lnTo>
                    <a:lnTo>
                      <a:pt x="1360" y="417"/>
                    </a:lnTo>
                    <a:lnTo>
                      <a:pt x="1425" y="427"/>
                    </a:lnTo>
                    <a:lnTo>
                      <a:pt x="1452" y="422"/>
                    </a:lnTo>
                    <a:lnTo>
                      <a:pt x="1490" y="401"/>
                    </a:lnTo>
                    <a:lnTo>
                      <a:pt x="1523" y="401"/>
                    </a:lnTo>
                    <a:lnTo>
                      <a:pt x="1561" y="411"/>
                    </a:lnTo>
                    <a:lnTo>
                      <a:pt x="1587" y="401"/>
                    </a:lnTo>
                    <a:lnTo>
                      <a:pt x="1620" y="401"/>
                    </a:lnTo>
                    <a:lnTo>
                      <a:pt x="1636" y="411"/>
                    </a:lnTo>
                    <a:lnTo>
                      <a:pt x="1668" y="411"/>
                    </a:lnTo>
                    <a:lnTo>
                      <a:pt x="1696" y="422"/>
                    </a:lnTo>
                    <a:lnTo>
                      <a:pt x="1723" y="422"/>
                    </a:lnTo>
                    <a:lnTo>
                      <a:pt x="1761" y="411"/>
                    </a:lnTo>
                    <a:lnTo>
                      <a:pt x="2281" y="531"/>
                    </a:lnTo>
                    <a:lnTo>
                      <a:pt x="2287" y="563"/>
                    </a:lnTo>
                    <a:lnTo>
                      <a:pt x="2308" y="596"/>
                    </a:lnTo>
                    <a:lnTo>
                      <a:pt x="2335" y="606"/>
                    </a:lnTo>
                    <a:lnTo>
                      <a:pt x="2363" y="628"/>
                    </a:lnTo>
                    <a:lnTo>
                      <a:pt x="2368" y="677"/>
                    </a:lnTo>
                    <a:lnTo>
                      <a:pt x="2243" y="872"/>
                    </a:lnTo>
                    <a:lnTo>
                      <a:pt x="2221" y="898"/>
                    </a:lnTo>
                    <a:lnTo>
                      <a:pt x="2216" y="919"/>
                    </a:lnTo>
                    <a:lnTo>
                      <a:pt x="2189" y="952"/>
                    </a:lnTo>
                    <a:lnTo>
                      <a:pt x="2145" y="968"/>
                    </a:lnTo>
                    <a:lnTo>
                      <a:pt x="2080" y="1072"/>
                    </a:lnTo>
                    <a:lnTo>
                      <a:pt x="2070" y="1114"/>
                    </a:lnTo>
                    <a:lnTo>
                      <a:pt x="2080" y="1137"/>
                    </a:lnTo>
                    <a:lnTo>
                      <a:pt x="2119" y="1158"/>
                    </a:lnTo>
                    <a:lnTo>
                      <a:pt x="2140" y="1185"/>
                    </a:lnTo>
                    <a:lnTo>
                      <a:pt x="2129" y="1207"/>
                    </a:lnTo>
                    <a:lnTo>
                      <a:pt x="2124" y="1223"/>
                    </a:lnTo>
                    <a:lnTo>
                      <a:pt x="2113" y="1223"/>
                    </a:lnTo>
                    <a:lnTo>
                      <a:pt x="2113" y="1266"/>
                    </a:lnTo>
                    <a:lnTo>
                      <a:pt x="2075" y="1315"/>
                    </a:lnTo>
                    <a:lnTo>
                      <a:pt x="1929" y="1975"/>
                    </a:lnTo>
                    <a:lnTo>
                      <a:pt x="1138" y="1785"/>
                    </a:lnTo>
                    <a:lnTo>
                      <a:pt x="32" y="1483"/>
                    </a:lnTo>
                    <a:close/>
                  </a:path>
                </a:pathLst>
              </a:custGeom>
              <a:solidFill>
                <a:schemeClr val="tx1">
                  <a:lumMod val="50000"/>
                  <a:lumOff val="50000"/>
                </a:schemeClr>
              </a:solidFill>
              <a:ln w="9525">
                <a:solidFill>
                  <a:schemeClr val="tx1">
                    <a:lumMod val="50000"/>
                    <a:lumOff val="50000"/>
                  </a:schemeClr>
                </a:solidFill>
                <a:round/>
                <a:headEnd/>
                <a:tailEnd/>
              </a:ln>
            </p:spPr>
          </p:sp>
          <p:sp>
            <p:nvSpPr>
              <p:cNvPr id="118" name="ca"/>
              <p:cNvSpPr>
                <a:spLocks/>
              </p:cNvSpPr>
              <p:nvPr/>
            </p:nvSpPr>
            <p:spPr bwMode="auto">
              <a:xfrm>
                <a:off x="739956" y="1564937"/>
                <a:ext cx="570564" cy="972903"/>
              </a:xfrm>
              <a:custGeom>
                <a:avLst/>
                <a:gdLst>
                  <a:gd name="T0" fmla="*/ 2147483647 w 2352"/>
                  <a:gd name="T1" fmla="*/ 2147483647 h 4006"/>
                  <a:gd name="T2" fmla="*/ 2147483647 w 2352"/>
                  <a:gd name="T3" fmla="*/ 2147483647 h 4006"/>
                  <a:gd name="T4" fmla="*/ 2147483647 w 2352"/>
                  <a:gd name="T5" fmla="*/ 2147483647 h 4006"/>
                  <a:gd name="T6" fmla="*/ 2147483647 w 2352"/>
                  <a:gd name="T7" fmla="*/ 2147483647 h 4006"/>
                  <a:gd name="T8" fmla="*/ 2147483647 w 2352"/>
                  <a:gd name="T9" fmla="*/ 2147483647 h 4006"/>
                  <a:gd name="T10" fmla="*/ 2147483647 w 2352"/>
                  <a:gd name="T11" fmla="*/ 2147483647 h 4006"/>
                  <a:gd name="T12" fmla="*/ 2147483647 w 2352"/>
                  <a:gd name="T13" fmla="*/ 2147483647 h 4006"/>
                  <a:gd name="T14" fmla="*/ 2147483647 w 2352"/>
                  <a:gd name="T15" fmla="*/ 2147483647 h 4006"/>
                  <a:gd name="T16" fmla="*/ 2147483647 w 2352"/>
                  <a:gd name="T17" fmla="*/ 2147483647 h 4006"/>
                  <a:gd name="T18" fmla="*/ 2147483647 w 2352"/>
                  <a:gd name="T19" fmla="*/ 2147483647 h 4006"/>
                  <a:gd name="T20" fmla="*/ 2147483647 w 2352"/>
                  <a:gd name="T21" fmla="*/ 2147483647 h 4006"/>
                  <a:gd name="T22" fmla="*/ 2147483647 w 2352"/>
                  <a:gd name="T23" fmla="*/ 2147483647 h 4006"/>
                  <a:gd name="T24" fmla="*/ 2147483647 w 2352"/>
                  <a:gd name="T25" fmla="*/ 2147483647 h 4006"/>
                  <a:gd name="T26" fmla="*/ 2147483647 w 2352"/>
                  <a:gd name="T27" fmla="*/ 2147483647 h 4006"/>
                  <a:gd name="T28" fmla="*/ 2147483647 w 2352"/>
                  <a:gd name="T29" fmla="*/ 2147483647 h 4006"/>
                  <a:gd name="T30" fmla="*/ 2147483647 w 2352"/>
                  <a:gd name="T31" fmla="*/ 2147483647 h 4006"/>
                  <a:gd name="T32" fmla="*/ 2147483647 w 2352"/>
                  <a:gd name="T33" fmla="*/ 2147483647 h 4006"/>
                  <a:gd name="T34" fmla="*/ 2147483647 w 2352"/>
                  <a:gd name="T35" fmla="*/ 2147483647 h 4006"/>
                  <a:gd name="T36" fmla="*/ 2147483647 w 2352"/>
                  <a:gd name="T37" fmla="*/ 2147483647 h 4006"/>
                  <a:gd name="T38" fmla="*/ 2147483647 w 2352"/>
                  <a:gd name="T39" fmla="*/ 2147483647 h 4006"/>
                  <a:gd name="T40" fmla="*/ 2147483647 w 2352"/>
                  <a:gd name="T41" fmla="*/ 2147483647 h 4006"/>
                  <a:gd name="T42" fmla="*/ 2147483647 w 2352"/>
                  <a:gd name="T43" fmla="*/ 2147483647 h 4006"/>
                  <a:gd name="T44" fmla="*/ 2147483647 w 2352"/>
                  <a:gd name="T45" fmla="*/ 2147483647 h 4006"/>
                  <a:gd name="T46" fmla="*/ 2147483647 w 2352"/>
                  <a:gd name="T47" fmla="*/ 2147483647 h 4006"/>
                  <a:gd name="T48" fmla="*/ 2147483647 w 2352"/>
                  <a:gd name="T49" fmla="*/ 2147483647 h 4006"/>
                  <a:gd name="T50" fmla="*/ 2147483647 w 2352"/>
                  <a:gd name="T51" fmla="*/ 2147483647 h 4006"/>
                  <a:gd name="T52" fmla="*/ 2147483647 w 2352"/>
                  <a:gd name="T53" fmla="*/ 2147483647 h 4006"/>
                  <a:gd name="T54" fmla="*/ 2147483647 w 2352"/>
                  <a:gd name="T55" fmla="*/ 2147483647 h 4006"/>
                  <a:gd name="T56" fmla="*/ 2147483647 w 2352"/>
                  <a:gd name="T57" fmla="*/ 2147483647 h 4006"/>
                  <a:gd name="T58" fmla="*/ 2147483647 w 2352"/>
                  <a:gd name="T59" fmla="*/ 2147483647 h 4006"/>
                  <a:gd name="T60" fmla="*/ 2147483647 w 2352"/>
                  <a:gd name="T61" fmla="*/ 2147483647 h 4006"/>
                  <a:gd name="T62" fmla="*/ 2147483647 w 2352"/>
                  <a:gd name="T63" fmla="*/ 2147483647 h 4006"/>
                  <a:gd name="T64" fmla="*/ 2147483647 w 2352"/>
                  <a:gd name="T65" fmla="*/ 2147483647 h 4006"/>
                  <a:gd name="T66" fmla="*/ 2147483647 w 2352"/>
                  <a:gd name="T67" fmla="*/ 2147483647 h 4006"/>
                  <a:gd name="T68" fmla="*/ 2147483647 w 2352"/>
                  <a:gd name="T69" fmla="*/ 2147483647 h 4006"/>
                  <a:gd name="T70" fmla="*/ 2147483647 w 2352"/>
                  <a:gd name="T71" fmla="*/ 2147483647 h 4006"/>
                  <a:gd name="T72" fmla="*/ 2147483647 w 2352"/>
                  <a:gd name="T73" fmla="*/ 2147483647 h 4006"/>
                  <a:gd name="T74" fmla="*/ 2147483647 w 2352"/>
                  <a:gd name="T75" fmla="*/ 2147483647 h 4006"/>
                  <a:gd name="T76" fmla="*/ 2147483647 w 2352"/>
                  <a:gd name="T77" fmla="*/ 2147483647 h 4006"/>
                  <a:gd name="T78" fmla="*/ 2147483647 w 2352"/>
                  <a:gd name="T79" fmla="*/ 2147483647 h 4006"/>
                  <a:gd name="T80" fmla="*/ 2147483647 w 2352"/>
                  <a:gd name="T81" fmla="*/ 2147483647 h 4006"/>
                  <a:gd name="T82" fmla="*/ 2147483647 w 2352"/>
                  <a:gd name="T83" fmla="*/ 2147483647 h 4006"/>
                  <a:gd name="T84" fmla="*/ 2147483647 w 2352"/>
                  <a:gd name="T85" fmla="*/ 2147483647 h 4006"/>
                  <a:gd name="T86" fmla="*/ 2147483647 w 2352"/>
                  <a:gd name="T87" fmla="*/ 2147483647 h 4006"/>
                  <a:gd name="T88" fmla="*/ 2147483647 w 2352"/>
                  <a:gd name="T89" fmla="*/ 2147483647 h 4006"/>
                  <a:gd name="T90" fmla="*/ 2147483647 w 2352"/>
                  <a:gd name="T91" fmla="*/ 2147483647 h 4006"/>
                  <a:gd name="T92" fmla="*/ 2147483647 w 2352"/>
                  <a:gd name="T93" fmla="*/ 2147483647 h 400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352"/>
                  <a:gd name="T142" fmla="*/ 0 h 4006"/>
                  <a:gd name="T143" fmla="*/ 2352 w 2352"/>
                  <a:gd name="T144" fmla="*/ 4006 h 400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352" h="4006">
                    <a:moveTo>
                      <a:pt x="2054" y="3995"/>
                    </a:moveTo>
                    <a:lnTo>
                      <a:pt x="1339" y="3925"/>
                    </a:lnTo>
                    <a:lnTo>
                      <a:pt x="1328" y="3914"/>
                    </a:lnTo>
                    <a:lnTo>
                      <a:pt x="1322" y="3877"/>
                    </a:lnTo>
                    <a:lnTo>
                      <a:pt x="1328" y="3860"/>
                    </a:lnTo>
                    <a:lnTo>
                      <a:pt x="1339" y="3855"/>
                    </a:lnTo>
                    <a:lnTo>
                      <a:pt x="1328" y="3844"/>
                    </a:lnTo>
                    <a:lnTo>
                      <a:pt x="1317" y="3844"/>
                    </a:lnTo>
                    <a:lnTo>
                      <a:pt x="1312" y="3812"/>
                    </a:lnTo>
                    <a:lnTo>
                      <a:pt x="1312" y="3800"/>
                    </a:lnTo>
                    <a:lnTo>
                      <a:pt x="1312" y="3682"/>
                    </a:lnTo>
                    <a:lnTo>
                      <a:pt x="1247" y="3558"/>
                    </a:lnTo>
                    <a:lnTo>
                      <a:pt x="1209" y="3519"/>
                    </a:lnTo>
                    <a:lnTo>
                      <a:pt x="1182" y="3471"/>
                    </a:lnTo>
                    <a:lnTo>
                      <a:pt x="1112" y="3406"/>
                    </a:lnTo>
                    <a:lnTo>
                      <a:pt x="1068" y="3406"/>
                    </a:lnTo>
                    <a:lnTo>
                      <a:pt x="1041" y="3379"/>
                    </a:lnTo>
                    <a:lnTo>
                      <a:pt x="1057" y="3347"/>
                    </a:lnTo>
                    <a:lnTo>
                      <a:pt x="1047" y="3325"/>
                    </a:lnTo>
                    <a:lnTo>
                      <a:pt x="1047" y="3303"/>
                    </a:lnTo>
                    <a:lnTo>
                      <a:pt x="1024" y="3276"/>
                    </a:lnTo>
                    <a:lnTo>
                      <a:pt x="949" y="3266"/>
                    </a:lnTo>
                    <a:lnTo>
                      <a:pt x="905" y="3250"/>
                    </a:lnTo>
                    <a:lnTo>
                      <a:pt x="852" y="3201"/>
                    </a:lnTo>
                    <a:lnTo>
                      <a:pt x="819" y="3120"/>
                    </a:lnTo>
                    <a:lnTo>
                      <a:pt x="775" y="3082"/>
                    </a:lnTo>
                    <a:lnTo>
                      <a:pt x="726" y="3071"/>
                    </a:lnTo>
                    <a:lnTo>
                      <a:pt x="596" y="3011"/>
                    </a:lnTo>
                    <a:lnTo>
                      <a:pt x="554" y="3011"/>
                    </a:lnTo>
                    <a:lnTo>
                      <a:pt x="494" y="2979"/>
                    </a:lnTo>
                    <a:lnTo>
                      <a:pt x="461" y="2946"/>
                    </a:lnTo>
                    <a:lnTo>
                      <a:pt x="461" y="2914"/>
                    </a:lnTo>
                    <a:lnTo>
                      <a:pt x="482" y="2887"/>
                    </a:lnTo>
                    <a:lnTo>
                      <a:pt x="494" y="2822"/>
                    </a:lnTo>
                    <a:lnTo>
                      <a:pt x="505" y="2784"/>
                    </a:lnTo>
                    <a:lnTo>
                      <a:pt x="510" y="2768"/>
                    </a:lnTo>
                    <a:lnTo>
                      <a:pt x="499" y="2719"/>
                    </a:lnTo>
                    <a:lnTo>
                      <a:pt x="466" y="2704"/>
                    </a:lnTo>
                    <a:lnTo>
                      <a:pt x="461" y="2660"/>
                    </a:lnTo>
                    <a:lnTo>
                      <a:pt x="472" y="2649"/>
                    </a:lnTo>
                    <a:lnTo>
                      <a:pt x="477" y="2649"/>
                    </a:lnTo>
                    <a:lnTo>
                      <a:pt x="482" y="2611"/>
                    </a:lnTo>
                    <a:lnTo>
                      <a:pt x="445" y="2584"/>
                    </a:lnTo>
                    <a:lnTo>
                      <a:pt x="358" y="2428"/>
                    </a:lnTo>
                    <a:lnTo>
                      <a:pt x="353" y="2384"/>
                    </a:lnTo>
                    <a:lnTo>
                      <a:pt x="337" y="2346"/>
                    </a:lnTo>
                    <a:lnTo>
                      <a:pt x="331" y="2314"/>
                    </a:lnTo>
                    <a:lnTo>
                      <a:pt x="266" y="2222"/>
                    </a:lnTo>
                    <a:lnTo>
                      <a:pt x="272" y="2124"/>
                    </a:lnTo>
                    <a:lnTo>
                      <a:pt x="288" y="2103"/>
                    </a:lnTo>
                    <a:lnTo>
                      <a:pt x="305" y="2103"/>
                    </a:lnTo>
                    <a:lnTo>
                      <a:pt x="337" y="2070"/>
                    </a:lnTo>
                    <a:lnTo>
                      <a:pt x="342" y="2006"/>
                    </a:lnTo>
                    <a:lnTo>
                      <a:pt x="321" y="1984"/>
                    </a:lnTo>
                    <a:lnTo>
                      <a:pt x="277" y="1962"/>
                    </a:lnTo>
                    <a:lnTo>
                      <a:pt x="228" y="1919"/>
                    </a:lnTo>
                    <a:lnTo>
                      <a:pt x="212" y="1876"/>
                    </a:lnTo>
                    <a:lnTo>
                      <a:pt x="212" y="1757"/>
                    </a:lnTo>
                    <a:lnTo>
                      <a:pt x="223" y="1736"/>
                    </a:lnTo>
                    <a:lnTo>
                      <a:pt x="217" y="1708"/>
                    </a:lnTo>
                    <a:lnTo>
                      <a:pt x="228" y="1703"/>
                    </a:lnTo>
                    <a:lnTo>
                      <a:pt x="239" y="1638"/>
                    </a:lnTo>
                    <a:lnTo>
                      <a:pt x="250" y="1638"/>
                    </a:lnTo>
                    <a:lnTo>
                      <a:pt x="266" y="1654"/>
                    </a:lnTo>
                    <a:lnTo>
                      <a:pt x="261" y="1703"/>
                    </a:lnTo>
                    <a:lnTo>
                      <a:pt x="272" y="1719"/>
                    </a:lnTo>
                    <a:lnTo>
                      <a:pt x="315" y="1752"/>
                    </a:lnTo>
                    <a:lnTo>
                      <a:pt x="321" y="1736"/>
                    </a:lnTo>
                    <a:lnTo>
                      <a:pt x="326" y="1708"/>
                    </a:lnTo>
                    <a:lnTo>
                      <a:pt x="305" y="1638"/>
                    </a:lnTo>
                    <a:lnTo>
                      <a:pt x="298" y="1600"/>
                    </a:lnTo>
                    <a:lnTo>
                      <a:pt x="305" y="1546"/>
                    </a:lnTo>
                    <a:lnTo>
                      <a:pt x="293" y="1541"/>
                    </a:lnTo>
                    <a:lnTo>
                      <a:pt x="266" y="1573"/>
                    </a:lnTo>
                    <a:lnTo>
                      <a:pt x="261" y="1595"/>
                    </a:lnTo>
                    <a:lnTo>
                      <a:pt x="250" y="1616"/>
                    </a:lnTo>
                    <a:lnTo>
                      <a:pt x="212" y="1600"/>
                    </a:lnTo>
                    <a:lnTo>
                      <a:pt x="168" y="1535"/>
                    </a:lnTo>
                    <a:lnTo>
                      <a:pt x="126" y="1519"/>
                    </a:lnTo>
                    <a:lnTo>
                      <a:pt x="147" y="1481"/>
                    </a:lnTo>
                    <a:lnTo>
                      <a:pt x="147" y="1340"/>
                    </a:lnTo>
                    <a:lnTo>
                      <a:pt x="93" y="1281"/>
                    </a:lnTo>
                    <a:lnTo>
                      <a:pt x="66" y="1232"/>
                    </a:lnTo>
                    <a:lnTo>
                      <a:pt x="22" y="1119"/>
                    </a:lnTo>
                    <a:lnTo>
                      <a:pt x="44" y="1081"/>
                    </a:lnTo>
                    <a:lnTo>
                      <a:pt x="33" y="1049"/>
                    </a:lnTo>
                    <a:lnTo>
                      <a:pt x="33" y="1016"/>
                    </a:lnTo>
                    <a:lnTo>
                      <a:pt x="54" y="935"/>
                    </a:lnTo>
                    <a:lnTo>
                      <a:pt x="82" y="897"/>
                    </a:lnTo>
                    <a:lnTo>
                      <a:pt x="87" y="875"/>
                    </a:lnTo>
                    <a:lnTo>
                      <a:pt x="82" y="800"/>
                    </a:lnTo>
                    <a:lnTo>
                      <a:pt x="44" y="724"/>
                    </a:lnTo>
                    <a:lnTo>
                      <a:pt x="44" y="703"/>
                    </a:lnTo>
                    <a:lnTo>
                      <a:pt x="33" y="675"/>
                    </a:lnTo>
                    <a:lnTo>
                      <a:pt x="17" y="659"/>
                    </a:lnTo>
                    <a:lnTo>
                      <a:pt x="6" y="627"/>
                    </a:lnTo>
                    <a:lnTo>
                      <a:pt x="0" y="578"/>
                    </a:lnTo>
                    <a:lnTo>
                      <a:pt x="6" y="567"/>
                    </a:lnTo>
                    <a:lnTo>
                      <a:pt x="6" y="529"/>
                    </a:lnTo>
                    <a:lnTo>
                      <a:pt x="44" y="464"/>
                    </a:lnTo>
                    <a:lnTo>
                      <a:pt x="147" y="351"/>
                    </a:lnTo>
                    <a:lnTo>
                      <a:pt x="147" y="329"/>
                    </a:lnTo>
                    <a:lnTo>
                      <a:pt x="158" y="281"/>
                    </a:lnTo>
                    <a:lnTo>
                      <a:pt x="179" y="264"/>
                    </a:lnTo>
                    <a:lnTo>
                      <a:pt x="201" y="216"/>
                    </a:lnTo>
                    <a:lnTo>
                      <a:pt x="212" y="118"/>
                    </a:lnTo>
                    <a:lnTo>
                      <a:pt x="191" y="70"/>
                    </a:lnTo>
                    <a:lnTo>
                      <a:pt x="212" y="21"/>
                    </a:lnTo>
                    <a:lnTo>
                      <a:pt x="228" y="0"/>
                    </a:lnTo>
                    <a:lnTo>
                      <a:pt x="1334" y="302"/>
                    </a:lnTo>
                    <a:lnTo>
                      <a:pt x="1052" y="1395"/>
                    </a:lnTo>
                    <a:lnTo>
                      <a:pt x="2271" y="3185"/>
                    </a:lnTo>
                    <a:lnTo>
                      <a:pt x="2271" y="3238"/>
                    </a:lnTo>
                    <a:lnTo>
                      <a:pt x="2271" y="3255"/>
                    </a:lnTo>
                    <a:lnTo>
                      <a:pt x="2271" y="3271"/>
                    </a:lnTo>
                    <a:lnTo>
                      <a:pt x="2292" y="3314"/>
                    </a:lnTo>
                    <a:lnTo>
                      <a:pt x="2292" y="3352"/>
                    </a:lnTo>
                    <a:lnTo>
                      <a:pt x="2304" y="3379"/>
                    </a:lnTo>
                    <a:lnTo>
                      <a:pt x="2315" y="3422"/>
                    </a:lnTo>
                    <a:lnTo>
                      <a:pt x="2331" y="3433"/>
                    </a:lnTo>
                    <a:lnTo>
                      <a:pt x="2352" y="3454"/>
                    </a:lnTo>
                    <a:lnTo>
                      <a:pt x="2352" y="3493"/>
                    </a:lnTo>
                    <a:lnTo>
                      <a:pt x="2352" y="3503"/>
                    </a:lnTo>
                    <a:lnTo>
                      <a:pt x="2336" y="3493"/>
                    </a:lnTo>
                    <a:lnTo>
                      <a:pt x="2304" y="3525"/>
                    </a:lnTo>
                    <a:lnTo>
                      <a:pt x="2260" y="3542"/>
                    </a:lnTo>
                    <a:lnTo>
                      <a:pt x="2222" y="3579"/>
                    </a:lnTo>
                    <a:lnTo>
                      <a:pt x="2201" y="3677"/>
                    </a:lnTo>
                    <a:lnTo>
                      <a:pt x="2141" y="3752"/>
                    </a:lnTo>
                    <a:lnTo>
                      <a:pt x="2114" y="3752"/>
                    </a:lnTo>
                    <a:lnTo>
                      <a:pt x="2108" y="3774"/>
                    </a:lnTo>
                    <a:lnTo>
                      <a:pt x="2120" y="3800"/>
                    </a:lnTo>
                    <a:lnTo>
                      <a:pt x="2114" y="3823"/>
                    </a:lnTo>
                    <a:lnTo>
                      <a:pt x="2103" y="3871"/>
                    </a:lnTo>
                    <a:lnTo>
                      <a:pt x="2108" y="3888"/>
                    </a:lnTo>
                    <a:lnTo>
                      <a:pt x="2152" y="3925"/>
                    </a:lnTo>
                    <a:lnTo>
                      <a:pt x="2157" y="3942"/>
                    </a:lnTo>
                    <a:lnTo>
                      <a:pt x="2147" y="3958"/>
                    </a:lnTo>
                    <a:lnTo>
                      <a:pt x="2141" y="3979"/>
                    </a:lnTo>
                    <a:lnTo>
                      <a:pt x="2114" y="4006"/>
                    </a:lnTo>
                    <a:lnTo>
                      <a:pt x="2103" y="4001"/>
                    </a:lnTo>
                    <a:lnTo>
                      <a:pt x="2054" y="3995"/>
                    </a:lnTo>
                    <a:close/>
                  </a:path>
                </a:pathLst>
              </a:custGeom>
              <a:solidFill>
                <a:schemeClr val="tx1">
                  <a:lumMod val="50000"/>
                  <a:lumOff val="50000"/>
                </a:schemeClr>
              </a:solidFill>
              <a:ln w="9525">
                <a:solidFill>
                  <a:schemeClr val="tx1">
                    <a:lumMod val="50000"/>
                    <a:lumOff val="50000"/>
                  </a:schemeClr>
                </a:solidFill>
                <a:round/>
                <a:headEnd/>
                <a:tailEnd/>
              </a:ln>
            </p:spPr>
          </p:sp>
        </p:grpSp>
        <p:grpSp>
          <p:nvGrpSpPr>
            <p:cNvPr id="67" name="Group 66"/>
            <p:cNvGrpSpPr/>
            <p:nvPr/>
          </p:nvGrpSpPr>
          <p:grpSpPr>
            <a:xfrm>
              <a:off x="989075" y="1066425"/>
              <a:ext cx="1253637" cy="1672429"/>
              <a:chOff x="989075" y="1066425"/>
              <a:chExt cx="1253637" cy="1672429"/>
            </a:xfrm>
          </p:grpSpPr>
          <p:sp>
            <p:nvSpPr>
              <p:cNvPr id="108" name="nm"/>
              <p:cNvSpPr>
                <a:spLocks/>
              </p:cNvSpPr>
              <p:nvPr/>
            </p:nvSpPr>
            <p:spPr bwMode="auto">
              <a:xfrm>
                <a:off x="1648036" y="2224261"/>
                <a:ext cx="498238" cy="514593"/>
              </a:xfrm>
              <a:custGeom>
                <a:avLst/>
                <a:gdLst>
                  <a:gd name="T0" fmla="*/ 2147483647 w 2065"/>
                  <a:gd name="T1" fmla="*/ 0 h 2120"/>
                  <a:gd name="T2" fmla="*/ 0 w 2065"/>
                  <a:gd name="T3" fmla="*/ 2147483647 h 2120"/>
                  <a:gd name="T4" fmla="*/ 2147483647 w 2065"/>
                  <a:gd name="T5" fmla="*/ 2147483647 h 2120"/>
                  <a:gd name="T6" fmla="*/ 2147483647 w 2065"/>
                  <a:gd name="T7" fmla="*/ 2147483647 h 2120"/>
                  <a:gd name="T8" fmla="*/ 2147483647 w 2065"/>
                  <a:gd name="T9" fmla="*/ 2147483647 h 2120"/>
                  <a:gd name="T10" fmla="*/ 2147483647 w 2065"/>
                  <a:gd name="T11" fmla="*/ 2147483647 h 2120"/>
                  <a:gd name="T12" fmla="*/ 2147483647 w 2065"/>
                  <a:gd name="T13" fmla="*/ 2147483647 h 2120"/>
                  <a:gd name="T14" fmla="*/ 2147483647 w 2065"/>
                  <a:gd name="T15" fmla="*/ 2147483647 h 2120"/>
                  <a:gd name="T16" fmla="*/ 2147483647 w 2065"/>
                  <a:gd name="T17" fmla="*/ 2147483647 h 2120"/>
                  <a:gd name="T18" fmla="*/ 2147483647 w 2065"/>
                  <a:gd name="T19" fmla="*/ 2147483647 h 2120"/>
                  <a:gd name="T20" fmla="*/ 2147483647 w 2065"/>
                  <a:gd name="T21" fmla="*/ 2147483647 h 2120"/>
                  <a:gd name="T22" fmla="*/ 2147483647 w 2065"/>
                  <a:gd name="T23" fmla="*/ 2147483647 h 2120"/>
                  <a:gd name="T24" fmla="*/ 2147483647 w 2065"/>
                  <a:gd name="T25" fmla="*/ 2147483647 h 2120"/>
                  <a:gd name="T26" fmla="*/ 2147483647 w 2065"/>
                  <a:gd name="T27" fmla="*/ 2147483647 h 2120"/>
                  <a:gd name="T28" fmla="*/ 2147483647 w 2065"/>
                  <a:gd name="T29" fmla="*/ 2147483647 h 2120"/>
                  <a:gd name="T30" fmla="*/ 2147483647 w 2065"/>
                  <a:gd name="T31" fmla="*/ 0 h 212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065"/>
                  <a:gd name="T49" fmla="*/ 0 h 2120"/>
                  <a:gd name="T50" fmla="*/ 2065 w 2065"/>
                  <a:gd name="T51" fmla="*/ 2120 h 212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065" h="2120">
                    <a:moveTo>
                      <a:pt x="299" y="0"/>
                    </a:moveTo>
                    <a:lnTo>
                      <a:pt x="0" y="2088"/>
                    </a:lnTo>
                    <a:lnTo>
                      <a:pt x="272" y="2120"/>
                    </a:lnTo>
                    <a:lnTo>
                      <a:pt x="293" y="1952"/>
                    </a:lnTo>
                    <a:lnTo>
                      <a:pt x="803" y="2017"/>
                    </a:lnTo>
                    <a:lnTo>
                      <a:pt x="803" y="2012"/>
                    </a:lnTo>
                    <a:lnTo>
                      <a:pt x="786" y="1985"/>
                    </a:lnTo>
                    <a:lnTo>
                      <a:pt x="803" y="1963"/>
                    </a:lnTo>
                    <a:lnTo>
                      <a:pt x="797" y="1952"/>
                    </a:lnTo>
                    <a:lnTo>
                      <a:pt x="786" y="1942"/>
                    </a:lnTo>
                    <a:lnTo>
                      <a:pt x="791" y="1936"/>
                    </a:lnTo>
                    <a:lnTo>
                      <a:pt x="1903" y="2044"/>
                    </a:lnTo>
                    <a:lnTo>
                      <a:pt x="2038" y="379"/>
                    </a:lnTo>
                    <a:lnTo>
                      <a:pt x="2054" y="379"/>
                    </a:lnTo>
                    <a:lnTo>
                      <a:pt x="2065" y="195"/>
                    </a:lnTo>
                    <a:lnTo>
                      <a:pt x="299" y="0"/>
                    </a:lnTo>
                    <a:close/>
                  </a:path>
                </a:pathLst>
              </a:custGeom>
              <a:solidFill>
                <a:schemeClr val="bg2">
                  <a:lumMod val="20000"/>
                  <a:lumOff val="80000"/>
                </a:schemeClr>
              </a:solidFill>
              <a:ln w="9525">
                <a:solidFill>
                  <a:schemeClr val="bg2">
                    <a:lumMod val="20000"/>
                    <a:lumOff val="80000"/>
                  </a:schemeClr>
                </a:solidFill>
                <a:round/>
                <a:headEnd/>
                <a:tailEnd/>
              </a:ln>
            </p:spPr>
          </p:sp>
          <p:sp>
            <p:nvSpPr>
              <p:cNvPr id="109" name="Freeform 108"/>
              <p:cNvSpPr>
                <a:spLocks/>
              </p:cNvSpPr>
              <p:nvPr/>
            </p:nvSpPr>
            <p:spPr bwMode="auto">
              <a:xfrm>
                <a:off x="1254269" y="1066425"/>
                <a:ext cx="425914" cy="691484"/>
              </a:xfrm>
              <a:custGeom>
                <a:avLst/>
                <a:gdLst>
                  <a:gd name="T0" fmla="*/ 2147483647 w 1761"/>
                  <a:gd name="T1" fmla="*/ 2147483647 h 2845"/>
                  <a:gd name="T2" fmla="*/ 2147483647 w 1761"/>
                  <a:gd name="T3" fmla="*/ 2147483647 h 2845"/>
                  <a:gd name="T4" fmla="*/ 2147483647 w 1761"/>
                  <a:gd name="T5" fmla="*/ 2147483647 h 2845"/>
                  <a:gd name="T6" fmla="*/ 2147483647 w 1761"/>
                  <a:gd name="T7" fmla="*/ 2147483647 h 2845"/>
                  <a:gd name="T8" fmla="*/ 2147483647 w 1761"/>
                  <a:gd name="T9" fmla="*/ 2147483647 h 2845"/>
                  <a:gd name="T10" fmla="*/ 2147483647 w 1761"/>
                  <a:gd name="T11" fmla="*/ 2147483647 h 2845"/>
                  <a:gd name="T12" fmla="*/ 2147483647 w 1761"/>
                  <a:gd name="T13" fmla="*/ 2147483647 h 2845"/>
                  <a:gd name="T14" fmla="*/ 2147483647 w 1761"/>
                  <a:gd name="T15" fmla="*/ 2147483647 h 2845"/>
                  <a:gd name="T16" fmla="*/ 2147483647 w 1761"/>
                  <a:gd name="T17" fmla="*/ 2147483647 h 2845"/>
                  <a:gd name="T18" fmla="*/ 2147483647 w 1761"/>
                  <a:gd name="T19" fmla="*/ 2147483647 h 2845"/>
                  <a:gd name="T20" fmla="*/ 2147483647 w 1761"/>
                  <a:gd name="T21" fmla="*/ 2147483647 h 2845"/>
                  <a:gd name="T22" fmla="*/ 2147483647 w 1761"/>
                  <a:gd name="T23" fmla="*/ 2147483647 h 2845"/>
                  <a:gd name="T24" fmla="*/ 2147483647 w 1761"/>
                  <a:gd name="T25" fmla="*/ 2147483647 h 2845"/>
                  <a:gd name="T26" fmla="*/ 2147483647 w 1761"/>
                  <a:gd name="T27" fmla="*/ 2147483647 h 2845"/>
                  <a:gd name="T28" fmla="*/ 2147483647 w 1761"/>
                  <a:gd name="T29" fmla="*/ 0 h 2845"/>
                  <a:gd name="T30" fmla="*/ 2147483647 w 1761"/>
                  <a:gd name="T31" fmla="*/ 2147483647 h 2845"/>
                  <a:gd name="T32" fmla="*/ 2147483647 w 1761"/>
                  <a:gd name="T33" fmla="*/ 2147483647 h 2845"/>
                  <a:gd name="T34" fmla="*/ 2147483647 w 1761"/>
                  <a:gd name="T35" fmla="*/ 2147483647 h 2845"/>
                  <a:gd name="T36" fmla="*/ 2147483647 w 1761"/>
                  <a:gd name="T37" fmla="*/ 2147483647 h 2845"/>
                  <a:gd name="T38" fmla="*/ 2147483647 w 1761"/>
                  <a:gd name="T39" fmla="*/ 2147483647 h 2845"/>
                  <a:gd name="T40" fmla="*/ 2147483647 w 1761"/>
                  <a:gd name="T41" fmla="*/ 2147483647 h 2845"/>
                  <a:gd name="T42" fmla="*/ 2147483647 w 1761"/>
                  <a:gd name="T43" fmla="*/ 2147483647 h 2845"/>
                  <a:gd name="T44" fmla="*/ 2147483647 w 1761"/>
                  <a:gd name="T45" fmla="*/ 2147483647 h 2845"/>
                  <a:gd name="T46" fmla="*/ 2147483647 w 1761"/>
                  <a:gd name="T47" fmla="*/ 2147483647 h 2845"/>
                  <a:gd name="T48" fmla="*/ 2147483647 w 1761"/>
                  <a:gd name="T49" fmla="*/ 2147483647 h 2845"/>
                  <a:gd name="T50" fmla="*/ 2147483647 w 1761"/>
                  <a:gd name="T51" fmla="*/ 2147483647 h 2845"/>
                  <a:gd name="T52" fmla="*/ 2147483647 w 1761"/>
                  <a:gd name="T53" fmla="*/ 2147483647 h 2845"/>
                  <a:gd name="T54" fmla="*/ 2147483647 w 1761"/>
                  <a:gd name="T55" fmla="*/ 2147483647 h 2845"/>
                  <a:gd name="T56" fmla="*/ 2147483647 w 1761"/>
                  <a:gd name="T57" fmla="*/ 2147483647 h 2845"/>
                  <a:gd name="T58" fmla="*/ 2147483647 w 1761"/>
                  <a:gd name="T59" fmla="*/ 2147483647 h 2845"/>
                  <a:gd name="T60" fmla="*/ 2147483647 w 1761"/>
                  <a:gd name="T61" fmla="*/ 2147483647 h 2845"/>
                  <a:gd name="T62" fmla="*/ 2147483647 w 1761"/>
                  <a:gd name="T63" fmla="*/ 2147483647 h 2845"/>
                  <a:gd name="T64" fmla="*/ 2147483647 w 1761"/>
                  <a:gd name="T65" fmla="*/ 2147483647 h 2845"/>
                  <a:gd name="T66" fmla="*/ 2147483647 w 1761"/>
                  <a:gd name="T67" fmla="*/ 2147483647 h 2845"/>
                  <a:gd name="T68" fmla="*/ 2147483647 w 1761"/>
                  <a:gd name="T69" fmla="*/ 2147483647 h 2845"/>
                  <a:gd name="T70" fmla="*/ 2147483647 w 1761"/>
                  <a:gd name="T71" fmla="*/ 2147483647 h 2845"/>
                  <a:gd name="T72" fmla="*/ 2147483647 w 1761"/>
                  <a:gd name="T73" fmla="*/ 2147483647 h 2845"/>
                  <a:gd name="T74" fmla="*/ 2147483647 w 1761"/>
                  <a:gd name="T75" fmla="*/ 2147483647 h 2845"/>
                  <a:gd name="T76" fmla="*/ 2147483647 w 1761"/>
                  <a:gd name="T77" fmla="*/ 2147483647 h 2845"/>
                  <a:gd name="T78" fmla="*/ 2147483647 w 1761"/>
                  <a:gd name="T79" fmla="*/ 2147483647 h 2845"/>
                  <a:gd name="T80" fmla="*/ 2147483647 w 1761"/>
                  <a:gd name="T81" fmla="*/ 2147483647 h 2845"/>
                  <a:gd name="T82" fmla="*/ 2147483647 w 1761"/>
                  <a:gd name="T83" fmla="*/ 2147483647 h 2845"/>
                  <a:gd name="T84" fmla="*/ 2147483647 w 1761"/>
                  <a:gd name="T85" fmla="*/ 2147483647 h 2845"/>
                  <a:gd name="T86" fmla="*/ 2147483647 w 1761"/>
                  <a:gd name="T87" fmla="*/ 2147483647 h 2845"/>
                  <a:gd name="T88" fmla="*/ 2147483647 w 1761"/>
                  <a:gd name="T89" fmla="*/ 2147483647 h 2845"/>
                  <a:gd name="T90" fmla="*/ 2147483647 w 1761"/>
                  <a:gd name="T91" fmla="*/ 2147483647 h 2845"/>
                  <a:gd name="T92" fmla="*/ 2147483647 w 1761"/>
                  <a:gd name="T93" fmla="*/ 2147483647 h 2845"/>
                  <a:gd name="T94" fmla="*/ 2147483647 w 1761"/>
                  <a:gd name="T95" fmla="*/ 2147483647 h 284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761"/>
                  <a:gd name="T145" fmla="*/ 0 h 2845"/>
                  <a:gd name="T146" fmla="*/ 1761 w 1761"/>
                  <a:gd name="T147" fmla="*/ 2845 h 284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761" h="2845">
                    <a:moveTo>
                      <a:pt x="0" y="2537"/>
                    </a:moveTo>
                    <a:lnTo>
                      <a:pt x="146" y="1877"/>
                    </a:lnTo>
                    <a:lnTo>
                      <a:pt x="184" y="1828"/>
                    </a:lnTo>
                    <a:lnTo>
                      <a:pt x="184" y="1785"/>
                    </a:lnTo>
                    <a:lnTo>
                      <a:pt x="195" y="1785"/>
                    </a:lnTo>
                    <a:lnTo>
                      <a:pt x="200" y="1769"/>
                    </a:lnTo>
                    <a:lnTo>
                      <a:pt x="211" y="1747"/>
                    </a:lnTo>
                    <a:lnTo>
                      <a:pt x="190" y="1720"/>
                    </a:lnTo>
                    <a:lnTo>
                      <a:pt x="151" y="1699"/>
                    </a:lnTo>
                    <a:lnTo>
                      <a:pt x="141" y="1676"/>
                    </a:lnTo>
                    <a:lnTo>
                      <a:pt x="151" y="1634"/>
                    </a:lnTo>
                    <a:lnTo>
                      <a:pt x="216" y="1530"/>
                    </a:lnTo>
                    <a:lnTo>
                      <a:pt x="260" y="1514"/>
                    </a:lnTo>
                    <a:lnTo>
                      <a:pt x="287" y="1481"/>
                    </a:lnTo>
                    <a:lnTo>
                      <a:pt x="292" y="1460"/>
                    </a:lnTo>
                    <a:lnTo>
                      <a:pt x="314" y="1434"/>
                    </a:lnTo>
                    <a:lnTo>
                      <a:pt x="439" y="1239"/>
                    </a:lnTo>
                    <a:lnTo>
                      <a:pt x="434" y="1190"/>
                    </a:lnTo>
                    <a:lnTo>
                      <a:pt x="406" y="1168"/>
                    </a:lnTo>
                    <a:lnTo>
                      <a:pt x="379" y="1158"/>
                    </a:lnTo>
                    <a:lnTo>
                      <a:pt x="358" y="1125"/>
                    </a:lnTo>
                    <a:lnTo>
                      <a:pt x="352" y="1093"/>
                    </a:lnTo>
                    <a:lnTo>
                      <a:pt x="346" y="1044"/>
                    </a:lnTo>
                    <a:lnTo>
                      <a:pt x="358" y="1028"/>
                    </a:lnTo>
                    <a:lnTo>
                      <a:pt x="369" y="1012"/>
                    </a:lnTo>
                    <a:lnTo>
                      <a:pt x="346" y="979"/>
                    </a:lnTo>
                    <a:lnTo>
                      <a:pt x="346" y="947"/>
                    </a:lnTo>
                    <a:lnTo>
                      <a:pt x="358" y="936"/>
                    </a:lnTo>
                    <a:lnTo>
                      <a:pt x="569" y="0"/>
                    </a:lnTo>
                    <a:lnTo>
                      <a:pt x="563" y="0"/>
                    </a:lnTo>
                    <a:lnTo>
                      <a:pt x="797" y="60"/>
                    </a:lnTo>
                    <a:lnTo>
                      <a:pt x="737" y="417"/>
                    </a:lnTo>
                    <a:lnTo>
                      <a:pt x="774" y="513"/>
                    </a:lnTo>
                    <a:lnTo>
                      <a:pt x="791" y="573"/>
                    </a:lnTo>
                    <a:lnTo>
                      <a:pt x="774" y="611"/>
                    </a:lnTo>
                    <a:lnTo>
                      <a:pt x="758" y="627"/>
                    </a:lnTo>
                    <a:lnTo>
                      <a:pt x="781" y="649"/>
                    </a:lnTo>
                    <a:lnTo>
                      <a:pt x="807" y="687"/>
                    </a:lnTo>
                    <a:lnTo>
                      <a:pt x="872" y="752"/>
                    </a:lnTo>
                    <a:lnTo>
                      <a:pt x="916" y="849"/>
                    </a:lnTo>
                    <a:lnTo>
                      <a:pt x="927" y="893"/>
                    </a:lnTo>
                    <a:lnTo>
                      <a:pt x="948" y="942"/>
                    </a:lnTo>
                    <a:lnTo>
                      <a:pt x="986" y="942"/>
                    </a:lnTo>
                    <a:lnTo>
                      <a:pt x="986" y="973"/>
                    </a:lnTo>
                    <a:lnTo>
                      <a:pt x="1046" y="979"/>
                    </a:lnTo>
                    <a:lnTo>
                      <a:pt x="1062" y="1001"/>
                    </a:lnTo>
                    <a:lnTo>
                      <a:pt x="1002" y="1119"/>
                    </a:lnTo>
                    <a:lnTo>
                      <a:pt x="1007" y="1142"/>
                    </a:lnTo>
                    <a:lnTo>
                      <a:pt x="986" y="1158"/>
                    </a:lnTo>
                    <a:lnTo>
                      <a:pt x="981" y="1217"/>
                    </a:lnTo>
                    <a:lnTo>
                      <a:pt x="986" y="1223"/>
                    </a:lnTo>
                    <a:lnTo>
                      <a:pt x="986" y="1255"/>
                    </a:lnTo>
                    <a:lnTo>
                      <a:pt x="943" y="1282"/>
                    </a:lnTo>
                    <a:lnTo>
                      <a:pt x="943" y="1314"/>
                    </a:lnTo>
                    <a:lnTo>
                      <a:pt x="948" y="1336"/>
                    </a:lnTo>
                    <a:lnTo>
                      <a:pt x="932" y="1369"/>
                    </a:lnTo>
                    <a:lnTo>
                      <a:pt x="986" y="1418"/>
                    </a:lnTo>
                    <a:lnTo>
                      <a:pt x="1002" y="1411"/>
                    </a:lnTo>
                    <a:lnTo>
                      <a:pt x="1078" y="1353"/>
                    </a:lnTo>
                    <a:lnTo>
                      <a:pt x="1089" y="1341"/>
                    </a:lnTo>
                    <a:lnTo>
                      <a:pt x="1100" y="1353"/>
                    </a:lnTo>
                    <a:lnTo>
                      <a:pt x="1111" y="1379"/>
                    </a:lnTo>
                    <a:lnTo>
                      <a:pt x="1121" y="1385"/>
                    </a:lnTo>
                    <a:lnTo>
                      <a:pt x="1132" y="1395"/>
                    </a:lnTo>
                    <a:lnTo>
                      <a:pt x="1127" y="1444"/>
                    </a:lnTo>
                    <a:lnTo>
                      <a:pt x="1127" y="1514"/>
                    </a:lnTo>
                    <a:lnTo>
                      <a:pt x="1144" y="1563"/>
                    </a:lnTo>
                    <a:lnTo>
                      <a:pt x="1176" y="1606"/>
                    </a:lnTo>
                    <a:lnTo>
                      <a:pt x="1170" y="1634"/>
                    </a:lnTo>
                    <a:lnTo>
                      <a:pt x="1154" y="1666"/>
                    </a:lnTo>
                    <a:lnTo>
                      <a:pt x="1181" y="1709"/>
                    </a:lnTo>
                    <a:lnTo>
                      <a:pt x="1214" y="1709"/>
                    </a:lnTo>
                    <a:lnTo>
                      <a:pt x="1241" y="1747"/>
                    </a:lnTo>
                    <a:lnTo>
                      <a:pt x="1246" y="1769"/>
                    </a:lnTo>
                    <a:lnTo>
                      <a:pt x="1235" y="1817"/>
                    </a:lnTo>
                    <a:lnTo>
                      <a:pt x="1235" y="1828"/>
                    </a:lnTo>
                    <a:lnTo>
                      <a:pt x="1257" y="1871"/>
                    </a:lnTo>
                    <a:lnTo>
                      <a:pt x="1290" y="1893"/>
                    </a:lnTo>
                    <a:lnTo>
                      <a:pt x="1306" y="1855"/>
                    </a:lnTo>
                    <a:lnTo>
                      <a:pt x="1328" y="1845"/>
                    </a:lnTo>
                    <a:lnTo>
                      <a:pt x="1381" y="1866"/>
                    </a:lnTo>
                    <a:lnTo>
                      <a:pt x="1409" y="1871"/>
                    </a:lnTo>
                    <a:lnTo>
                      <a:pt x="1436" y="1850"/>
                    </a:lnTo>
                    <a:lnTo>
                      <a:pt x="1453" y="1845"/>
                    </a:lnTo>
                    <a:lnTo>
                      <a:pt x="1468" y="1861"/>
                    </a:lnTo>
                    <a:lnTo>
                      <a:pt x="1539" y="1866"/>
                    </a:lnTo>
                    <a:lnTo>
                      <a:pt x="1572" y="1882"/>
                    </a:lnTo>
                    <a:lnTo>
                      <a:pt x="1582" y="1871"/>
                    </a:lnTo>
                    <a:lnTo>
                      <a:pt x="1658" y="1877"/>
                    </a:lnTo>
                    <a:lnTo>
                      <a:pt x="1653" y="1845"/>
                    </a:lnTo>
                    <a:lnTo>
                      <a:pt x="1685" y="1817"/>
                    </a:lnTo>
                    <a:lnTo>
                      <a:pt x="1723" y="1855"/>
                    </a:lnTo>
                    <a:lnTo>
                      <a:pt x="1734" y="1904"/>
                    </a:lnTo>
                    <a:lnTo>
                      <a:pt x="1761" y="1925"/>
                    </a:lnTo>
                    <a:lnTo>
                      <a:pt x="1625" y="2845"/>
                    </a:lnTo>
                    <a:lnTo>
                      <a:pt x="807" y="2699"/>
                    </a:lnTo>
                    <a:lnTo>
                      <a:pt x="0" y="2537"/>
                    </a:lnTo>
                  </a:path>
                </a:pathLst>
              </a:custGeom>
              <a:solidFill>
                <a:schemeClr val="bg2">
                  <a:lumMod val="20000"/>
                  <a:lumOff val="80000"/>
                </a:schemeClr>
              </a:solidFill>
              <a:ln w="0">
                <a:solidFill>
                  <a:schemeClr val="bg2">
                    <a:lumMod val="20000"/>
                    <a:lumOff val="80000"/>
                  </a:schemeClr>
                </a:solidFill>
                <a:round/>
                <a:headEnd/>
                <a:tailEnd/>
              </a:ln>
            </p:spPr>
          </p:sp>
          <p:sp>
            <p:nvSpPr>
              <p:cNvPr id="110" name="Freeform 109"/>
              <p:cNvSpPr>
                <a:spLocks/>
              </p:cNvSpPr>
              <p:nvPr/>
            </p:nvSpPr>
            <p:spPr bwMode="auto">
              <a:xfrm>
                <a:off x="1431064" y="1074465"/>
                <a:ext cx="731287" cy="466350"/>
              </a:xfrm>
              <a:custGeom>
                <a:avLst/>
                <a:gdLst>
                  <a:gd name="T0" fmla="*/ 2147483647 w 3008"/>
                  <a:gd name="T1" fmla="*/ 2147483647 h 1908"/>
                  <a:gd name="T2" fmla="*/ 2147483647 w 3008"/>
                  <a:gd name="T3" fmla="*/ 2147483647 h 1908"/>
                  <a:gd name="T4" fmla="*/ 2147483647 w 3008"/>
                  <a:gd name="T5" fmla="*/ 2147483647 h 1908"/>
                  <a:gd name="T6" fmla="*/ 2147483647 w 3008"/>
                  <a:gd name="T7" fmla="*/ 2147483647 h 1908"/>
                  <a:gd name="T8" fmla="*/ 2147483647 w 3008"/>
                  <a:gd name="T9" fmla="*/ 2147483647 h 1908"/>
                  <a:gd name="T10" fmla="*/ 2147483647 w 3008"/>
                  <a:gd name="T11" fmla="*/ 2147483647 h 1908"/>
                  <a:gd name="T12" fmla="*/ 2147483647 w 3008"/>
                  <a:gd name="T13" fmla="*/ 2147483647 h 1908"/>
                  <a:gd name="T14" fmla="*/ 2147483647 w 3008"/>
                  <a:gd name="T15" fmla="*/ 2147483647 h 1908"/>
                  <a:gd name="T16" fmla="*/ 2147483647 w 3008"/>
                  <a:gd name="T17" fmla="*/ 2147483647 h 1908"/>
                  <a:gd name="T18" fmla="*/ 2147483647 w 3008"/>
                  <a:gd name="T19" fmla="*/ 2147483647 h 1908"/>
                  <a:gd name="T20" fmla="*/ 2147483647 w 3008"/>
                  <a:gd name="T21" fmla="*/ 2147483647 h 1908"/>
                  <a:gd name="T22" fmla="*/ 2147483647 w 3008"/>
                  <a:gd name="T23" fmla="*/ 2147483647 h 1908"/>
                  <a:gd name="T24" fmla="*/ 2147483647 w 3008"/>
                  <a:gd name="T25" fmla="*/ 2147483647 h 1908"/>
                  <a:gd name="T26" fmla="*/ 2147483647 w 3008"/>
                  <a:gd name="T27" fmla="*/ 2147483647 h 1908"/>
                  <a:gd name="T28" fmla="*/ 2147483647 w 3008"/>
                  <a:gd name="T29" fmla="*/ 2147483647 h 1908"/>
                  <a:gd name="T30" fmla="*/ 2147483647 w 3008"/>
                  <a:gd name="T31" fmla="*/ 2147483647 h 1908"/>
                  <a:gd name="T32" fmla="*/ 2147483647 w 3008"/>
                  <a:gd name="T33" fmla="*/ 2147483647 h 1908"/>
                  <a:gd name="T34" fmla="*/ 2147483647 w 3008"/>
                  <a:gd name="T35" fmla="*/ 2147483647 h 1908"/>
                  <a:gd name="T36" fmla="*/ 2147483647 w 3008"/>
                  <a:gd name="T37" fmla="*/ 2147483647 h 1908"/>
                  <a:gd name="T38" fmla="*/ 2147483647 w 3008"/>
                  <a:gd name="T39" fmla="*/ 2147483647 h 1908"/>
                  <a:gd name="T40" fmla="*/ 2147483647 w 3008"/>
                  <a:gd name="T41" fmla="*/ 2147483647 h 1908"/>
                  <a:gd name="T42" fmla="*/ 2147483647 w 3008"/>
                  <a:gd name="T43" fmla="*/ 2147483647 h 1908"/>
                  <a:gd name="T44" fmla="*/ 2147483647 w 3008"/>
                  <a:gd name="T45" fmla="*/ 2147483647 h 1908"/>
                  <a:gd name="T46" fmla="*/ 2147483647 w 3008"/>
                  <a:gd name="T47" fmla="*/ 2147483647 h 1908"/>
                  <a:gd name="T48" fmla="*/ 2147483647 w 3008"/>
                  <a:gd name="T49" fmla="*/ 2147483647 h 1908"/>
                  <a:gd name="T50" fmla="*/ 2147483647 w 3008"/>
                  <a:gd name="T51" fmla="*/ 2147483647 h 1908"/>
                  <a:gd name="T52" fmla="*/ 2147483647 w 3008"/>
                  <a:gd name="T53" fmla="*/ 2147483647 h 1908"/>
                  <a:gd name="T54" fmla="*/ 2147483647 w 3008"/>
                  <a:gd name="T55" fmla="*/ 2147483647 h 1908"/>
                  <a:gd name="T56" fmla="*/ 2147483647 w 3008"/>
                  <a:gd name="T57" fmla="*/ 2147483647 h 1908"/>
                  <a:gd name="T58" fmla="*/ 2147483647 w 3008"/>
                  <a:gd name="T59" fmla="*/ 2147483647 h 1908"/>
                  <a:gd name="T60" fmla="*/ 2147483647 w 3008"/>
                  <a:gd name="T61" fmla="*/ 2147483647 h 1908"/>
                  <a:gd name="T62" fmla="*/ 2147483647 w 3008"/>
                  <a:gd name="T63" fmla="*/ 2147483647 h 1908"/>
                  <a:gd name="T64" fmla="*/ 2147483647 w 3008"/>
                  <a:gd name="T65" fmla="*/ 0 h 1908"/>
                  <a:gd name="T66" fmla="*/ 2147483647 w 3008"/>
                  <a:gd name="T67" fmla="*/ 2147483647 h 1908"/>
                  <a:gd name="T68" fmla="*/ 2147483647 w 3008"/>
                  <a:gd name="T69" fmla="*/ 2147483647 h 1908"/>
                  <a:gd name="T70" fmla="*/ 2147483647 w 3008"/>
                  <a:gd name="T71" fmla="*/ 2147483647 h 190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008"/>
                  <a:gd name="T109" fmla="*/ 0 h 1908"/>
                  <a:gd name="T110" fmla="*/ 3008 w 3008"/>
                  <a:gd name="T111" fmla="*/ 1908 h 190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008" h="1908">
                    <a:moveTo>
                      <a:pt x="2889" y="1908"/>
                    </a:moveTo>
                    <a:lnTo>
                      <a:pt x="1051" y="1681"/>
                    </a:lnTo>
                    <a:lnTo>
                      <a:pt x="1024" y="1865"/>
                    </a:lnTo>
                    <a:lnTo>
                      <a:pt x="997" y="1844"/>
                    </a:lnTo>
                    <a:lnTo>
                      <a:pt x="986" y="1795"/>
                    </a:lnTo>
                    <a:lnTo>
                      <a:pt x="948" y="1757"/>
                    </a:lnTo>
                    <a:lnTo>
                      <a:pt x="916" y="1785"/>
                    </a:lnTo>
                    <a:lnTo>
                      <a:pt x="921" y="1817"/>
                    </a:lnTo>
                    <a:lnTo>
                      <a:pt x="845" y="1811"/>
                    </a:lnTo>
                    <a:lnTo>
                      <a:pt x="835" y="1822"/>
                    </a:lnTo>
                    <a:lnTo>
                      <a:pt x="802" y="1806"/>
                    </a:lnTo>
                    <a:lnTo>
                      <a:pt x="731" y="1801"/>
                    </a:lnTo>
                    <a:lnTo>
                      <a:pt x="716" y="1785"/>
                    </a:lnTo>
                    <a:lnTo>
                      <a:pt x="699" y="1790"/>
                    </a:lnTo>
                    <a:lnTo>
                      <a:pt x="672" y="1811"/>
                    </a:lnTo>
                    <a:lnTo>
                      <a:pt x="644" y="1806"/>
                    </a:lnTo>
                    <a:lnTo>
                      <a:pt x="591" y="1785"/>
                    </a:lnTo>
                    <a:lnTo>
                      <a:pt x="569" y="1795"/>
                    </a:lnTo>
                    <a:lnTo>
                      <a:pt x="553" y="1833"/>
                    </a:lnTo>
                    <a:lnTo>
                      <a:pt x="520" y="1811"/>
                    </a:lnTo>
                    <a:lnTo>
                      <a:pt x="498" y="1768"/>
                    </a:lnTo>
                    <a:lnTo>
                      <a:pt x="498" y="1757"/>
                    </a:lnTo>
                    <a:lnTo>
                      <a:pt x="509" y="1709"/>
                    </a:lnTo>
                    <a:lnTo>
                      <a:pt x="504" y="1687"/>
                    </a:lnTo>
                    <a:lnTo>
                      <a:pt x="477" y="1649"/>
                    </a:lnTo>
                    <a:lnTo>
                      <a:pt x="444" y="1649"/>
                    </a:lnTo>
                    <a:lnTo>
                      <a:pt x="417" y="1606"/>
                    </a:lnTo>
                    <a:lnTo>
                      <a:pt x="433" y="1574"/>
                    </a:lnTo>
                    <a:lnTo>
                      <a:pt x="439" y="1546"/>
                    </a:lnTo>
                    <a:lnTo>
                      <a:pt x="407" y="1503"/>
                    </a:lnTo>
                    <a:lnTo>
                      <a:pt x="390" y="1454"/>
                    </a:lnTo>
                    <a:lnTo>
                      <a:pt x="390" y="1384"/>
                    </a:lnTo>
                    <a:lnTo>
                      <a:pt x="395" y="1335"/>
                    </a:lnTo>
                    <a:lnTo>
                      <a:pt x="384" y="1325"/>
                    </a:lnTo>
                    <a:lnTo>
                      <a:pt x="374" y="1319"/>
                    </a:lnTo>
                    <a:lnTo>
                      <a:pt x="363" y="1293"/>
                    </a:lnTo>
                    <a:lnTo>
                      <a:pt x="352" y="1281"/>
                    </a:lnTo>
                    <a:lnTo>
                      <a:pt x="341" y="1293"/>
                    </a:lnTo>
                    <a:lnTo>
                      <a:pt x="265" y="1351"/>
                    </a:lnTo>
                    <a:lnTo>
                      <a:pt x="249" y="1358"/>
                    </a:lnTo>
                    <a:lnTo>
                      <a:pt x="195" y="1309"/>
                    </a:lnTo>
                    <a:lnTo>
                      <a:pt x="211" y="1276"/>
                    </a:lnTo>
                    <a:lnTo>
                      <a:pt x="206" y="1254"/>
                    </a:lnTo>
                    <a:lnTo>
                      <a:pt x="206" y="1222"/>
                    </a:lnTo>
                    <a:lnTo>
                      <a:pt x="249" y="1195"/>
                    </a:lnTo>
                    <a:lnTo>
                      <a:pt x="249" y="1163"/>
                    </a:lnTo>
                    <a:lnTo>
                      <a:pt x="244" y="1157"/>
                    </a:lnTo>
                    <a:lnTo>
                      <a:pt x="249" y="1098"/>
                    </a:lnTo>
                    <a:lnTo>
                      <a:pt x="270" y="1082"/>
                    </a:lnTo>
                    <a:lnTo>
                      <a:pt x="265" y="1059"/>
                    </a:lnTo>
                    <a:lnTo>
                      <a:pt x="325" y="941"/>
                    </a:lnTo>
                    <a:lnTo>
                      <a:pt x="309" y="919"/>
                    </a:lnTo>
                    <a:lnTo>
                      <a:pt x="249" y="913"/>
                    </a:lnTo>
                    <a:lnTo>
                      <a:pt x="249" y="882"/>
                    </a:lnTo>
                    <a:lnTo>
                      <a:pt x="211" y="882"/>
                    </a:lnTo>
                    <a:lnTo>
                      <a:pt x="190" y="833"/>
                    </a:lnTo>
                    <a:lnTo>
                      <a:pt x="179" y="789"/>
                    </a:lnTo>
                    <a:lnTo>
                      <a:pt x="135" y="692"/>
                    </a:lnTo>
                    <a:lnTo>
                      <a:pt x="70" y="627"/>
                    </a:lnTo>
                    <a:lnTo>
                      <a:pt x="44" y="589"/>
                    </a:lnTo>
                    <a:lnTo>
                      <a:pt x="21" y="567"/>
                    </a:lnTo>
                    <a:lnTo>
                      <a:pt x="37" y="551"/>
                    </a:lnTo>
                    <a:lnTo>
                      <a:pt x="54" y="513"/>
                    </a:lnTo>
                    <a:lnTo>
                      <a:pt x="37" y="453"/>
                    </a:lnTo>
                    <a:lnTo>
                      <a:pt x="0" y="357"/>
                    </a:lnTo>
                    <a:lnTo>
                      <a:pt x="60" y="0"/>
                    </a:lnTo>
                    <a:lnTo>
                      <a:pt x="335" y="49"/>
                    </a:lnTo>
                    <a:lnTo>
                      <a:pt x="1073" y="172"/>
                    </a:lnTo>
                    <a:lnTo>
                      <a:pt x="1831" y="302"/>
                    </a:lnTo>
                    <a:lnTo>
                      <a:pt x="3008" y="422"/>
                    </a:lnTo>
                    <a:lnTo>
                      <a:pt x="2915" y="1546"/>
                    </a:lnTo>
                    <a:lnTo>
                      <a:pt x="2889" y="1908"/>
                    </a:lnTo>
                  </a:path>
                </a:pathLst>
              </a:custGeom>
              <a:solidFill>
                <a:schemeClr val="bg2">
                  <a:lumMod val="20000"/>
                  <a:lumOff val="80000"/>
                </a:schemeClr>
              </a:solidFill>
              <a:ln w="0">
                <a:solidFill>
                  <a:schemeClr val="bg2">
                    <a:lumMod val="20000"/>
                    <a:lumOff val="80000"/>
                  </a:schemeClr>
                </a:solidFill>
                <a:round/>
                <a:headEnd/>
                <a:tailEnd/>
              </a:ln>
            </p:spPr>
          </p:sp>
          <p:sp>
            <p:nvSpPr>
              <p:cNvPr id="111" name="Freeform 110"/>
              <p:cNvSpPr>
                <a:spLocks/>
              </p:cNvSpPr>
              <p:nvPr/>
            </p:nvSpPr>
            <p:spPr bwMode="auto">
              <a:xfrm>
                <a:off x="1631967" y="1484531"/>
                <a:ext cx="506276" cy="418106"/>
              </a:xfrm>
              <a:custGeom>
                <a:avLst/>
                <a:gdLst>
                  <a:gd name="T0" fmla="*/ 2147483647 w 2060"/>
                  <a:gd name="T1" fmla="*/ 2147483647 h 1699"/>
                  <a:gd name="T2" fmla="*/ 2147483647 w 2060"/>
                  <a:gd name="T3" fmla="*/ 2147483647 h 1699"/>
                  <a:gd name="T4" fmla="*/ 2147483647 w 2060"/>
                  <a:gd name="T5" fmla="*/ 2147483647 h 1699"/>
                  <a:gd name="T6" fmla="*/ 2147483647 w 2060"/>
                  <a:gd name="T7" fmla="*/ 0 h 1699"/>
                  <a:gd name="T8" fmla="*/ 2147483647 w 2060"/>
                  <a:gd name="T9" fmla="*/ 2147483647 h 1699"/>
                  <a:gd name="T10" fmla="*/ 2147483647 w 2060"/>
                  <a:gd name="T11" fmla="*/ 2147483647 h 1699"/>
                  <a:gd name="T12" fmla="*/ 0 w 2060"/>
                  <a:gd name="T13" fmla="*/ 2147483647 h 1699"/>
                  <a:gd name="T14" fmla="*/ 2147483647 w 2060"/>
                  <a:gd name="T15" fmla="*/ 2147483647 h 1699"/>
                  <a:gd name="T16" fmla="*/ 2147483647 w 2060"/>
                  <a:gd name="T17" fmla="*/ 2147483647 h 169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60"/>
                  <a:gd name="T28" fmla="*/ 0 h 1699"/>
                  <a:gd name="T29" fmla="*/ 2060 w 2060"/>
                  <a:gd name="T30" fmla="*/ 1699 h 169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60" h="1699">
                    <a:moveTo>
                      <a:pt x="1929" y="1699"/>
                    </a:moveTo>
                    <a:lnTo>
                      <a:pt x="1994" y="958"/>
                    </a:lnTo>
                    <a:lnTo>
                      <a:pt x="2060" y="227"/>
                    </a:lnTo>
                    <a:lnTo>
                      <a:pt x="222" y="0"/>
                    </a:lnTo>
                    <a:lnTo>
                      <a:pt x="195" y="184"/>
                    </a:lnTo>
                    <a:lnTo>
                      <a:pt x="59" y="1104"/>
                    </a:lnTo>
                    <a:lnTo>
                      <a:pt x="0" y="1460"/>
                    </a:lnTo>
                    <a:lnTo>
                      <a:pt x="548" y="1548"/>
                    </a:lnTo>
                    <a:lnTo>
                      <a:pt x="1929" y="1699"/>
                    </a:lnTo>
                  </a:path>
                </a:pathLst>
              </a:custGeom>
              <a:solidFill>
                <a:schemeClr val="bg2">
                  <a:lumMod val="20000"/>
                  <a:lumOff val="80000"/>
                </a:schemeClr>
              </a:solidFill>
              <a:ln w="0">
                <a:solidFill>
                  <a:schemeClr val="bg2">
                    <a:lumMod val="20000"/>
                    <a:lumOff val="80000"/>
                  </a:schemeClr>
                </a:solidFill>
                <a:round/>
                <a:headEnd/>
                <a:tailEnd/>
              </a:ln>
            </p:spPr>
          </p:sp>
          <p:sp>
            <p:nvSpPr>
              <p:cNvPr id="112" name="Freeform 111"/>
              <p:cNvSpPr>
                <a:spLocks/>
              </p:cNvSpPr>
              <p:nvPr/>
            </p:nvSpPr>
            <p:spPr bwMode="auto">
              <a:xfrm>
                <a:off x="1720364" y="1862436"/>
                <a:ext cx="522348" cy="418106"/>
              </a:xfrm>
              <a:custGeom>
                <a:avLst/>
                <a:gdLst>
                  <a:gd name="T0" fmla="*/ 0 w 2141"/>
                  <a:gd name="T1" fmla="*/ 2147483647 h 1692"/>
                  <a:gd name="T2" fmla="*/ 2147483647 w 2141"/>
                  <a:gd name="T3" fmla="*/ 0 h 1692"/>
                  <a:gd name="T4" fmla="*/ 2147483647 w 2141"/>
                  <a:gd name="T5" fmla="*/ 2147483647 h 1692"/>
                  <a:gd name="T6" fmla="*/ 2147483647 w 2141"/>
                  <a:gd name="T7" fmla="*/ 2147483647 h 1692"/>
                  <a:gd name="T8" fmla="*/ 2147483647 w 2141"/>
                  <a:gd name="T9" fmla="*/ 2147483647 h 1692"/>
                  <a:gd name="T10" fmla="*/ 2147483647 w 2141"/>
                  <a:gd name="T11" fmla="*/ 2147483647 h 1692"/>
                  <a:gd name="T12" fmla="*/ 2147483647 w 2141"/>
                  <a:gd name="T13" fmla="*/ 2147483647 h 1692"/>
                  <a:gd name="T14" fmla="*/ 0 w 2141"/>
                  <a:gd name="T15" fmla="*/ 2147483647 h 1692"/>
                  <a:gd name="T16" fmla="*/ 0 60000 65536"/>
                  <a:gd name="T17" fmla="*/ 0 60000 65536"/>
                  <a:gd name="T18" fmla="*/ 0 60000 65536"/>
                  <a:gd name="T19" fmla="*/ 0 60000 65536"/>
                  <a:gd name="T20" fmla="*/ 0 60000 65536"/>
                  <a:gd name="T21" fmla="*/ 0 60000 65536"/>
                  <a:gd name="T22" fmla="*/ 0 60000 65536"/>
                  <a:gd name="T23" fmla="*/ 0 60000 65536"/>
                  <a:gd name="T24" fmla="*/ 0 w 2141"/>
                  <a:gd name="T25" fmla="*/ 0 h 1692"/>
                  <a:gd name="T26" fmla="*/ 2141 w 2141"/>
                  <a:gd name="T27" fmla="*/ 1692 h 169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41" h="1692">
                    <a:moveTo>
                      <a:pt x="0" y="1475"/>
                    </a:moveTo>
                    <a:lnTo>
                      <a:pt x="201" y="0"/>
                    </a:lnTo>
                    <a:lnTo>
                      <a:pt x="1582" y="151"/>
                    </a:lnTo>
                    <a:lnTo>
                      <a:pt x="2141" y="199"/>
                    </a:lnTo>
                    <a:lnTo>
                      <a:pt x="2118" y="567"/>
                    </a:lnTo>
                    <a:lnTo>
                      <a:pt x="2053" y="1692"/>
                    </a:lnTo>
                    <a:lnTo>
                      <a:pt x="1766" y="1670"/>
                    </a:lnTo>
                    <a:lnTo>
                      <a:pt x="0" y="1475"/>
                    </a:lnTo>
                  </a:path>
                </a:pathLst>
              </a:custGeom>
              <a:solidFill>
                <a:schemeClr val="bg2">
                  <a:lumMod val="20000"/>
                  <a:lumOff val="80000"/>
                </a:schemeClr>
              </a:solidFill>
              <a:ln w="0">
                <a:solidFill>
                  <a:schemeClr val="bg2">
                    <a:lumMod val="20000"/>
                    <a:lumOff val="80000"/>
                  </a:schemeClr>
                </a:solidFill>
                <a:round/>
                <a:headEnd/>
                <a:tailEnd/>
              </a:ln>
            </p:spPr>
          </p:sp>
          <p:sp>
            <p:nvSpPr>
              <p:cNvPr id="113" name="Freeform 112"/>
              <p:cNvSpPr>
                <a:spLocks/>
              </p:cNvSpPr>
              <p:nvPr/>
            </p:nvSpPr>
            <p:spPr bwMode="auto">
              <a:xfrm>
                <a:off x="1366775" y="1717706"/>
                <a:ext cx="401806" cy="506552"/>
              </a:xfrm>
              <a:custGeom>
                <a:avLst/>
                <a:gdLst>
                  <a:gd name="T0" fmla="*/ 2147483647 w 1664"/>
                  <a:gd name="T1" fmla="*/ 2147483647 h 2065"/>
                  <a:gd name="T2" fmla="*/ 2147483647 w 1664"/>
                  <a:gd name="T3" fmla="*/ 2147483647 h 2065"/>
                  <a:gd name="T4" fmla="*/ 2147483647 w 1664"/>
                  <a:gd name="T5" fmla="*/ 2147483647 h 2065"/>
                  <a:gd name="T6" fmla="*/ 2147483647 w 1664"/>
                  <a:gd name="T7" fmla="*/ 2147483647 h 2065"/>
                  <a:gd name="T8" fmla="*/ 2147483647 w 1664"/>
                  <a:gd name="T9" fmla="*/ 0 h 2065"/>
                  <a:gd name="T10" fmla="*/ 0 w 1664"/>
                  <a:gd name="T11" fmla="*/ 2147483647 h 2065"/>
                  <a:gd name="T12" fmla="*/ 0 w 1664"/>
                  <a:gd name="T13" fmla="*/ 2147483647 h 2065"/>
                  <a:gd name="T14" fmla="*/ 2147483647 w 1664"/>
                  <a:gd name="T15" fmla="*/ 2147483647 h 2065"/>
                  <a:gd name="T16" fmla="*/ 0 60000 65536"/>
                  <a:gd name="T17" fmla="*/ 0 60000 65536"/>
                  <a:gd name="T18" fmla="*/ 0 60000 65536"/>
                  <a:gd name="T19" fmla="*/ 0 60000 65536"/>
                  <a:gd name="T20" fmla="*/ 0 60000 65536"/>
                  <a:gd name="T21" fmla="*/ 0 60000 65536"/>
                  <a:gd name="T22" fmla="*/ 0 60000 65536"/>
                  <a:gd name="T23" fmla="*/ 0 60000 65536"/>
                  <a:gd name="T24" fmla="*/ 0 w 1664"/>
                  <a:gd name="T25" fmla="*/ 0 h 2065"/>
                  <a:gd name="T26" fmla="*/ 1664 w 1664"/>
                  <a:gd name="T27" fmla="*/ 2065 h 206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664" h="2065">
                    <a:moveTo>
                      <a:pt x="1463" y="2065"/>
                    </a:moveTo>
                    <a:lnTo>
                      <a:pt x="1664" y="590"/>
                    </a:lnTo>
                    <a:lnTo>
                      <a:pt x="1116" y="502"/>
                    </a:lnTo>
                    <a:lnTo>
                      <a:pt x="1175" y="146"/>
                    </a:lnTo>
                    <a:lnTo>
                      <a:pt x="357" y="0"/>
                    </a:lnTo>
                    <a:lnTo>
                      <a:pt x="0" y="1832"/>
                    </a:lnTo>
                    <a:lnTo>
                      <a:pt x="0" y="1839"/>
                    </a:lnTo>
                    <a:lnTo>
                      <a:pt x="1463" y="2065"/>
                    </a:lnTo>
                  </a:path>
                </a:pathLst>
              </a:custGeom>
              <a:solidFill>
                <a:schemeClr val="bg2">
                  <a:lumMod val="20000"/>
                  <a:lumOff val="80000"/>
                </a:schemeClr>
              </a:solidFill>
              <a:ln w="0">
                <a:solidFill>
                  <a:schemeClr val="bg2">
                    <a:lumMod val="20000"/>
                    <a:lumOff val="80000"/>
                  </a:schemeClr>
                </a:solidFill>
                <a:round/>
                <a:headEnd/>
                <a:tailEnd/>
              </a:ln>
            </p:spPr>
          </p:sp>
          <p:sp>
            <p:nvSpPr>
              <p:cNvPr id="114" name="nv"/>
              <p:cNvSpPr>
                <a:spLocks/>
              </p:cNvSpPr>
              <p:nvPr/>
            </p:nvSpPr>
            <p:spPr bwMode="auto">
              <a:xfrm>
                <a:off x="989075" y="1637302"/>
                <a:ext cx="458058" cy="699525"/>
              </a:xfrm>
              <a:custGeom>
                <a:avLst/>
                <a:gdLst>
                  <a:gd name="T0" fmla="*/ 2147483647 w 1880"/>
                  <a:gd name="T1" fmla="*/ 0 h 2883"/>
                  <a:gd name="T2" fmla="*/ 0 w 1880"/>
                  <a:gd name="T3" fmla="*/ 2147483647 h 2883"/>
                  <a:gd name="T4" fmla="*/ 2147483647 w 1880"/>
                  <a:gd name="T5" fmla="*/ 2147483647 h 2883"/>
                  <a:gd name="T6" fmla="*/ 2147483647 w 1880"/>
                  <a:gd name="T7" fmla="*/ 2147483647 h 2883"/>
                  <a:gd name="T8" fmla="*/ 2147483647 w 1880"/>
                  <a:gd name="T9" fmla="*/ 2147483647 h 2883"/>
                  <a:gd name="T10" fmla="*/ 2147483647 w 1880"/>
                  <a:gd name="T11" fmla="*/ 2147483647 h 2883"/>
                  <a:gd name="T12" fmla="*/ 2147483647 w 1880"/>
                  <a:gd name="T13" fmla="*/ 2147483647 h 2883"/>
                  <a:gd name="T14" fmla="*/ 2147483647 w 1880"/>
                  <a:gd name="T15" fmla="*/ 2147483647 h 2883"/>
                  <a:gd name="T16" fmla="*/ 2147483647 w 1880"/>
                  <a:gd name="T17" fmla="*/ 2147483647 h 2883"/>
                  <a:gd name="T18" fmla="*/ 2147483647 w 1880"/>
                  <a:gd name="T19" fmla="*/ 2147483647 h 2883"/>
                  <a:gd name="T20" fmla="*/ 2147483647 w 1880"/>
                  <a:gd name="T21" fmla="*/ 2147483647 h 2883"/>
                  <a:gd name="T22" fmla="*/ 2147483647 w 1880"/>
                  <a:gd name="T23" fmla="*/ 2147483647 h 2883"/>
                  <a:gd name="T24" fmla="*/ 2147483647 w 1880"/>
                  <a:gd name="T25" fmla="*/ 2147483647 h 2883"/>
                  <a:gd name="T26" fmla="*/ 2147483647 w 1880"/>
                  <a:gd name="T27" fmla="*/ 2147483647 h 2883"/>
                  <a:gd name="T28" fmla="*/ 2147483647 w 1880"/>
                  <a:gd name="T29" fmla="*/ 2147483647 h 2883"/>
                  <a:gd name="T30" fmla="*/ 2147483647 w 1880"/>
                  <a:gd name="T31" fmla="*/ 2147483647 h 2883"/>
                  <a:gd name="T32" fmla="*/ 2147483647 w 1880"/>
                  <a:gd name="T33" fmla="*/ 2147483647 h 2883"/>
                  <a:gd name="T34" fmla="*/ 2147483647 w 1880"/>
                  <a:gd name="T35" fmla="*/ 2147483647 h 2883"/>
                  <a:gd name="T36" fmla="*/ 2147483647 w 1880"/>
                  <a:gd name="T37" fmla="*/ 2147483647 h 2883"/>
                  <a:gd name="T38" fmla="*/ 2147483647 w 1880"/>
                  <a:gd name="T39" fmla="*/ 2147483647 h 2883"/>
                  <a:gd name="T40" fmla="*/ 2147483647 w 1880"/>
                  <a:gd name="T41" fmla="*/ 0 h 288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880"/>
                  <a:gd name="T64" fmla="*/ 0 h 2883"/>
                  <a:gd name="T65" fmla="*/ 1880 w 1880"/>
                  <a:gd name="T66" fmla="*/ 2883 h 2883"/>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880" h="2883">
                    <a:moveTo>
                      <a:pt x="282" y="0"/>
                    </a:moveTo>
                    <a:lnTo>
                      <a:pt x="0" y="1093"/>
                    </a:lnTo>
                    <a:lnTo>
                      <a:pt x="1219" y="2883"/>
                    </a:lnTo>
                    <a:lnTo>
                      <a:pt x="1219" y="2861"/>
                    </a:lnTo>
                    <a:lnTo>
                      <a:pt x="1230" y="2834"/>
                    </a:lnTo>
                    <a:lnTo>
                      <a:pt x="1252" y="2764"/>
                    </a:lnTo>
                    <a:lnTo>
                      <a:pt x="1240" y="2731"/>
                    </a:lnTo>
                    <a:lnTo>
                      <a:pt x="1257" y="2558"/>
                    </a:lnTo>
                    <a:lnTo>
                      <a:pt x="1246" y="2488"/>
                    </a:lnTo>
                    <a:lnTo>
                      <a:pt x="1257" y="2472"/>
                    </a:lnTo>
                    <a:lnTo>
                      <a:pt x="1300" y="2460"/>
                    </a:lnTo>
                    <a:lnTo>
                      <a:pt x="1360" y="2477"/>
                    </a:lnTo>
                    <a:lnTo>
                      <a:pt x="1382" y="2504"/>
                    </a:lnTo>
                    <a:lnTo>
                      <a:pt x="1382" y="2514"/>
                    </a:lnTo>
                    <a:lnTo>
                      <a:pt x="1403" y="2537"/>
                    </a:lnTo>
                    <a:lnTo>
                      <a:pt x="1436" y="2537"/>
                    </a:lnTo>
                    <a:lnTo>
                      <a:pt x="1491" y="2379"/>
                    </a:lnTo>
                    <a:lnTo>
                      <a:pt x="1523" y="2184"/>
                    </a:lnTo>
                    <a:lnTo>
                      <a:pt x="1880" y="352"/>
                    </a:lnTo>
                    <a:lnTo>
                      <a:pt x="1073" y="190"/>
                    </a:lnTo>
                    <a:lnTo>
                      <a:pt x="282" y="0"/>
                    </a:lnTo>
                    <a:close/>
                  </a:path>
                </a:pathLst>
              </a:custGeom>
              <a:solidFill>
                <a:schemeClr val="bg2">
                  <a:lumMod val="20000"/>
                  <a:lumOff val="80000"/>
                </a:schemeClr>
              </a:solidFill>
              <a:ln w="0">
                <a:solidFill>
                  <a:schemeClr val="bg2">
                    <a:lumMod val="20000"/>
                    <a:lumOff val="80000"/>
                  </a:schemeClr>
                </a:solidFill>
                <a:round/>
                <a:headEnd/>
                <a:tailEnd/>
              </a:ln>
            </p:spPr>
          </p:sp>
          <p:sp>
            <p:nvSpPr>
              <p:cNvPr id="115" name="AZ"/>
              <p:cNvSpPr>
                <a:spLocks/>
              </p:cNvSpPr>
              <p:nvPr/>
            </p:nvSpPr>
            <p:spPr bwMode="auto">
              <a:xfrm>
                <a:off x="1230158" y="2167976"/>
                <a:ext cx="490202" cy="562837"/>
              </a:xfrm>
              <a:custGeom>
                <a:avLst/>
                <a:gdLst>
                  <a:gd name="T0" fmla="*/ 2147483647 w 2011"/>
                  <a:gd name="T1" fmla="*/ 2147483647 h 2321"/>
                  <a:gd name="T2" fmla="*/ 2147483647 w 2011"/>
                  <a:gd name="T3" fmla="*/ 2147483647 h 2321"/>
                  <a:gd name="T4" fmla="*/ 2147483647 w 2011"/>
                  <a:gd name="T5" fmla="*/ 2147483647 h 2321"/>
                  <a:gd name="T6" fmla="*/ 2147483647 w 2011"/>
                  <a:gd name="T7" fmla="*/ 0 h 2321"/>
                  <a:gd name="T8" fmla="*/ 2147483647 w 2011"/>
                  <a:gd name="T9" fmla="*/ 2147483647 h 2321"/>
                  <a:gd name="T10" fmla="*/ 2147483647 w 2011"/>
                  <a:gd name="T11" fmla="*/ 2147483647 h 2321"/>
                  <a:gd name="T12" fmla="*/ 2147483647 w 2011"/>
                  <a:gd name="T13" fmla="*/ 2147483647 h 2321"/>
                  <a:gd name="T14" fmla="*/ 2147483647 w 2011"/>
                  <a:gd name="T15" fmla="*/ 2147483647 h 2321"/>
                  <a:gd name="T16" fmla="*/ 2147483647 w 2011"/>
                  <a:gd name="T17" fmla="*/ 2147483647 h 2321"/>
                  <a:gd name="T18" fmla="*/ 2147483647 w 2011"/>
                  <a:gd name="T19" fmla="*/ 2147483647 h 2321"/>
                  <a:gd name="T20" fmla="*/ 2147483647 w 2011"/>
                  <a:gd name="T21" fmla="*/ 2147483647 h 2321"/>
                  <a:gd name="T22" fmla="*/ 2147483647 w 2011"/>
                  <a:gd name="T23" fmla="*/ 2147483647 h 2321"/>
                  <a:gd name="T24" fmla="*/ 2147483647 w 2011"/>
                  <a:gd name="T25" fmla="*/ 2147483647 h 2321"/>
                  <a:gd name="T26" fmla="*/ 2147483647 w 2011"/>
                  <a:gd name="T27" fmla="*/ 2147483647 h 2321"/>
                  <a:gd name="T28" fmla="*/ 2147483647 w 2011"/>
                  <a:gd name="T29" fmla="*/ 2147483647 h 2321"/>
                  <a:gd name="T30" fmla="*/ 2147483647 w 2011"/>
                  <a:gd name="T31" fmla="*/ 2147483647 h 2321"/>
                  <a:gd name="T32" fmla="*/ 2147483647 w 2011"/>
                  <a:gd name="T33" fmla="*/ 2147483647 h 2321"/>
                  <a:gd name="T34" fmla="*/ 2147483647 w 2011"/>
                  <a:gd name="T35" fmla="*/ 2147483647 h 2321"/>
                  <a:gd name="T36" fmla="*/ 2147483647 w 2011"/>
                  <a:gd name="T37" fmla="*/ 2147483647 h 2321"/>
                  <a:gd name="T38" fmla="*/ 2147483647 w 2011"/>
                  <a:gd name="T39" fmla="*/ 2147483647 h 2321"/>
                  <a:gd name="T40" fmla="*/ 2147483647 w 2011"/>
                  <a:gd name="T41" fmla="*/ 2147483647 h 2321"/>
                  <a:gd name="T42" fmla="*/ 2147483647 w 2011"/>
                  <a:gd name="T43" fmla="*/ 2147483647 h 2321"/>
                  <a:gd name="T44" fmla="*/ 2147483647 w 2011"/>
                  <a:gd name="T45" fmla="*/ 2147483647 h 2321"/>
                  <a:gd name="T46" fmla="*/ 2147483647 w 2011"/>
                  <a:gd name="T47" fmla="*/ 2147483647 h 2321"/>
                  <a:gd name="T48" fmla="*/ 2147483647 w 2011"/>
                  <a:gd name="T49" fmla="*/ 2147483647 h 2321"/>
                  <a:gd name="T50" fmla="*/ 2147483647 w 2011"/>
                  <a:gd name="T51" fmla="*/ 2147483647 h 2321"/>
                  <a:gd name="T52" fmla="*/ 2147483647 w 2011"/>
                  <a:gd name="T53" fmla="*/ 2147483647 h 2321"/>
                  <a:gd name="T54" fmla="*/ 2147483647 w 2011"/>
                  <a:gd name="T55" fmla="*/ 2147483647 h 2321"/>
                  <a:gd name="T56" fmla="*/ 2147483647 w 2011"/>
                  <a:gd name="T57" fmla="*/ 2147483647 h 2321"/>
                  <a:gd name="T58" fmla="*/ 2147483647 w 2011"/>
                  <a:gd name="T59" fmla="*/ 2147483647 h 2321"/>
                  <a:gd name="T60" fmla="*/ 2147483647 w 2011"/>
                  <a:gd name="T61" fmla="*/ 2147483647 h 2321"/>
                  <a:gd name="T62" fmla="*/ 2147483647 w 2011"/>
                  <a:gd name="T63" fmla="*/ 2147483647 h 2321"/>
                  <a:gd name="T64" fmla="*/ 2147483647 w 2011"/>
                  <a:gd name="T65" fmla="*/ 2147483647 h 2321"/>
                  <a:gd name="T66" fmla="*/ 2147483647 w 2011"/>
                  <a:gd name="T67" fmla="*/ 2147483647 h 2321"/>
                  <a:gd name="T68" fmla="*/ 2147483647 w 2011"/>
                  <a:gd name="T69" fmla="*/ 2147483647 h 2321"/>
                  <a:gd name="T70" fmla="*/ 2147483647 w 2011"/>
                  <a:gd name="T71" fmla="*/ 2147483647 h 2321"/>
                  <a:gd name="T72" fmla="*/ 2147483647 w 2011"/>
                  <a:gd name="T73" fmla="*/ 2147483647 h 2321"/>
                  <a:gd name="T74" fmla="*/ 2147483647 w 2011"/>
                  <a:gd name="T75" fmla="*/ 2147483647 h 2321"/>
                  <a:gd name="T76" fmla="*/ 2147483647 w 2011"/>
                  <a:gd name="T77" fmla="*/ 2147483647 h 2321"/>
                  <a:gd name="T78" fmla="*/ 2147483647 w 2011"/>
                  <a:gd name="T79" fmla="*/ 2147483647 h 2321"/>
                  <a:gd name="T80" fmla="*/ 2147483647 w 2011"/>
                  <a:gd name="T81" fmla="*/ 2147483647 h 2321"/>
                  <a:gd name="T82" fmla="*/ 2147483647 w 2011"/>
                  <a:gd name="T83" fmla="*/ 2147483647 h 2321"/>
                  <a:gd name="T84" fmla="*/ 2147483647 w 2011"/>
                  <a:gd name="T85" fmla="*/ 2147483647 h 2321"/>
                  <a:gd name="T86" fmla="*/ 2147483647 w 2011"/>
                  <a:gd name="T87" fmla="*/ 2147483647 h 2321"/>
                  <a:gd name="T88" fmla="*/ 2147483647 w 2011"/>
                  <a:gd name="T89" fmla="*/ 2147483647 h 2321"/>
                  <a:gd name="T90" fmla="*/ 2147483647 w 2011"/>
                  <a:gd name="T91" fmla="*/ 2147483647 h 2321"/>
                  <a:gd name="T92" fmla="*/ 2147483647 w 2011"/>
                  <a:gd name="T93" fmla="*/ 2147483647 h 2321"/>
                  <a:gd name="T94" fmla="*/ 2147483647 w 2011"/>
                  <a:gd name="T95" fmla="*/ 2147483647 h 2321"/>
                  <a:gd name="T96" fmla="*/ 2147483647 w 2011"/>
                  <a:gd name="T97" fmla="*/ 2147483647 h 2321"/>
                  <a:gd name="T98" fmla="*/ 0 w 2011"/>
                  <a:gd name="T99" fmla="*/ 2147483647 h 2321"/>
                  <a:gd name="T100" fmla="*/ 2147483647 w 2011"/>
                  <a:gd name="T101" fmla="*/ 2147483647 h 2321"/>
                  <a:gd name="T102" fmla="*/ 2147483647 w 2011"/>
                  <a:gd name="T103" fmla="*/ 2147483647 h 232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011"/>
                  <a:gd name="T157" fmla="*/ 0 h 2321"/>
                  <a:gd name="T158" fmla="*/ 2011 w 2011"/>
                  <a:gd name="T159" fmla="*/ 2321 h 232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011" h="2321">
                    <a:moveTo>
                      <a:pt x="1712" y="2321"/>
                    </a:moveTo>
                    <a:lnTo>
                      <a:pt x="2011" y="233"/>
                    </a:lnTo>
                    <a:lnTo>
                      <a:pt x="548" y="7"/>
                    </a:lnTo>
                    <a:lnTo>
                      <a:pt x="548" y="0"/>
                    </a:lnTo>
                    <a:lnTo>
                      <a:pt x="516" y="195"/>
                    </a:lnTo>
                    <a:lnTo>
                      <a:pt x="461" y="353"/>
                    </a:lnTo>
                    <a:lnTo>
                      <a:pt x="428" y="353"/>
                    </a:lnTo>
                    <a:lnTo>
                      <a:pt x="407" y="330"/>
                    </a:lnTo>
                    <a:lnTo>
                      <a:pt x="407" y="320"/>
                    </a:lnTo>
                    <a:lnTo>
                      <a:pt x="385" y="293"/>
                    </a:lnTo>
                    <a:lnTo>
                      <a:pt x="325" y="276"/>
                    </a:lnTo>
                    <a:lnTo>
                      <a:pt x="282" y="288"/>
                    </a:lnTo>
                    <a:lnTo>
                      <a:pt x="271" y="304"/>
                    </a:lnTo>
                    <a:lnTo>
                      <a:pt x="282" y="374"/>
                    </a:lnTo>
                    <a:lnTo>
                      <a:pt x="265" y="547"/>
                    </a:lnTo>
                    <a:lnTo>
                      <a:pt x="277" y="580"/>
                    </a:lnTo>
                    <a:lnTo>
                      <a:pt x="255" y="650"/>
                    </a:lnTo>
                    <a:lnTo>
                      <a:pt x="244" y="677"/>
                    </a:lnTo>
                    <a:lnTo>
                      <a:pt x="244" y="699"/>
                    </a:lnTo>
                    <a:lnTo>
                      <a:pt x="244" y="752"/>
                    </a:lnTo>
                    <a:lnTo>
                      <a:pt x="244" y="769"/>
                    </a:lnTo>
                    <a:lnTo>
                      <a:pt x="244" y="785"/>
                    </a:lnTo>
                    <a:lnTo>
                      <a:pt x="265" y="828"/>
                    </a:lnTo>
                    <a:lnTo>
                      <a:pt x="265" y="866"/>
                    </a:lnTo>
                    <a:lnTo>
                      <a:pt x="277" y="893"/>
                    </a:lnTo>
                    <a:lnTo>
                      <a:pt x="288" y="936"/>
                    </a:lnTo>
                    <a:lnTo>
                      <a:pt x="304" y="947"/>
                    </a:lnTo>
                    <a:lnTo>
                      <a:pt x="325" y="968"/>
                    </a:lnTo>
                    <a:lnTo>
                      <a:pt x="325" y="1007"/>
                    </a:lnTo>
                    <a:lnTo>
                      <a:pt x="325" y="1017"/>
                    </a:lnTo>
                    <a:lnTo>
                      <a:pt x="309" y="1007"/>
                    </a:lnTo>
                    <a:lnTo>
                      <a:pt x="277" y="1039"/>
                    </a:lnTo>
                    <a:lnTo>
                      <a:pt x="233" y="1056"/>
                    </a:lnTo>
                    <a:lnTo>
                      <a:pt x="195" y="1093"/>
                    </a:lnTo>
                    <a:lnTo>
                      <a:pt x="174" y="1191"/>
                    </a:lnTo>
                    <a:lnTo>
                      <a:pt x="114" y="1266"/>
                    </a:lnTo>
                    <a:lnTo>
                      <a:pt x="87" y="1266"/>
                    </a:lnTo>
                    <a:lnTo>
                      <a:pt x="81" y="1288"/>
                    </a:lnTo>
                    <a:lnTo>
                      <a:pt x="93" y="1314"/>
                    </a:lnTo>
                    <a:lnTo>
                      <a:pt x="87" y="1337"/>
                    </a:lnTo>
                    <a:lnTo>
                      <a:pt x="76" y="1385"/>
                    </a:lnTo>
                    <a:lnTo>
                      <a:pt x="81" y="1402"/>
                    </a:lnTo>
                    <a:lnTo>
                      <a:pt x="125" y="1439"/>
                    </a:lnTo>
                    <a:lnTo>
                      <a:pt x="130" y="1456"/>
                    </a:lnTo>
                    <a:lnTo>
                      <a:pt x="120" y="1472"/>
                    </a:lnTo>
                    <a:lnTo>
                      <a:pt x="114" y="1493"/>
                    </a:lnTo>
                    <a:lnTo>
                      <a:pt x="87" y="1520"/>
                    </a:lnTo>
                    <a:lnTo>
                      <a:pt x="76" y="1515"/>
                    </a:lnTo>
                    <a:lnTo>
                      <a:pt x="27" y="1509"/>
                    </a:lnTo>
                    <a:lnTo>
                      <a:pt x="0" y="1597"/>
                    </a:lnTo>
                    <a:lnTo>
                      <a:pt x="1084" y="2224"/>
                    </a:lnTo>
                    <a:lnTo>
                      <a:pt x="1712" y="2321"/>
                    </a:lnTo>
                    <a:close/>
                  </a:path>
                </a:pathLst>
              </a:custGeom>
              <a:solidFill>
                <a:schemeClr val="bg2">
                  <a:lumMod val="20000"/>
                  <a:lumOff val="80000"/>
                </a:schemeClr>
              </a:solidFill>
              <a:ln w="0">
                <a:solidFill>
                  <a:schemeClr val="bg2">
                    <a:lumMod val="20000"/>
                    <a:lumOff val="80000"/>
                  </a:schemeClr>
                </a:solidFill>
                <a:round/>
                <a:headEnd/>
                <a:tailEnd/>
              </a:ln>
            </p:spPr>
          </p:sp>
        </p:grpSp>
        <p:sp>
          <p:nvSpPr>
            <p:cNvPr id="68" name="Freeform 67"/>
            <p:cNvSpPr>
              <a:spLocks/>
            </p:cNvSpPr>
            <p:nvPr/>
          </p:nvSpPr>
          <p:spPr bwMode="auto">
            <a:xfrm>
              <a:off x="804245" y="3840404"/>
              <a:ext cx="8036" cy="0"/>
            </a:xfrm>
            <a:custGeom>
              <a:avLst/>
              <a:gdLst>
                <a:gd name="T0" fmla="*/ 2147483647 w 43"/>
                <a:gd name="T1" fmla="*/ 0 h 17"/>
                <a:gd name="T2" fmla="*/ 2147483647 w 43"/>
                <a:gd name="T3" fmla="*/ 0 h 17"/>
                <a:gd name="T4" fmla="*/ 2147483647 w 43"/>
                <a:gd name="T5" fmla="*/ 0 h 17"/>
                <a:gd name="T6" fmla="*/ 2147483647 w 43"/>
                <a:gd name="T7" fmla="*/ 0 h 17"/>
                <a:gd name="T8" fmla="*/ 2147483647 w 43"/>
                <a:gd name="T9" fmla="*/ 0 h 17"/>
                <a:gd name="T10" fmla="*/ 2147483647 w 43"/>
                <a:gd name="T11" fmla="*/ 0 h 17"/>
                <a:gd name="T12" fmla="*/ 2147483647 w 43"/>
                <a:gd name="T13" fmla="*/ 0 h 17"/>
                <a:gd name="T14" fmla="*/ 0 w 43"/>
                <a:gd name="T15" fmla="*/ 0 h 17"/>
                <a:gd name="T16" fmla="*/ 0 w 43"/>
                <a:gd name="T17" fmla="*/ 0 h 17"/>
                <a:gd name="T18" fmla="*/ 2147483647 w 43"/>
                <a:gd name="T19" fmla="*/ 0 h 17"/>
                <a:gd name="T20" fmla="*/ 2147483647 w 43"/>
                <a:gd name="T21" fmla="*/ 0 h 17"/>
                <a:gd name="T22" fmla="*/ 2147483647 w 43"/>
                <a:gd name="T23" fmla="*/ 0 h 17"/>
                <a:gd name="T24" fmla="*/ 2147483647 w 43"/>
                <a:gd name="T25" fmla="*/ 0 h 17"/>
                <a:gd name="T26" fmla="*/ 2147483647 w 43"/>
                <a:gd name="T27" fmla="*/ 0 h 17"/>
                <a:gd name="T28" fmla="*/ 2147483647 w 43"/>
                <a:gd name="T29" fmla="*/ 0 h 17"/>
                <a:gd name="T30" fmla="*/ 2147483647 w 43"/>
                <a:gd name="T31" fmla="*/ 0 h 17"/>
                <a:gd name="T32" fmla="*/ 2147483647 w 43"/>
                <a:gd name="T33" fmla="*/ 0 h 17"/>
                <a:gd name="T34" fmla="*/ 2147483647 w 43"/>
                <a:gd name="T35" fmla="*/ 0 h 17"/>
                <a:gd name="T36" fmla="*/ 2147483647 w 43"/>
                <a:gd name="T37" fmla="*/ 0 h 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3"/>
                <a:gd name="T58" fmla="*/ 0 h 17"/>
                <a:gd name="T59" fmla="*/ 43 w 43"/>
                <a:gd name="T60" fmla="*/ 0 h 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3" h="17">
                  <a:moveTo>
                    <a:pt x="33" y="0"/>
                  </a:moveTo>
                  <a:lnTo>
                    <a:pt x="22" y="2"/>
                  </a:lnTo>
                  <a:lnTo>
                    <a:pt x="12" y="4"/>
                  </a:lnTo>
                  <a:lnTo>
                    <a:pt x="7" y="5"/>
                  </a:lnTo>
                  <a:lnTo>
                    <a:pt x="3" y="8"/>
                  </a:lnTo>
                  <a:lnTo>
                    <a:pt x="2" y="10"/>
                  </a:lnTo>
                  <a:lnTo>
                    <a:pt x="1" y="12"/>
                  </a:lnTo>
                  <a:lnTo>
                    <a:pt x="0" y="14"/>
                  </a:lnTo>
                  <a:lnTo>
                    <a:pt x="0" y="17"/>
                  </a:lnTo>
                  <a:lnTo>
                    <a:pt x="11" y="17"/>
                  </a:lnTo>
                  <a:lnTo>
                    <a:pt x="23" y="17"/>
                  </a:lnTo>
                  <a:lnTo>
                    <a:pt x="28" y="17"/>
                  </a:lnTo>
                  <a:lnTo>
                    <a:pt x="34" y="15"/>
                  </a:lnTo>
                  <a:lnTo>
                    <a:pt x="39" y="11"/>
                  </a:lnTo>
                  <a:lnTo>
                    <a:pt x="43" y="5"/>
                  </a:lnTo>
                  <a:lnTo>
                    <a:pt x="41" y="2"/>
                  </a:lnTo>
                  <a:lnTo>
                    <a:pt x="38" y="0"/>
                  </a:lnTo>
                  <a:lnTo>
                    <a:pt x="33" y="0"/>
                  </a:lnTo>
                  <a:close/>
                </a:path>
              </a:pathLst>
            </a:custGeom>
            <a:solidFill>
              <a:schemeClr val="accent3"/>
            </a:solidFill>
            <a:ln w="9525">
              <a:solidFill>
                <a:schemeClr val="accent3"/>
              </a:solidFill>
              <a:round/>
              <a:headEnd/>
              <a:tailEnd/>
            </a:ln>
          </p:spPr>
        </p:sp>
        <p:sp>
          <p:nvSpPr>
            <p:cNvPr id="69" name="Freeform 68"/>
            <p:cNvSpPr>
              <a:spLocks/>
            </p:cNvSpPr>
            <p:nvPr/>
          </p:nvSpPr>
          <p:spPr bwMode="auto">
            <a:xfrm>
              <a:off x="788172" y="3848444"/>
              <a:ext cx="8036" cy="0"/>
            </a:xfrm>
            <a:custGeom>
              <a:avLst/>
              <a:gdLst>
                <a:gd name="T0" fmla="*/ 2147483647 w 23"/>
                <a:gd name="T1" fmla="*/ 0 h 15"/>
                <a:gd name="T2" fmla="*/ 2147483647 w 23"/>
                <a:gd name="T3" fmla="*/ 0 h 15"/>
                <a:gd name="T4" fmla="*/ 2147483647 w 23"/>
                <a:gd name="T5" fmla="*/ 0 h 15"/>
                <a:gd name="T6" fmla="*/ 2147483647 w 23"/>
                <a:gd name="T7" fmla="*/ 0 h 15"/>
                <a:gd name="T8" fmla="*/ 2147483647 w 23"/>
                <a:gd name="T9" fmla="*/ 0 h 15"/>
                <a:gd name="T10" fmla="*/ 2147483647 w 23"/>
                <a:gd name="T11" fmla="*/ 0 h 15"/>
                <a:gd name="T12" fmla="*/ 2147483647 w 23"/>
                <a:gd name="T13" fmla="*/ 0 h 15"/>
                <a:gd name="T14" fmla="*/ 2147483647 w 23"/>
                <a:gd name="T15" fmla="*/ 0 h 15"/>
                <a:gd name="T16" fmla="*/ 0 w 23"/>
                <a:gd name="T17" fmla="*/ 0 h 15"/>
                <a:gd name="T18" fmla="*/ 0 w 23"/>
                <a:gd name="T19" fmla="*/ 0 h 15"/>
                <a:gd name="T20" fmla="*/ 0 w 23"/>
                <a:gd name="T21" fmla="*/ 0 h 15"/>
                <a:gd name="T22" fmla="*/ 2147483647 w 23"/>
                <a:gd name="T23" fmla="*/ 0 h 15"/>
                <a:gd name="T24" fmla="*/ 2147483647 w 23"/>
                <a:gd name="T25" fmla="*/ 0 h 15"/>
                <a:gd name="T26" fmla="*/ 2147483647 w 23"/>
                <a:gd name="T27" fmla="*/ 0 h 15"/>
                <a:gd name="T28" fmla="*/ 2147483647 w 23"/>
                <a:gd name="T29" fmla="*/ 0 h 15"/>
                <a:gd name="T30" fmla="*/ 2147483647 w 23"/>
                <a:gd name="T31" fmla="*/ 0 h 15"/>
                <a:gd name="T32" fmla="*/ 2147483647 w 23"/>
                <a:gd name="T33" fmla="*/ 0 h 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3"/>
                <a:gd name="T52" fmla="*/ 0 h 15"/>
                <a:gd name="T53" fmla="*/ 23 w 23"/>
                <a:gd name="T54" fmla="*/ 0 h 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3" h="15">
                  <a:moveTo>
                    <a:pt x="22" y="4"/>
                  </a:moveTo>
                  <a:lnTo>
                    <a:pt x="20" y="2"/>
                  </a:lnTo>
                  <a:lnTo>
                    <a:pt x="17" y="1"/>
                  </a:lnTo>
                  <a:lnTo>
                    <a:pt x="14" y="0"/>
                  </a:lnTo>
                  <a:lnTo>
                    <a:pt x="11" y="0"/>
                  </a:lnTo>
                  <a:lnTo>
                    <a:pt x="8" y="0"/>
                  </a:lnTo>
                  <a:lnTo>
                    <a:pt x="5" y="1"/>
                  </a:lnTo>
                  <a:lnTo>
                    <a:pt x="2" y="2"/>
                  </a:lnTo>
                  <a:lnTo>
                    <a:pt x="0" y="4"/>
                  </a:lnTo>
                  <a:lnTo>
                    <a:pt x="0" y="11"/>
                  </a:lnTo>
                  <a:lnTo>
                    <a:pt x="0" y="15"/>
                  </a:lnTo>
                  <a:lnTo>
                    <a:pt x="9" y="15"/>
                  </a:lnTo>
                  <a:lnTo>
                    <a:pt x="18" y="13"/>
                  </a:lnTo>
                  <a:lnTo>
                    <a:pt x="21" y="12"/>
                  </a:lnTo>
                  <a:lnTo>
                    <a:pt x="23" y="10"/>
                  </a:lnTo>
                  <a:lnTo>
                    <a:pt x="23" y="8"/>
                  </a:lnTo>
                  <a:lnTo>
                    <a:pt x="22" y="4"/>
                  </a:lnTo>
                  <a:close/>
                </a:path>
              </a:pathLst>
            </a:custGeom>
            <a:solidFill>
              <a:schemeClr val="tx1">
                <a:lumMod val="50000"/>
                <a:lumOff val="50000"/>
              </a:schemeClr>
            </a:solidFill>
            <a:ln w="9525">
              <a:solidFill>
                <a:schemeClr val="tx1">
                  <a:lumMod val="50000"/>
                  <a:lumOff val="50000"/>
                </a:schemeClr>
              </a:solidFill>
              <a:round/>
              <a:headEnd/>
              <a:tailEnd/>
            </a:ln>
          </p:spPr>
        </p:sp>
        <p:sp>
          <p:nvSpPr>
            <p:cNvPr id="70" name="Freeform 69"/>
            <p:cNvSpPr>
              <a:spLocks/>
            </p:cNvSpPr>
            <p:nvPr/>
          </p:nvSpPr>
          <p:spPr bwMode="auto">
            <a:xfrm>
              <a:off x="788172" y="3848444"/>
              <a:ext cx="8036" cy="0"/>
            </a:xfrm>
            <a:custGeom>
              <a:avLst/>
              <a:gdLst>
                <a:gd name="T0" fmla="*/ 2147483647 w 23"/>
                <a:gd name="T1" fmla="*/ 0 h 15"/>
                <a:gd name="T2" fmla="*/ 2147483647 w 23"/>
                <a:gd name="T3" fmla="*/ 0 h 15"/>
                <a:gd name="T4" fmla="*/ 2147483647 w 23"/>
                <a:gd name="T5" fmla="*/ 0 h 15"/>
                <a:gd name="T6" fmla="*/ 2147483647 w 23"/>
                <a:gd name="T7" fmla="*/ 0 h 15"/>
                <a:gd name="T8" fmla="*/ 2147483647 w 23"/>
                <a:gd name="T9" fmla="*/ 0 h 15"/>
                <a:gd name="T10" fmla="*/ 2147483647 w 23"/>
                <a:gd name="T11" fmla="*/ 0 h 15"/>
                <a:gd name="T12" fmla="*/ 2147483647 w 23"/>
                <a:gd name="T13" fmla="*/ 0 h 15"/>
                <a:gd name="T14" fmla="*/ 2147483647 w 23"/>
                <a:gd name="T15" fmla="*/ 0 h 15"/>
                <a:gd name="T16" fmla="*/ 0 w 23"/>
                <a:gd name="T17" fmla="*/ 0 h 15"/>
                <a:gd name="T18" fmla="*/ 0 w 23"/>
                <a:gd name="T19" fmla="*/ 0 h 15"/>
                <a:gd name="T20" fmla="*/ 0 w 23"/>
                <a:gd name="T21" fmla="*/ 0 h 15"/>
                <a:gd name="T22" fmla="*/ 2147483647 w 23"/>
                <a:gd name="T23" fmla="*/ 0 h 15"/>
                <a:gd name="T24" fmla="*/ 2147483647 w 23"/>
                <a:gd name="T25" fmla="*/ 0 h 15"/>
                <a:gd name="T26" fmla="*/ 2147483647 w 23"/>
                <a:gd name="T27" fmla="*/ 0 h 15"/>
                <a:gd name="T28" fmla="*/ 2147483647 w 23"/>
                <a:gd name="T29" fmla="*/ 0 h 15"/>
                <a:gd name="T30" fmla="*/ 2147483647 w 23"/>
                <a:gd name="T31" fmla="*/ 0 h 15"/>
                <a:gd name="T32" fmla="*/ 2147483647 w 23"/>
                <a:gd name="T33" fmla="*/ 0 h 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3"/>
                <a:gd name="T52" fmla="*/ 0 h 15"/>
                <a:gd name="T53" fmla="*/ 23 w 23"/>
                <a:gd name="T54" fmla="*/ 0 h 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3" h="15">
                  <a:moveTo>
                    <a:pt x="22" y="4"/>
                  </a:moveTo>
                  <a:lnTo>
                    <a:pt x="20" y="2"/>
                  </a:lnTo>
                  <a:lnTo>
                    <a:pt x="17" y="1"/>
                  </a:lnTo>
                  <a:lnTo>
                    <a:pt x="14" y="0"/>
                  </a:lnTo>
                  <a:lnTo>
                    <a:pt x="11" y="0"/>
                  </a:lnTo>
                  <a:lnTo>
                    <a:pt x="8" y="0"/>
                  </a:lnTo>
                  <a:lnTo>
                    <a:pt x="5" y="1"/>
                  </a:lnTo>
                  <a:lnTo>
                    <a:pt x="2" y="2"/>
                  </a:lnTo>
                  <a:lnTo>
                    <a:pt x="0" y="4"/>
                  </a:lnTo>
                  <a:lnTo>
                    <a:pt x="0" y="11"/>
                  </a:lnTo>
                  <a:lnTo>
                    <a:pt x="0" y="15"/>
                  </a:lnTo>
                  <a:lnTo>
                    <a:pt x="9" y="15"/>
                  </a:lnTo>
                  <a:lnTo>
                    <a:pt x="18" y="13"/>
                  </a:lnTo>
                  <a:lnTo>
                    <a:pt x="21" y="12"/>
                  </a:lnTo>
                  <a:lnTo>
                    <a:pt x="23" y="10"/>
                  </a:lnTo>
                  <a:lnTo>
                    <a:pt x="23" y="8"/>
                  </a:lnTo>
                  <a:lnTo>
                    <a:pt x="22" y="4"/>
                  </a:lnTo>
                </a:path>
              </a:pathLst>
            </a:custGeom>
            <a:solidFill>
              <a:schemeClr val="accent3"/>
            </a:solidFill>
            <a:ln w="0">
              <a:solidFill>
                <a:schemeClr val="accent3"/>
              </a:solidFill>
              <a:round/>
              <a:headEnd/>
              <a:tailEnd/>
            </a:ln>
          </p:spPr>
        </p:sp>
        <p:sp>
          <p:nvSpPr>
            <p:cNvPr id="71" name="Freeform 70"/>
            <p:cNvSpPr>
              <a:spLocks/>
            </p:cNvSpPr>
            <p:nvPr/>
          </p:nvSpPr>
          <p:spPr bwMode="auto">
            <a:xfrm>
              <a:off x="780136" y="3856484"/>
              <a:ext cx="0" cy="0"/>
            </a:xfrm>
            <a:custGeom>
              <a:avLst/>
              <a:gdLst>
                <a:gd name="T0" fmla="*/ 0 w 6"/>
                <a:gd name="T1" fmla="*/ 0 h 5"/>
                <a:gd name="T2" fmla="*/ 0 w 6"/>
                <a:gd name="T3" fmla="*/ 0 h 5"/>
                <a:gd name="T4" fmla="*/ 0 w 6"/>
                <a:gd name="T5" fmla="*/ 0 h 5"/>
                <a:gd name="T6" fmla="*/ 0 w 6"/>
                <a:gd name="T7" fmla="*/ 0 h 5"/>
                <a:gd name="T8" fmla="*/ 0 w 6"/>
                <a:gd name="T9" fmla="*/ 0 h 5"/>
                <a:gd name="T10" fmla="*/ 0 w 6"/>
                <a:gd name="T11" fmla="*/ 0 h 5"/>
                <a:gd name="T12" fmla="*/ 0 w 6"/>
                <a:gd name="T13" fmla="*/ 0 h 5"/>
                <a:gd name="T14" fmla="*/ 0 w 6"/>
                <a:gd name="T15" fmla="*/ 0 h 5"/>
                <a:gd name="T16" fmla="*/ 0 w 6"/>
                <a:gd name="T17" fmla="*/ 0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
                <a:gd name="T28" fmla="*/ 0 h 5"/>
                <a:gd name="T29" fmla="*/ 6 w 6"/>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 h="5">
                  <a:moveTo>
                    <a:pt x="6" y="0"/>
                  </a:moveTo>
                  <a:lnTo>
                    <a:pt x="3" y="0"/>
                  </a:lnTo>
                  <a:lnTo>
                    <a:pt x="0" y="0"/>
                  </a:lnTo>
                  <a:lnTo>
                    <a:pt x="0" y="2"/>
                  </a:lnTo>
                  <a:lnTo>
                    <a:pt x="0" y="5"/>
                  </a:lnTo>
                  <a:lnTo>
                    <a:pt x="3" y="5"/>
                  </a:lnTo>
                  <a:lnTo>
                    <a:pt x="6" y="5"/>
                  </a:lnTo>
                  <a:lnTo>
                    <a:pt x="6" y="2"/>
                  </a:lnTo>
                  <a:lnTo>
                    <a:pt x="6" y="0"/>
                  </a:lnTo>
                  <a:close/>
                </a:path>
              </a:pathLst>
            </a:custGeom>
            <a:solidFill>
              <a:schemeClr val="accent3"/>
            </a:solidFill>
            <a:ln w="9525">
              <a:solidFill>
                <a:schemeClr val="accent3"/>
              </a:solidFill>
              <a:round/>
              <a:headEnd/>
              <a:tailEnd/>
            </a:ln>
          </p:spPr>
        </p:sp>
        <p:sp>
          <p:nvSpPr>
            <p:cNvPr id="72" name="Freeform 71"/>
            <p:cNvSpPr>
              <a:spLocks/>
            </p:cNvSpPr>
            <p:nvPr/>
          </p:nvSpPr>
          <p:spPr bwMode="auto">
            <a:xfrm>
              <a:off x="780136" y="3856484"/>
              <a:ext cx="0" cy="0"/>
            </a:xfrm>
            <a:custGeom>
              <a:avLst/>
              <a:gdLst>
                <a:gd name="T0" fmla="*/ 0 w 6"/>
                <a:gd name="T1" fmla="*/ 0 h 5"/>
                <a:gd name="T2" fmla="*/ 0 w 6"/>
                <a:gd name="T3" fmla="*/ 0 h 5"/>
                <a:gd name="T4" fmla="*/ 0 w 6"/>
                <a:gd name="T5" fmla="*/ 0 h 5"/>
                <a:gd name="T6" fmla="*/ 0 w 6"/>
                <a:gd name="T7" fmla="*/ 0 h 5"/>
                <a:gd name="T8" fmla="*/ 0 w 6"/>
                <a:gd name="T9" fmla="*/ 0 h 5"/>
                <a:gd name="T10" fmla="*/ 0 w 6"/>
                <a:gd name="T11" fmla="*/ 0 h 5"/>
                <a:gd name="T12" fmla="*/ 0 w 6"/>
                <a:gd name="T13" fmla="*/ 0 h 5"/>
                <a:gd name="T14" fmla="*/ 0 w 6"/>
                <a:gd name="T15" fmla="*/ 0 h 5"/>
                <a:gd name="T16" fmla="*/ 0 w 6"/>
                <a:gd name="T17" fmla="*/ 0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
                <a:gd name="T28" fmla="*/ 0 h 5"/>
                <a:gd name="T29" fmla="*/ 6 w 6"/>
                <a:gd name="T30" fmla="*/ 5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 h="5">
                  <a:moveTo>
                    <a:pt x="6" y="0"/>
                  </a:moveTo>
                  <a:lnTo>
                    <a:pt x="3" y="0"/>
                  </a:lnTo>
                  <a:lnTo>
                    <a:pt x="0" y="0"/>
                  </a:lnTo>
                  <a:lnTo>
                    <a:pt x="0" y="2"/>
                  </a:lnTo>
                  <a:lnTo>
                    <a:pt x="0" y="5"/>
                  </a:lnTo>
                  <a:lnTo>
                    <a:pt x="3" y="5"/>
                  </a:lnTo>
                  <a:lnTo>
                    <a:pt x="6" y="5"/>
                  </a:lnTo>
                  <a:lnTo>
                    <a:pt x="6" y="2"/>
                  </a:lnTo>
                  <a:lnTo>
                    <a:pt x="6" y="0"/>
                  </a:lnTo>
                </a:path>
              </a:pathLst>
            </a:custGeom>
            <a:solidFill>
              <a:schemeClr val="accent3"/>
            </a:solidFill>
            <a:ln w="0">
              <a:solidFill>
                <a:schemeClr val="accent3"/>
              </a:solidFill>
              <a:round/>
              <a:headEnd/>
              <a:tailEnd/>
            </a:ln>
          </p:spPr>
        </p:sp>
        <p:sp>
          <p:nvSpPr>
            <p:cNvPr id="73" name="Freeform 72"/>
            <p:cNvSpPr>
              <a:spLocks/>
            </p:cNvSpPr>
            <p:nvPr/>
          </p:nvSpPr>
          <p:spPr bwMode="auto">
            <a:xfrm>
              <a:off x="772100" y="3856484"/>
              <a:ext cx="8036" cy="0"/>
            </a:xfrm>
            <a:custGeom>
              <a:avLst/>
              <a:gdLst>
                <a:gd name="T0" fmla="*/ 2147483647 w 10"/>
                <a:gd name="T1" fmla="*/ 0 h 11"/>
                <a:gd name="T2" fmla="*/ 2147483647 w 10"/>
                <a:gd name="T3" fmla="*/ 0 h 11"/>
                <a:gd name="T4" fmla="*/ 0 w 10"/>
                <a:gd name="T5" fmla="*/ 0 h 11"/>
                <a:gd name="T6" fmla="*/ 0 w 10"/>
                <a:gd name="T7" fmla="*/ 0 h 11"/>
                <a:gd name="T8" fmla="*/ 0 w 10"/>
                <a:gd name="T9" fmla="*/ 0 h 11"/>
                <a:gd name="T10" fmla="*/ 2147483647 w 10"/>
                <a:gd name="T11" fmla="*/ 0 h 11"/>
                <a:gd name="T12" fmla="*/ 2147483647 w 10"/>
                <a:gd name="T13" fmla="*/ 0 h 11"/>
                <a:gd name="T14" fmla="*/ 2147483647 w 10"/>
                <a:gd name="T15" fmla="*/ 0 h 11"/>
                <a:gd name="T16" fmla="*/ 2147483647 w 10"/>
                <a:gd name="T17" fmla="*/ 0 h 11"/>
                <a:gd name="T18" fmla="*/ 2147483647 w 10"/>
                <a:gd name="T19" fmla="*/ 0 h 11"/>
                <a:gd name="T20" fmla="*/ 2147483647 w 10"/>
                <a:gd name="T21" fmla="*/ 0 h 11"/>
                <a:gd name="T22" fmla="*/ 2147483647 w 10"/>
                <a:gd name="T23" fmla="*/ 0 h 11"/>
                <a:gd name="T24" fmla="*/ 2147483647 w 10"/>
                <a:gd name="T25" fmla="*/ 0 h 1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0"/>
                <a:gd name="T40" fmla="*/ 0 h 11"/>
                <a:gd name="T41" fmla="*/ 10 w 10"/>
                <a:gd name="T42" fmla="*/ 0 h 1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0" h="11">
                  <a:moveTo>
                    <a:pt x="5" y="0"/>
                  </a:moveTo>
                  <a:lnTo>
                    <a:pt x="4" y="0"/>
                  </a:lnTo>
                  <a:lnTo>
                    <a:pt x="0" y="0"/>
                  </a:lnTo>
                  <a:lnTo>
                    <a:pt x="0" y="4"/>
                  </a:lnTo>
                  <a:lnTo>
                    <a:pt x="0" y="11"/>
                  </a:lnTo>
                  <a:lnTo>
                    <a:pt x="5" y="11"/>
                  </a:lnTo>
                  <a:lnTo>
                    <a:pt x="10" y="11"/>
                  </a:lnTo>
                  <a:lnTo>
                    <a:pt x="10" y="7"/>
                  </a:lnTo>
                  <a:lnTo>
                    <a:pt x="10" y="4"/>
                  </a:lnTo>
                  <a:lnTo>
                    <a:pt x="9" y="2"/>
                  </a:lnTo>
                  <a:lnTo>
                    <a:pt x="8" y="1"/>
                  </a:lnTo>
                  <a:lnTo>
                    <a:pt x="7" y="1"/>
                  </a:lnTo>
                  <a:lnTo>
                    <a:pt x="5" y="0"/>
                  </a:lnTo>
                  <a:close/>
                </a:path>
              </a:pathLst>
            </a:custGeom>
            <a:solidFill>
              <a:schemeClr val="accent3"/>
            </a:solidFill>
            <a:ln w="9525">
              <a:solidFill>
                <a:schemeClr val="accent3"/>
              </a:solidFill>
              <a:round/>
              <a:headEnd/>
              <a:tailEnd/>
            </a:ln>
          </p:spPr>
        </p:sp>
        <p:sp>
          <p:nvSpPr>
            <p:cNvPr id="74" name="Freeform 73"/>
            <p:cNvSpPr>
              <a:spLocks/>
            </p:cNvSpPr>
            <p:nvPr/>
          </p:nvSpPr>
          <p:spPr bwMode="auto">
            <a:xfrm>
              <a:off x="772100" y="3856484"/>
              <a:ext cx="8036" cy="0"/>
            </a:xfrm>
            <a:custGeom>
              <a:avLst/>
              <a:gdLst>
                <a:gd name="T0" fmla="*/ 2147483647 w 10"/>
                <a:gd name="T1" fmla="*/ 0 h 11"/>
                <a:gd name="T2" fmla="*/ 2147483647 w 10"/>
                <a:gd name="T3" fmla="*/ 0 h 11"/>
                <a:gd name="T4" fmla="*/ 0 w 10"/>
                <a:gd name="T5" fmla="*/ 0 h 11"/>
                <a:gd name="T6" fmla="*/ 0 w 10"/>
                <a:gd name="T7" fmla="*/ 0 h 11"/>
                <a:gd name="T8" fmla="*/ 0 w 10"/>
                <a:gd name="T9" fmla="*/ 0 h 11"/>
                <a:gd name="T10" fmla="*/ 2147483647 w 10"/>
                <a:gd name="T11" fmla="*/ 0 h 11"/>
                <a:gd name="T12" fmla="*/ 2147483647 w 10"/>
                <a:gd name="T13" fmla="*/ 0 h 11"/>
                <a:gd name="T14" fmla="*/ 2147483647 w 10"/>
                <a:gd name="T15" fmla="*/ 0 h 11"/>
                <a:gd name="T16" fmla="*/ 2147483647 w 10"/>
                <a:gd name="T17" fmla="*/ 0 h 11"/>
                <a:gd name="T18" fmla="*/ 2147483647 w 10"/>
                <a:gd name="T19" fmla="*/ 0 h 11"/>
                <a:gd name="T20" fmla="*/ 2147483647 w 10"/>
                <a:gd name="T21" fmla="*/ 0 h 11"/>
                <a:gd name="T22" fmla="*/ 2147483647 w 10"/>
                <a:gd name="T23" fmla="*/ 0 h 11"/>
                <a:gd name="T24" fmla="*/ 2147483647 w 10"/>
                <a:gd name="T25" fmla="*/ 0 h 1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0"/>
                <a:gd name="T40" fmla="*/ 0 h 11"/>
                <a:gd name="T41" fmla="*/ 10 w 10"/>
                <a:gd name="T42" fmla="*/ 0 h 1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0" h="11">
                  <a:moveTo>
                    <a:pt x="5" y="0"/>
                  </a:moveTo>
                  <a:lnTo>
                    <a:pt x="4" y="0"/>
                  </a:lnTo>
                  <a:lnTo>
                    <a:pt x="0" y="0"/>
                  </a:lnTo>
                  <a:lnTo>
                    <a:pt x="0" y="4"/>
                  </a:lnTo>
                  <a:lnTo>
                    <a:pt x="0" y="11"/>
                  </a:lnTo>
                  <a:lnTo>
                    <a:pt x="5" y="11"/>
                  </a:lnTo>
                  <a:lnTo>
                    <a:pt x="10" y="11"/>
                  </a:lnTo>
                  <a:lnTo>
                    <a:pt x="10" y="7"/>
                  </a:lnTo>
                  <a:lnTo>
                    <a:pt x="10" y="4"/>
                  </a:lnTo>
                  <a:lnTo>
                    <a:pt x="9" y="2"/>
                  </a:lnTo>
                  <a:lnTo>
                    <a:pt x="8" y="1"/>
                  </a:lnTo>
                  <a:lnTo>
                    <a:pt x="7" y="1"/>
                  </a:lnTo>
                  <a:lnTo>
                    <a:pt x="5" y="0"/>
                  </a:lnTo>
                </a:path>
              </a:pathLst>
            </a:custGeom>
            <a:solidFill>
              <a:schemeClr val="accent3"/>
            </a:solidFill>
            <a:ln w="0">
              <a:solidFill>
                <a:schemeClr val="accent3"/>
              </a:solidFill>
              <a:round/>
              <a:headEnd/>
              <a:tailEnd/>
            </a:ln>
          </p:spPr>
        </p:sp>
        <p:sp>
          <p:nvSpPr>
            <p:cNvPr id="75" name="Freeform 74"/>
            <p:cNvSpPr>
              <a:spLocks/>
            </p:cNvSpPr>
            <p:nvPr/>
          </p:nvSpPr>
          <p:spPr bwMode="auto">
            <a:xfrm>
              <a:off x="756028" y="3856484"/>
              <a:ext cx="8036" cy="8040"/>
            </a:xfrm>
            <a:custGeom>
              <a:avLst/>
              <a:gdLst>
                <a:gd name="T0" fmla="*/ 2147483647 w 39"/>
                <a:gd name="T1" fmla="*/ 0 h 11"/>
                <a:gd name="T2" fmla="*/ 2147483647 w 39"/>
                <a:gd name="T3" fmla="*/ 2147483647 h 11"/>
                <a:gd name="T4" fmla="*/ 2147483647 w 39"/>
                <a:gd name="T5" fmla="*/ 2147483647 h 11"/>
                <a:gd name="T6" fmla="*/ 2147483647 w 39"/>
                <a:gd name="T7" fmla="*/ 2147483647 h 11"/>
                <a:gd name="T8" fmla="*/ 2147483647 w 39"/>
                <a:gd name="T9" fmla="*/ 2147483647 h 11"/>
                <a:gd name="T10" fmla="*/ 2147483647 w 39"/>
                <a:gd name="T11" fmla="*/ 2147483647 h 11"/>
                <a:gd name="T12" fmla="*/ 2147483647 w 39"/>
                <a:gd name="T13" fmla="*/ 2147483647 h 11"/>
                <a:gd name="T14" fmla="*/ 2147483647 w 39"/>
                <a:gd name="T15" fmla="*/ 2147483647 h 11"/>
                <a:gd name="T16" fmla="*/ 0 w 39"/>
                <a:gd name="T17" fmla="*/ 2147483647 h 11"/>
                <a:gd name="T18" fmla="*/ 0 w 39"/>
                <a:gd name="T19" fmla="*/ 2147483647 h 11"/>
                <a:gd name="T20" fmla="*/ 0 w 39"/>
                <a:gd name="T21" fmla="*/ 2147483647 h 11"/>
                <a:gd name="T22" fmla="*/ 2147483647 w 39"/>
                <a:gd name="T23" fmla="*/ 2147483647 h 11"/>
                <a:gd name="T24" fmla="*/ 2147483647 w 39"/>
                <a:gd name="T25" fmla="*/ 2147483647 h 11"/>
                <a:gd name="T26" fmla="*/ 2147483647 w 39"/>
                <a:gd name="T27" fmla="*/ 2147483647 h 11"/>
                <a:gd name="T28" fmla="*/ 2147483647 w 39"/>
                <a:gd name="T29" fmla="*/ 2147483647 h 11"/>
                <a:gd name="T30" fmla="*/ 2147483647 w 39"/>
                <a:gd name="T31" fmla="*/ 2147483647 h 11"/>
                <a:gd name="T32" fmla="*/ 2147483647 w 39"/>
                <a:gd name="T33" fmla="*/ 2147483647 h 11"/>
                <a:gd name="T34" fmla="*/ 2147483647 w 39"/>
                <a:gd name="T35" fmla="*/ 2147483647 h 11"/>
                <a:gd name="T36" fmla="*/ 2147483647 w 39"/>
                <a:gd name="T37" fmla="*/ 2147483647 h 11"/>
                <a:gd name="T38" fmla="*/ 2147483647 w 39"/>
                <a:gd name="T39" fmla="*/ 2147483647 h 11"/>
                <a:gd name="T40" fmla="*/ 2147483647 w 39"/>
                <a:gd name="T41" fmla="*/ 2147483647 h 11"/>
                <a:gd name="T42" fmla="*/ 2147483647 w 39"/>
                <a:gd name="T43" fmla="*/ 2147483647 h 11"/>
                <a:gd name="T44" fmla="*/ 2147483647 w 39"/>
                <a:gd name="T45" fmla="*/ 0 h 1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9"/>
                <a:gd name="T70" fmla="*/ 0 h 11"/>
                <a:gd name="T71" fmla="*/ 39 w 39"/>
                <a:gd name="T72" fmla="*/ 11 h 1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9" h="11">
                  <a:moveTo>
                    <a:pt x="16" y="0"/>
                  </a:moveTo>
                  <a:lnTo>
                    <a:pt x="13" y="1"/>
                  </a:lnTo>
                  <a:lnTo>
                    <a:pt x="10" y="2"/>
                  </a:lnTo>
                  <a:lnTo>
                    <a:pt x="8" y="3"/>
                  </a:lnTo>
                  <a:lnTo>
                    <a:pt x="6" y="5"/>
                  </a:lnTo>
                  <a:lnTo>
                    <a:pt x="5" y="6"/>
                  </a:lnTo>
                  <a:lnTo>
                    <a:pt x="4" y="7"/>
                  </a:lnTo>
                  <a:lnTo>
                    <a:pt x="2" y="7"/>
                  </a:lnTo>
                  <a:lnTo>
                    <a:pt x="0" y="5"/>
                  </a:lnTo>
                  <a:lnTo>
                    <a:pt x="0" y="10"/>
                  </a:lnTo>
                  <a:lnTo>
                    <a:pt x="0" y="11"/>
                  </a:lnTo>
                  <a:lnTo>
                    <a:pt x="9" y="11"/>
                  </a:lnTo>
                  <a:lnTo>
                    <a:pt x="19" y="11"/>
                  </a:lnTo>
                  <a:lnTo>
                    <a:pt x="29" y="11"/>
                  </a:lnTo>
                  <a:lnTo>
                    <a:pt x="39" y="11"/>
                  </a:lnTo>
                  <a:lnTo>
                    <a:pt x="39" y="10"/>
                  </a:lnTo>
                  <a:lnTo>
                    <a:pt x="39" y="5"/>
                  </a:lnTo>
                  <a:lnTo>
                    <a:pt x="36" y="7"/>
                  </a:lnTo>
                  <a:lnTo>
                    <a:pt x="33" y="7"/>
                  </a:lnTo>
                  <a:lnTo>
                    <a:pt x="30" y="6"/>
                  </a:lnTo>
                  <a:lnTo>
                    <a:pt x="27" y="5"/>
                  </a:lnTo>
                  <a:lnTo>
                    <a:pt x="21" y="2"/>
                  </a:lnTo>
                  <a:lnTo>
                    <a:pt x="16" y="0"/>
                  </a:lnTo>
                  <a:close/>
                </a:path>
              </a:pathLst>
            </a:custGeom>
            <a:solidFill>
              <a:schemeClr val="accent3"/>
            </a:solidFill>
            <a:ln w="9525">
              <a:solidFill>
                <a:schemeClr val="accent3"/>
              </a:solidFill>
              <a:round/>
              <a:headEnd/>
              <a:tailEnd/>
            </a:ln>
          </p:spPr>
        </p:sp>
        <p:sp>
          <p:nvSpPr>
            <p:cNvPr id="76" name="Freeform 75"/>
            <p:cNvSpPr>
              <a:spLocks/>
            </p:cNvSpPr>
            <p:nvPr/>
          </p:nvSpPr>
          <p:spPr bwMode="auto">
            <a:xfrm>
              <a:off x="756028" y="3856484"/>
              <a:ext cx="8036" cy="8040"/>
            </a:xfrm>
            <a:custGeom>
              <a:avLst/>
              <a:gdLst>
                <a:gd name="T0" fmla="*/ 2147483647 w 39"/>
                <a:gd name="T1" fmla="*/ 0 h 11"/>
                <a:gd name="T2" fmla="*/ 2147483647 w 39"/>
                <a:gd name="T3" fmla="*/ 2147483647 h 11"/>
                <a:gd name="T4" fmla="*/ 2147483647 w 39"/>
                <a:gd name="T5" fmla="*/ 2147483647 h 11"/>
                <a:gd name="T6" fmla="*/ 2147483647 w 39"/>
                <a:gd name="T7" fmla="*/ 2147483647 h 11"/>
                <a:gd name="T8" fmla="*/ 2147483647 w 39"/>
                <a:gd name="T9" fmla="*/ 2147483647 h 11"/>
                <a:gd name="T10" fmla="*/ 2147483647 w 39"/>
                <a:gd name="T11" fmla="*/ 2147483647 h 11"/>
                <a:gd name="T12" fmla="*/ 2147483647 w 39"/>
                <a:gd name="T13" fmla="*/ 2147483647 h 11"/>
                <a:gd name="T14" fmla="*/ 2147483647 w 39"/>
                <a:gd name="T15" fmla="*/ 2147483647 h 11"/>
                <a:gd name="T16" fmla="*/ 0 w 39"/>
                <a:gd name="T17" fmla="*/ 2147483647 h 11"/>
                <a:gd name="T18" fmla="*/ 0 w 39"/>
                <a:gd name="T19" fmla="*/ 2147483647 h 11"/>
                <a:gd name="T20" fmla="*/ 0 w 39"/>
                <a:gd name="T21" fmla="*/ 2147483647 h 11"/>
                <a:gd name="T22" fmla="*/ 2147483647 w 39"/>
                <a:gd name="T23" fmla="*/ 2147483647 h 11"/>
                <a:gd name="T24" fmla="*/ 2147483647 w 39"/>
                <a:gd name="T25" fmla="*/ 2147483647 h 11"/>
                <a:gd name="T26" fmla="*/ 2147483647 w 39"/>
                <a:gd name="T27" fmla="*/ 2147483647 h 11"/>
                <a:gd name="T28" fmla="*/ 2147483647 w 39"/>
                <a:gd name="T29" fmla="*/ 2147483647 h 11"/>
                <a:gd name="T30" fmla="*/ 2147483647 w 39"/>
                <a:gd name="T31" fmla="*/ 2147483647 h 11"/>
                <a:gd name="T32" fmla="*/ 2147483647 w 39"/>
                <a:gd name="T33" fmla="*/ 2147483647 h 11"/>
                <a:gd name="T34" fmla="*/ 2147483647 w 39"/>
                <a:gd name="T35" fmla="*/ 2147483647 h 11"/>
                <a:gd name="T36" fmla="*/ 2147483647 w 39"/>
                <a:gd name="T37" fmla="*/ 2147483647 h 11"/>
                <a:gd name="T38" fmla="*/ 2147483647 w 39"/>
                <a:gd name="T39" fmla="*/ 2147483647 h 11"/>
                <a:gd name="T40" fmla="*/ 2147483647 w 39"/>
                <a:gd name="T41" fmla="*/ 2147483647 h 11"/>
                <a:gd name="T42" fmla="*/ 2147483647 w 39"/>
                <a:gd name="T43" fmla="*/ 2147483647 h 11"/>
                <a:gd name="T44" fmla="*/ 2147483647 w 39"/>
                <a:gd name="T45" fmla="*/ 0 h 1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9"/>
                <a:gd name="T70" fmla="*/ 0 h 11"/>
                <a:gd name="T71" fmla="*/ 39 w 39"/>
                <a:gd name="T72" fmla="*/ 11 h 1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9" h="11">
                  <a:moveTo>
                    <a:pt x="16" y="0"/>
                  </a:moveTo>
                  <a:lnTo>
                    <a:pt x="13" y="1"/>
                  </a:lnTo>
                  <a:lnTo>
                    <a:pt x="10" y="2"/>
                  </a:lnTo>
                  <a:lnTo>
                    <a:pt x="8" y="3"/>
                  </a:lnTo>
                  <a:lnTo>
                    <a:pt x="6" y="5"/>
                  </a:lnTo>
                  <a:lnTo>
                    <a:pt x="5" y="6"/>
                  </a:lnTo>
                  <a:lnTo>
                    <a:pt x="4" y="7"/>
                  </a:lnTo>
                  <a:lnTo>
                    <a:pt x="2" y="7"/>
                  </a:lnTo>
                  <a:lnTo>
                    <a:pt x="0" y="5"/>
                  </a:lnTo>
                  <a:lnTo>
                    <a:pt x="0" y="10"/>
                  </a:lnTo>
                  <a:lnTo>
                    <a:pt x="0" y="11"/>
                  </a:lnTo>
                  <a:lnTo>
                    <a:pt x="9" y="11"/>
                  </a:lnTo>
                  <a:lnTo>
                    <a:pt x="19" y="11"/>
                  </a:lnTo>
                  <a:lnTo>
                    <a:pt x="29" y="11"/>
                  </a:lnTo>
                  <a:lnTo>
                    <a:pt x="39" y="11"/>
                  </a:lnTo>
                  <a:lnTo>
                    <a:pt x="39" y="10"/>
                  </a:lnTo>
                  <a:lnTo>
                    <a:pt x="39" y="5"/>
                  </a:lnTo>
                  <a:lnTo>
                    <a:pt x="36" y="7"/>
                  </a:lnTo>
                  <a:lnTo>
                    <a:pt x="33" y="7"/>
                  </a:lnTo>
                  <a:lnTo>
                    <a:pt x="30" y="6"/>
                  </a:lnTo>
                  <a:lnTo>
                    <a:pt x="27" y="5"/>
                  </a:lnTo>
                  <a:lnTo>
                    <a:pt x="21" y="2"/>
                  </a:lnTo>
                  <a:lnTo>
                    <a:pt x="16" y="0"/>
                  </a:lnTo>
                </a:path>
              </a:pathLst>
            </a:custGeom>
            <a:solidFill>
              <a:schemeClr val="accent3"/>
            </a:solidFill>
            <a:ln w="0">
              <a:solidFill>
                <a:schemeClr val="accent3"/>
              </a:solidFill>
              <a:round/>
              <a:headEnd/>
              <a:tailEnd/>
            </a:ln>
          </p:spPr>
        </p:sp>
        <p:sp>
          <p:nvSpPr>
            <p:cNvPr id="77" name="Freeform 76"/>
            <p:cNvSpPr>
              <a:spLocks/>
            </p:cNvSpPr>
            <p:nvPr/>
          </p:nvSpPr>
          <p:spPr bwMode="auto">
            <a:xfrm>
              <a:off x="739956" y="3856484"/>
              <a:ext cx="16072" cy="8040"/>
            </a:xfrm>
            <a:custGeom>
              <a:avLst/>
              <a:gdLst>
                <a:gd name="T0" fmla="*/ 2147483647 w 65"/>
                <a:gd name="T1" fmla="*/ 2147483647 h 50"/>
                <a:gd name="T2" fmla="*/ 2147483647 w 65"/>
                <a:gd name="T3" fmla="*/ 2147483647 h 50"/>
                <a:gd name="T4" fmla="*/ 2147483647 w 65"/>
                <a:gd name="T5" fmla="*/ 1320166502 h 50"/>
                <a:gd name="T6" fmla="*/ 2147483647 w 65"/>
                <a:gd name="T7" fmla="*/ 0 h 50"/>
                <a:gd name="T8" fmla="*/ 2147483647 w 65"/>
                <a:gd name="T9" fmla="*/ 0 h 50"/>
                <a:gd name="T10" fmla="*/ 2147483647 w 65"/>
                <a:gd name="T11" fmla="*/ 0 h 50"/>
                <a:gd name="T12" fmla="*/ 2147483647 w 65"/>
                <a:gd name="T13" fmla="*/ 2147483647 h 50"/>
                <a:gd name="T14" fmla="*/ 2147483647 w 65"/>
                <a:gd name="T15" fmla="*/ 2147483647 h 50"/>
                <a:gd name="T16" fmla="*/ 2147483647 w 65"/>
                <a:gd name="T17" fmla="*/ 2147483647 h 50"/>
                <a:gd name="T18" fmla="*/ 2147483647 w 65"/>
                <a:gd name="T19" fmla="*/ 2147483647 h 50"/>
                <a:gd name="T20" fmla="*/ 2147483647 w 65"/>
                <a:gd name="T21" fmla="*/ 2147483647 h 50"/>
                <a:gd name="T22" fmla="*/ 2147483647 w 65"/>
                <a:gd name="T23" fmla="*/ 2147483647 h 50"/>
                <a:gd name="T24" fmla="*/ 2147483647 w 65"/>
                <a:gd name="T25" fmla="*/ 2147483647 h 50"/>
                <a:gd name="T26" fmla="*/ 2147483647 w 65"/>
                <a:gd name="T27" fmla="*/ 2147483647 h 50"/>
                <a:gd name="T28" fmla="*/ 2147483647 w 65"/>
                <a:gd name="T29" fmla="*/ 2147483647 h 50"/>
                <a:gd name="T30" fmla="*/ 2147483647 w 65"/>
                <a:gd name="T31" fmla="*/ 2147483647 h 50"/>
                <a:gd name="T32" fmla="*/ 2147483647 w 65"/>
                <a:gd name="T33" fmla="*/ 2147483647 h 50"/>
                <a:gd name="T34" fmla="*/ 2147483647 w 65"/>
                <a:gd name="T35" fmla="*/ 2147483647 h 50"/>
                <a:gd name="T36" fmla="*/ 2147483647 w 65"/>
                <a:gd name="T37" fmla="*/ 2147483647 h 50"/>
                <a:gd name="T38" fmla="*/ 2147483647 w 65"/>
                <a:gd name="T39" fmla="*/ 2147483647 h 50"/>
                <a:gd name="T40" fmla="*/ 2147483647 w 65"/>
                <a:gd name="T41" fmla="*/ 2147483647 h 50"/>
                <a:gd name="T42" fmla="*/ 2147483647 w 65"/>
                <a:gd name="T43" fmla="*/ 2147483647 h 50"/>
                <a:gd name="T44" fmla="*/ 2147483647 w 65"/>
                <a:gd name="T45" fmla="*/ 2147483647 h 50"/>
                <a:gd name="T46" fmla="*/ 2147483647 w 65"/>
                <a:gd name="T47" fmla="*/ 2147483647 h 50"/>
                <a:gd name="T48" fmla="*/ 2147483647 w 65"/>
                <a:gd name="T49" fmla="*/ 2147483647 h 50"/>
                <a:gd name="T50" fmla="*/ 2147483647 w 65"/>
                <a:gd name="T51" fmla="*/ 2147483647 h 50"/>
                <a:gd name="T52" fmla="*/ 2147483647 w 65"/>
                <a:gd name="T53" fmla="*/ 2147483647 h 50"/>
                <a:gd name="T54" fmla="*/ 2147483647 w 65"/>
                <a:gd name="T55" fmla="*/ 2147483647 h 50"/>
                <a:gd name="T56" fmla="*/ 2147483647 w 65"/>
                <a:gd name="T57" fmla="*/ 2147483647 h 50"/>
                <a:gd name="T58" fmla="*/ 2147483647 w 65"/>
                <a:gd name="T59" fmla="*/ 2147483647 h 50"/>
                <a:gd name="T60" fmla="*/ 0 w 65"/>
                <a:gd name="T61" fmla="*/ 2147483647 h 50"/>
                <a:gd name="T62" fmla="*/ 2147483647 w 65"/>
                <a:gd name="T63" fmla="*/ 2147483647 h 50"/>
                <a:gd name="T64" fmla="*/ 2147483647 w 65"/>
                <a:gd name="T65" fmla="*/ 2147483647 h 50"/>
                <a:gd name="T66" fmla="*/ 2147483647 w 65"/>
                <a:gd name="T67" fmla="*/ 2147483647 h 50"/>
                <a:gd name="T68" fmla="*/ 2147483647 w 65"/>
                <a:gd name="T69" fmla="*/ 2147483647 h 50"/>
                <a:gd name="T70" fmla="*/ 2147483647 w 65"/>
                <a:gd name="T71" fmla="*/ 2147483647 h 50"/>
                <a:gd name="T72" fmla="*/ 2147483647 w 65"/>
                <a:gd name="T73" fmla="*/ 2147483647 h 50"/>
                <a:gd name="T74" fmla="*/ 2147483647 w 65"/>
                <a:gd name="T75" fmla="*/ 2147483647 h 50"/>
                <a:gd name="T76" fmla="*/ 2147483647 w 65"/>
                <a:gd name="T77" fmla="*/ 2147483647 h 50"/>
                <a:gd name="T78" fmla="*/ 2147483647 w 65"/>
                <a:gd name="T79" fmla="*/ 2147483647 h 50"/>
                <a:gd name="T80" fmla="*/ 2147483647 w 65"/>
                <a:gd name="T81" fmla="*/ 2147483647 h 50"/>
                <a:gd name="T82" fmla="*/ 2147483647 w 65"/>
                <a:gd name="T83" fmla="*/ 2147483647 h 50"/>
                <a:gd name="T84" fmla="*/ 2147483647 w 65"/>
                <a:gd name="T85" fmla="*/ 2147483647 h 5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65"/>
                <a:gd name="T130" fmla="*/ 0 h 50"/>
                <a:gd name="T131" fmla="*/ 65 w 65"/>
                <a:gd name="T132" fmla="*/ 50 h 5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65" h="50">
                  <a:moveTo>
                    <a:pt x="32" y="7"/>
                  </a:moveTo>
                  <a:lnTo>
                    <a:pt x="36" y="3"/>
                  </a:lnTo>
                  <a:lnTo>
                    <a:pt x="42" y="1"/>
                  </a:lnTo>
                  <a:lnTo>
                    <a:pt x="48" y="0"/>
                  </a:lnTo>
                  <a:lnTo>
                    <a:pt x="55" y="0"/>
                  </a:lnTo>
                  <a:lnTo>
                    <a:pt x="57" y="0"/>
                  </a:lnTo>
                  <a:lnTo>
                    <a:pt x="60" y="2"/>
                  </a:lnTo>
                  <a:lnTo>
                    <a:pt x="62" y="3"/>
                  </a:lnTo>
                  <a:lnTo>
                    <a:pt x="63" y="5"/>
                  </a:lnTo>
                  <a:lnTo>
                    <a:pt x="65" y="8"/>
                  </a:lnTo>
                  <a:lnTo>
                    <a:pt x="65" y="11"/>
                  </a:lnTo>
                  <a:lnTo>
                    <a:pt x="65" y="14"/>
                  </a:lnTo>
                  <a:lnTo>
                    <a:pt x="65" y="18"/>
                  </a:lnTo>
                  <a:lnTo>
                    <a:pt x="57" y="18"/>
                  </a:lnTo>
                  <a:lnTo>
                    <a:pt x="48" y="18"/>
                  </a:lnTo>
                  <a:lnTo>
                    <a:pt x="56" y="23"/>
                  </a:lnTo>
                  <a:lnTo>
                    <a:pt x="59" y="23"/>
                  </a:lnTo>
                  <a:lnTo>
                    <a:pt x="59" y="25"/>
                  </a:lnTo>
                  <a:lnTo>
                    <a:pt x="58" y="27"/>
                  </a:lnTo>
                  <a:lnTo>
                    <a:pt x="56" y="28"/>
                  </a:lnTo>
                  <a:lnTo>
                    <a:pt x="53" y="29"/>
                  </a:lnTo>
                  <a:lnTo>
                    <a:pt x="47" y="31"/>
                  </a:lnTo>
                  <a:lnTo>
                    <a:pt x="42" y="34"/>
                  </a:lnTo>
                  <a:lnTo>
                    <a:pt x="38" y="35"/>
                  </a:lnTo>
                  <a:lnTo>
                    <a:pt x="35" y="37"/>
                  </a:lnTo>
                  <a:lnTo>
                    <a:pt x="33" y="41"/>
                  </a:lnTo>
                  <a:lnTo>
                    <a:pt x="32" y="45"/>
                  </a:lnTo>
                  <a:lnTo>
                    <a:pt x="24" y="48"/>
                  </a:lnTo>
                  <a:lnTo>
                    <a:pt x="16" y="49"/>
                  </a:lnTo>
                  <a:lnTo>
                    <a:pt x="8" y="50"/>
                  </a:lnTo>
                  <a:lnTo>
                    <a:pt x="0" y="50"/>
                  </a:lnTo>
                  <a:lnTo>
                    <a:pt x="2" y="45"/>
                  </a:lnTo>
                  <a:lnTo>
                    <a:pt x="6" y="40"/>
                  </a:lnTo>
                  <a:lnTo>
                    <a:pt x="9" y="36"/>
                  </a:lnTo>
                  <a:lnTo>
                    <a:pt x="14" y="32"/>
                  </a:lnTo>
                  <a:lnTo>
                    <a:pt x="23" y="25"/>
                  </a:lnTo>
                  <a:lnTo>
                    <a:pt x="32" y="18"/>
                  </a:lnTo>
                  <a:lnTo>
                    <a:pt x="33" y="17"/>
                  </a:lnTo>
                  <a:lnTo>
                    <a:pt x="36" y="15"/>
                  </a:lnTo>
                  <a:lnTo>
                    <a:pt x="36" y="13"/>
                  </a:lnTo>
                  <a:lnTo>
                    <a:pt x="36" y="11"/>
                  </a:lnTo>
                  <a:lnTo>
                    <a:pt x="35" y="9"/>
                  </a:lnTo>
                  <a:lnTo>
                    <a:pt x="32" y="7"/>
                  </a:lnTo>
                  <a:close/>
                </a:path>
              </a:pathLst>
            </a:custGeom>
            <a:solidFill>
              <a:schemeClr val="tx1">
                <a:lumMod val="50000"/>
                <a:lumOff val="50000"/>
              </a:schemeClr>
            </a:solidFill>
            <a:ln w="9525">
              <a:solidFill>
                <a:schemeClr val="tx1">
                  <a:lumMod val="50000"/>
                  <a:lumOff val="50000"/>
                </a:schemeClr>
              </a:solidFill>
              <a:round/>
              <a:headEnd/>
              <a:tailEnd/>
            </a:ln>
          </p:spPr>
        </p:sp>
        <p:sp>
          <p:nvSpPr>
            <p:cNvPr id="78" name="Freeform 77"/>
            <p:cNvSpPr>
              <a:spLocks/>
            </p:cNvSpPr>
            <p:nvPr/>
          </p:nvSpPr>
          <p:spPr bwMode="auto">
            <a:xfrm>
              <a:off x="715848" y="3856484"/>
              <a:ext cx="16072" cy="16081"/>
            </a:xfrm>
            <a:custGeom>
              <a:avLst/>
              <a:gdLst>
                <a:gd name="T0" fmla="*/ 2147483647 w 54"/>
                <a:gd name="T1" fmla="*/ 2147483647 h 60"/>
                <a:gd name="T2" fmla="*/ 2147483647 w 54"/>
                <a:gd name="T3" fmla="*/ 2147483647 h 60"/>
                <a:gd name="T4" fmla="*/ 2147483647 w 54"/>
                <a:gd name="T5" fmla="*/ 2147483647 h 60"/>
                <a:gd name="T6" fmla="*/ 2147483647 w 54"/>
                <a:gd name="T7" fmla="*/ 2147483647 h 60"/>
                <a:gd name="T8" fmla="*/ 2147483647 w 54"/>
                <a:gd name="T9" fmla="*/ 2147483647 h 60"/>
                <a:gd name="T10" fmla="*/ 2147483647 w 54"/>
                <a:gd name="T11" fmla="*/ 2147483647 h 60"/>
                <a:gd name="T12" fmla="*/ 2147483647 w 54"/>
                <a:gd name="T13" fmla="*/ 2147483647 h 60"/>
                <a:gd name="T14" fmla="*/ 2147483647 w 54"/>
                <a:gd name="T15" fmla="*/ 2147483647 h 60"/>
                <a:gd name="T16" fmla="*/ 2147483647 w 54"/>
                <a:gd name="T17" fmla="*/ 2147483647 h 60"/>
                <a:gd name="T18" fmla="*/ 2147483647 w 54"/>
                <a:gd name="T19" fmla="*/ 0 h 60"/>
                <a:gd name="T20" fmla="*/ 2147483647 w 54"/>
                <a:gd name="T21" fmla="*/ 0 h 60"/>
                <a:gd name="T22" fmla="*/ 2147483647 w 54"/>
                <a:gd name="T23" fmla="*/ 2147483647 h 60"/>
                <a:gd name="T24" fmla="*/ 2147483647 w 54"/>
                <a:gd name="T25" fmla="*/ 2147483647 h 60"/>
                <a:gd name="T26" fmla="*/ 2147483647 w 54"/>
                <a:gd name="T27" fmla="*/ 2147483647 h 60"/>
                <a:gd name="T28" fmla="*/ 2147483647 w 54"/>
                <a:gd name="T29" fmla="*/ 2147483647 h 60"/>
                <a:gd name="T30" fmla="*/ 2147483647 w 54"/>
                <a:gd name="T31" fmla="*/ 2147483647 h 60"/>
                <a:gd name="T32" fmla="*/ 0 w 54"/>
                <a:gd name="T33" fmla="*/ 2147483647 h 60"/>
                <a:gd name="T34" fmla="*/ 0 w 54"/>
                <a:gd name="T35" fmla="*/ 2147483647 h 60"/>
                <a:gd name="T36" fmla="*/ 0 w 54"/>
                <a:gd name="T37" fmla="*/ 2147483647 h 60"/>
                <a:gd name="T38" fmla="*/ 2147483647 w 54"/>
                <a:gd name="T39" fmla="*/ 2147483647 h 60"/>
                <a:gd name="T40" fmla="*/ 2147483647 w 54"/>
                <a:gd name="T41" fmla="*/ 2147483647 h 60"/>
                <a:gd name="T42" fmla="*/ 2147483647 w 54"/>
                <a:gd name="T43" fmla="*/ 2147483647 h 60"/>
                <a:gd name="T44" fmla="*/ 2147483647 w 54"/>
                <a:gd name="T45" fmla="*/ 2147483647 h 60"/>
                <a:gd name="T46" fmla="*/ 2147483647 w 54"/>
                <a:gd name="T47" fmla="*/ 2147483647 h 60"/>
                <a:gd name="T48" fmla="*/ 2147483647 w 54"/>
                <a:gd name="T49" fmla="*/ 2147483647 h 60"/>
                <a:gd name="T50" fmla="*/ 2147483647 w 54"/>
                <a:gd name="T51" fmla="*/ 2147483647 h 60"/>
                <a:gd name="T52" fmla="*/ 2147483647 w 54"/>
                <a:gd name="T53" fmla="*/ 2147483647 h 60"/>
                <a:gd name="T54" fmla="*/ 2147483647 w 54"/>
                <a:gd name="T55" fmla="*/ 2147483647 h 60"/>
                <a:gd name="T56" fmla="*/ 2147483647 w 54"/>
                <a:gd name="T57" fmla="*/ 2147483647 h 60"/>
                <a:gd name="T58" fmla="*/ 2147483647 w 54"/>
                <a:gd name="T59" fmla="*/ 2147483647 h 60"/>
                <a:gd name="T60" fmla="*/ 2147483647 w 54"/>
                <a:gd name="T61" fmla="*/ 2147483647 h 60"/>
                <a:gd name="T62" fmla="*/ 2147483647 w 54"/>
                <a:gd name="T63" fmla="*/ 2147483647 h 60"/>
                <a:gd name="T64" fmla="*/ 2147483647 w 54"/>
                <a:gd name="T65" fmla="*/ 2147483647 h 60"/>
                <a:gd name="T66" fmla="*/ 2147483647 w 54"/>
                <a:gd name="T67" fmla="*/ 2147483647 h 60"/>
                <a:gd name="T68" fmla="*/ 2147483647 w 54"/>
                <a:gd name="T69" fmla="*/ 2147483647 h 60"/>
                <a:gd name="T70" fmla="*/ 2147483647 w 54"/>
                <a:gd name="T71" fmla="*/ 2147483647 h 60"/>
                <a:gd name="T72" fmla="*/ 2147483647 w 54"/>
                <a:gd name="T73" fmla="*/ 2147483647 h 60"/>
                <a:gd name="T74" fmla="*/ 2147483647 w 54"/>
                <a:gd name="T75" fmla="*/ 2147483647 h 60"/>
                <a:gd name="T76" fmla="*/ 2147483647 w 54"/>
                <a:gd name="T77" fmla="*/ 2147483647 h 60"/>
                <a:gd name="T78" fmla="*/ 2147483647 w 54"/>
                <a:gd name="T79" fmla="*/ 2147483647 h 60"/>
                <a:gd name="T80" fmla="*/ 2147483647 w 54"/>
                <a:gd name="T81" fmla="*/ 2147483647 h 60"/>
                <a:gd name="T82" fmla="*/ 2147483647 w 54"/>
                <a:gd name="T83" fmla="*/ 2147483647 h 60"/>
                <a:gd name="T84" fmla="*/ 2147483647 w 54"/>
                <a:gd name="T85" fmla="*/ 2147483647 h 60"/>
                <a:gd name="T86" fmla="*/ 2147483647 w 54"/>
                <a:gd name="T87" fmla="*/ 2147483647 h 60"/>
                <a:gd name="T88" fmla="*/ 2147483647 w 54"/>
                <a:gd name="T89" fmla="*/ 2147483647 h 60"/>
                <a:gd name="T90" fmla="*/ 2147483647 w 54"/>
                <a:gd name="T91" fmla="*/ 2147483647 h 60"/>
                <a:gd name="T92" fmla="*/ 2147483647 w 54"/>
                <a:gd name="T93" fmla="*/ 2147483647 h 60"/>
                <a:gd name="T94" fmla="*/ 2147483647 w 54"/>
                <a:gd name="T95" fmla="*/ 2147483647 h 60"/>
                <a:gd name="T96" fmla="*/ 2147483647 w 54"/>
                <a:gd name="T97" fmla="*/ 2147483647 h 60"/>
                <a:gd name="T98" fmla="*/ 2147483647 w 54"/>
                <a:gd name="T99" fmla="*/ 2147483647 h 60"/>
                <a:gd name="T100" fmla="*/ 2147483647 w 54"/>
                <a:gd name="T101" fmla="*/ 2147483647 h 6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54"/>
                <a:gd name="T154" fmla="*/ 0 h 60"/>
                <a:gd name="T155" fmla="*/ 54 w 54"/>
                <a:gd name="T156" fmla="*/ 60 h 60"/>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54" h="60">
                  <a:moveTo>
                    <a:pt x="38" y="22"/>
                  </a:moveTo>
                  <a:lnTo>
                    <a:pt x="35" y="20"/>
                  </a:lnTo>
                  <a:lnTo>
                    <a:pt x="32" y="18"/>
                  </a:lnTo>
                  <a:lnTo>
                    <a:pt x="31" y="16"/>
                  </a:lnTo>
                  <a:lnTo>
                    <a:pt x="30" y="14"/>
                  </a:lnTo>
                  <a:lnTo>
                    <a:pt x="30" y="10"/>
                  </a:lnTo>
                  <a:lnTo>
                    <a:pt x="27" y="6"/>
                  </a:lnTo>
                  <a:lnTo>
                    <a:pt x="25" y="2"/>
                  </a:lnTo>
                  <a:lnTo>
                    <a:pt x="22" y="1"/>
                  </a:lnTo>
                  <a:lnTo>
                    <a:pt x="19" y="0"/>
                  </a:lnTo>
                  <a:lnTo>
                    <a:pt x="16" y="0"/>
                  </a:lnTo>
                  <a:lnTo>
                    <a:pt x="10" y="2"/>
                  </a:lnTo>
                  <a:lnTo>
                    <a:pt x="5" y="6"/>
                  </a:lnTo>
                  <a:lnTo>
                    <a:pt x="3" y="6"/>
                  </a:lnTo>
                  <a:lnTo>
                    <a:pt x="2" y="7"/>
                  </a:lnTo>
                  <a:lnTo>
                    <a:pt x="1" y="8"/>
                  </a:lnTo>
                  <a:lnTo>
                    <a:pt x="0" y="9"/>
                  </a:lnTo>
                  <a:lnTo>
                    <a:pt x="0" y="12"/>
                  </a:lnTo>
                  <a:lnTo>
                    <a:pt x="0" y="16"/>
                  </a:lnTo>
                  <a:lnTo>
                    <a:pt x="2" y="20"/>
                  </a:lnTo>
                  <a:lnTo>
                    <a:pt x="7" y="22"/>
                  </a:lnTo>
                  <a:lnTo>
                    <a:pt x="12" y="24"/>
                  </a:lnTo>
                  <a:lnTo>
                    <a:pt x="18" y="25"/>
                  </a:lnTo>
                  <a:lnTo>
                    <a:pt x="22" y="27"/>
                  </a:lnTo>
                  <a:lnTo>
                    <a:pt x="26" y="29"/>
                  </a:lnTo>
                  <a:lnTo>
                    <a:pt x="27" y="31"/>
                  </a:lnTo>
                  <a:lnTo>
                    <a:pt x="28" y="33"/>
                  </a:lnTo>
                  <a:lnTo>
                    <a:pt x="28" y="35"/>
                  </a:lnTo>
                  <a:lnTo>
                    <a:pt x="27" y="38"/>
                  </a:lnTo>
                  <a:lnTo>
                    <a:pt x="22" y="41"/>
                  </a:lnTo>
                  <a:lnTo>
                    <a:pt x="17" y="43"/>
                  </a:lnTo>
                  <a:lnTo>
                    <a:pt x="14" y="44"/>
                  </a:lnTo>
                  <a:lnTo>
                    <a:pt x="12" y="45"/>
                  </a:lnTo>
                  <a:lnTo>
                    <a:pt x="11" y="47"/>
                  </a:lnTo>
                  <a:lnTo>
                    <a:pt x="10" y="48"/>
                  </a:lnTo>
                  <a:lnTo>
                    <a:pt x="11" y="50"/>
                  </a:lnTo>
                  <a:lnTo>
                    <a:pt x="12" y="53"/>
                  </a:lnTo>
                  <a:lnTo>
                    <a:pt x="14" y="55"/>
                  </a:lnTo>
                  <a:lnTo>
                    <a:pt x="17" y="57"/>
                  </a:lnTo>
                  <a:lnTo>
                    <a:pt x="22" y="59"/>
                  </a:lnTo>
                  <a:lnTo>
                    <a:pt x="27" y="60"/>
                  </a:lnTo>
                  <a:lnTo>
                    <a:pt x="38" y="55"/>
                  </a:lnTo>
                  <a:lnTo>
                    <a:pt x="48" y="48"/>
                  </a:lnTo>
                  <a:lnTo>
                    <a:pt x="52" y="46"/>
                  </a:lnTo>
                  <a:lnTo>
                    <a:pt x="54" y="43"/>
                  </a:lnTo>
                  <a:lnTo>
                    <a:pt x="54" y="39"/>
                  </a:lnTo>
                  <a:lnTo>
                    <a:pt x="53" y="35"/>
                  </a:lnTo>
                  <a:lnTo>
                    <a:pt x="51" y="31"/>
                  </a:lnTo>
                  <a:lnTo>
                    <a:pt x="48" y="27"/>
                  </a:lnTo>
                  <a:lnTo>
                    <a:pt x="43" y="24"/>
                  </a:lnTo>
                  <a:lnTo>
                    <a:pt x="38" y="22"/>
                  </a:lnTo>
                  <a:close/>
                </a:path>
              </a:pathLst>
            </a:custGeom>
            <a:solidFill>
              <a:schemeClr val="accent3"/>
            </a:solidFill>
            <a:ln w="9525">
              <a:solidFill>
                <a:schemeClr val="accent3"/>
              </a:solidFill>
              <a:round/>
              <a:headEnd/>
              <a:tailEnd/>
            </a:ln>
          </p:spPr>
        </p:sp>
        <p:sp>
          <p:nvSpPr>
            <p:cNvPr id="79" name="Freeform 78"/>
            <p:cNvSpPr>
              <a:spLocks/>
            </p:cNvSpPr>
            <p:nvPr/>
          </p:nvSpPr>
          <p:spPr bwMode="auto">
            <a:xfrm>
              <a:off x="715848" y="3856484"/>
              <a:ext cx="16072" cy="16081"/>
            </a:xfrm>
            <a:custGeom>
              <a:avLst/>
              <a:gdLst>
                <a:gd name="T0" fmla="*/ 2147483647 w 54"/>
                <a:gd name="T1" fmla="*/ 2147483647 h 60"/>
                <a:gd name="T2" fmla="*/ 2147483647 w 54"/>
                <a:gd name="T3" fmla="*/ 2147483647 h 60"/>
                <a:gd name="T4" fmla="*/ 2147483647 w 54"/>
                <a:gd name="T5" fmla="*/ 2147483647 h 60"/>
                <a:gd name="T6" fmla="*/ 2147483647 w 54"/>
                <a:gd name="T7" fmla="*/ 2147483647 h 60"/>
                <a:gd name="T8" fmla="*/ 2147483647 w 54"/>
                <a:gd name="T9" fmla="*/ 2147483647 h 60"/>
                <a:gd name="T10" fmla="*/ 2147483647 w 54"/>
                <a:gd name="T11" fmla="*/ 2147483647 h 60"/>
                <a:gd name="T12" fmla="*/ 2147483647 w 54"/>
                <a:gd name="T13" fmla="*/ 2147483647 h 60"/>
                <a:gd name="T14" fmla="*/ 2147483647 w 54"/>
                <a:gd name="T15" fmla="*/ 2147483647 h 60"/>
                <a:gd name="T16" fmla="*/ 2147483647 w 54"/>
                <a:gd name="T17" fmla="*/ 2147483647 h 60"/>
                <a:gd name="T18" fmla="*/ 2147483647 w 54"/>
                <a:gd name="T19" fmla="*/ 0 h 60"/>
                <a:gd name="T20" fmla="*/ 2147483647 w 54"/>
                <a:gd name="T21" fmla="*/ 0 h 60"/>
                <a:gd name="T22" fmla="*/ 2147483647 w 54"/>
                <a:gd name="T23" fmla="*/ 2147483647 h 60"/>
                <a:gd name="T24" fmla="*/ 2147483647 w 54"/>
                <a:gd name="T25" fmla="*/ 2147483647 h 60"/>
                <a:gd name="T26" fmla="*/ 2147483647 w 54"/>
                <a:gd name="T27" fmla="*/ 2147483647 h 60"/>
                <a:gd name="T28" fmla="*/ 2147483647 w 54"/>
                <a:gd name="T29" fmla="*/ 2147483647 h 60"/>
                <a:gd name="T30" fmla="*/ 2147483647 w 54"/>
                <a:gd name="T31" fmla="*/ 2147483647 h 60"/>
                <a:gd name="T32" fmla="*/ 0 w 54"/>
                <a:gd name="T33" fmla="*/ 2147483647 h 60"/>
                <a:gd name="T34" fmla="*/ 0 w 54"/>
                <a:gd name="T35" fmla="*/ 2147483647 h 60"/>
                <a:gd name="T36" fmla="*/ 0 w 54"/>
                <a:gd name="T37" fmla="*/ 2147483647 h 60"/>
                <a:gd name="T38" fmla="*/ 2147483647 w 54"/>
                <a:gd name="T39" fmla="*/ 2147483647 h 60"/>
                <a:gd name="T40" fmla="*/ 2147483647 w 54"/>
                <a:gd name="T41" fmla="*/ 2147483647 h 60"/>
                <a:gd name="T42" fmla="*/ 2147483647 w 54"/>
                <a:gd name="T43" fmla="*/ 2147483647 h 60"/>
                <a:gd name="T44" fmla="*/ 2147483647 w 54"/>
                <a:gd name="T45" fmla="*/ 2147483647 h 60"/>
                <a:gd name="T46" fmla="*/ 2147483647 w 54"/>
                <a:gd name="T47" fmla="*/ 2147483647 h 60"/>
                <a:gd name="T48" fmla="*/ 2147483647 w 54"/>
                <a:gd name="T49" fmla="*/ 2147483647 h 60"/>
                <a:gd name="T50" fmla="*/ 2147483647 w 54"/>
                <a:gd name="T51" fmla="*/ 2147483647 h 60"/>
                <a:gd name="T52" fmla="*/ 2147483647 w 54"/>
                <a:gd name="T53" fmla="*/ 2147483647 h 60"/>
                <a:gd name="T54" fmla="*/ 2147483647 w 54"/>
                <a:gd name="T55" fmla="*/ 2147483647 h 60"/>
                <a:gd name="T56" fmla="*/ 2147483647 w 54"/>
                <a:gd name="T57" fmla="*/ 2147483647 h 60"/>
                <a:gd name="T58" fmla="*/ 2147483647 w 54"/>
                <a:gd name="T59" fmla="*/ 2147483647 h 60"/>
                <a:gd name="T60" fmla="*/ 2147483647 w 54"/>
                <a:gd name="T61" fmla="*/ 2147483647 h 60"/>
                <a:gd name="T62" fmla="*/ 2147483647 w 54"/>
                <a:gd name="T63" fmla="*/ 2147483647 h 60"/>
                <a:gd name="T64" fmla="*/ 2147483647 w 54"/>
                <a:gd name="T65" fmla="*/ 2147483647 h 60"/>
                <a:gd name="T66" fmla="*/ 2147483647 w 54"/>
                <a:gd name="T67" fmla="*/ 2147483647 h 60"/>
                <a:gd name="T68" fmla="*/ 2147483647 w 54"/>
                <a:gd name="T69" fmla="*/ 2147483647 h 60"/>
                <a:gd name="T70" fmla="*/ 2147483647 w 54"/>
                <a:gd name="T71" fmla="*/ 2147483647 h 60"/>
                <a:gd name="T72" fmla="*/ 2147483647 w 54"/>
                <a:gd name="T73" fmla="*/ 2147483647 h 60"/>
                <a:gd name="T74" fmla="*/ 2147483647 w 54"/>
                <a:gd name="T75" fmla="*/ 2147483647 h 60"/>
                <a:gd name="T76" fmla="*/ 2147483647 w 54"/>
                <a:gd name="T77" fmla="*/ 2147483647 h 60"/>
                <a:gd name="T78" fmla="*/ 2147483647 w 54"/>
                <a:gd name="T79" fmla="*/ 2147483647 h 60"/>
                <a:gd name="T80" fmla="*/ 2147483647 w 54"/>
                <a:gd name="T81" fmla="*/ 2147483647 h 60"/>
                <a:gd name="T82" fmla="*/ 2147483647 w 54"/>
                <a:gd name="T83" fmla="*/ 2147483647 h 60"/>
                <a:gd name="T84" fmla="*/ 2147483647 w 54"/>
                <a:gd name="T85" fmla="*/ 2147483647 h 60"/>
                <a:gd name="T86" fmla="*/ 2147483647 w 54"/>
                <a:gd name="T87" fmla="*/ 2147483647 h 60"/>
                <a:gd name="T88" fmla="*/ 2147483647 w 54"/>
                <a:gd name="T89" fmla="*/ 2147483647 h 60"/>
                <a:gd name="T90" fmla="*/ 2147483647 w 54"/>
                <a:gd name="T91" fmla="*/ 2147483647 h 60"/>
                <a:gd name="T92" fmla="*/ 2147483647 w 54"/>
                <a:gd name="T93" fmla="*/ 2147483647 h 60"/>
                <a:gd name="T94" fmla="*/ 2147483647 w 54"/>
                <a:gd name="T95" fmla="*/ 2147483647 h 60"/>
                <a:gd name="T96" fmla="*/ 2147483647 w 54"/>
                <a:gd name="T97" fmla="*/ 2147483647 h 60"/>
                <a:gd name="T98" fmla="*/ 2147483647 w 54"/>
                <a:gd name="T99" fmla="*/ 2147483647 h 60"/>
                <a:gd name="T100" fmla="*/ 2147483647 w 54"/>
                <a:gd name="T101" fmla="*/ 2147483647 h 6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54"/>
                <a:gd name="T154" fmla="*/ 0 h 60"/>
                <a:gd name="T155" fmla="*/ 54 w 54"/>
                <a:gd name="T156" fmla="*/ 60 h 60"/>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54" h="60">
                  <a:moveTo>
                    <a:pt x="38" y="22"/>
                  </a:moveTo>
                  <a:lnTo>
                    <a:pt x="35" y="20"/>
                  </a:lnTo>
                  <a:lnTo>
                    <a:pt x="32" y="18"/>
                  </a:lnTo>
                  <a:lnTo>
                    <a:pt x="31" y="16"/>
                  </a:lnTo>
                  <a:lnTo>
                    <a:pt x="30" y="14"/>
                  </a:lnTo>
                  <a:lnTo>
                    <a:pt x="30" y="10"/>
                  </a:lnTo>
                  <a:lnTo>
                    <a:pt x="27" y="6"/>
                  </a:lnTo>
                  <a:lnTo>
                    <a:pt x="25" y="2"/>
                  </a:lnTo>
                  <a:lnTo>
                    <a:pt x="22" y="1"/>
                  </a:lnTo>
                  <a:lnTo>
                    <a:pt x="19" y="0"/>
                  </a:lnTo>
                  <a:lnTo>
                    <a:pt x="16" y="0"/>
                  </a:lnTo>
                  <a:lnTo>
                    <a:pt x="10" y="2"/>
                  </a:lnTo>
                  <a:lnTo>
                    <a:pt x="5" y="6"/>
                  </a:lnTo>
                  <a:lnTo>
                    <a:pt x="3" y="6"/>
                  </a:lnTo>
                  <a:lnTo>
                    <a:pt x="2" y="7"/>
                  </a:lnTo>
                  <a:lnTo>
                    <a:pt x="1" y="8"/>
                  </a:lnTo>
                  <a:lnTo>
                    <a:pt x="0" y="9"/>
                  </a:lnTo>
                  <a:lnTo>
                    <a:pt x="0" y="12"/>
                  </a:lnTo>
                  <a:lnTo>
                    <a:pt x="0" y="16"/>
                  </a:lnTo>
                  <a:lnTo>
                    <a:pt x="2" y="20"/>
                  </a:lnTo>
                  <a:lnTo>
                    <a:pt x="7" y="22"/>
                  </a:lnTo>
                  <a:lnTo>
                    <a:pt x="12" y="24"/>
                  </a:lnTo>
                  <a:lnTo>
                    <a:pt x="18" y="25"/>
                  </a:lnTo>
                  <a:lnTo>
                    <a:pt x="22" y="27"/>
                  </a:lnTo>
                  <a:lnTo>
                    <a:pt x="26" y="29"/>
                  </a:lnTo>
                  <a:lnTo>
                    <a:pt x="27" y="31"/>
                  </a:lnTo>
                  <a:lnTo>
                    <a:pt x="28" y="33"/>
                  </a:lnTo>
                  <a:lnTo>
                    <a:pt x="28" y="35"/>
                  </a:lnTo>
                  <a:lnTo>
                    <a:pt x="27" y="38"/>
                  </a:lnTo>
                  <a:lnTo>
                    <a:pt x="22" y="41"/>
                  </a:lnTo>
                  <a:lnTo>
                    <a:pt x="17" y="43"/>
                  </a:lnTo>
                  <a:lnTo>
                    <a:pt x="14" y="44"/>
                  </a:lnTo>
                  <a:lnTo>
                    <a:pt x="12" y="45"/>
                  </a:lnTo>
                  <a:lnTo>
                    <a:pt x="11" y="47"/>
                  </a:lnTo>
                  <a:lnTo>
                    <a:pt x="10" y="48"/>
                  </a:lnTo>
                  <a:lnTo>
                    <a:pt x="11" y="50"/>
                  </a:lnTo>
                  <a:lnTo>
                    <a:pt x="12" y="53"/>
                  </a:lnTo>
                  <a:lnTo>
                    <a:pt x="14" y="55"/>
                  </a:lnTo>
                  <a:lnTo>
                    <a:pt x="17" y="57"/>
                  </a:lnTo>
                  <a:lnTo>
                    <a:pt x="22" y="59"/>
                  </a:lnTo>
                  <a:lnTo>
                    <a:pt x="27" y="60"/>
                  </a:lnTo>
                  <a:lnTo>
                    <a:pt x="38" y="55"/>
                  </a:lnTo>
                  <a:lnTo>
                    <a:pt x="48" y="48"/>
                  </a:lnTo>
                  <a:lnTo>
                    <a:pt x="52" y="46"/>
                  </a:lnTo>
                  <a:lnTo>
                    <a:pt x="54" y="43"/>
                  </a:lnTo>
                  <a:lnTo>
                    <a:pt x="54" y="39"/>
                  </a:lnTo>
                  <a:lnTo>
                    <a:pt x="53" y="35"/>
                  </a:lnTo>
                  <a:lnTo>
                    <a:pt x="51" y="31"/>
                  </a:lnTo>
                  <a:lnTo>
                    <a:pt x="48" y="27"/>
                  </a:lnTo>
                  <a:lnTo>
                    <a:pt x="43" y="24"/>
                  </a:lnTo>
                  <a:lnTo>
                    <a:pt x="38" y="22"/>
                  </a:lnTo>
                </a:path>
              </a:pathLst>
            </a:custGeom>
            <a:solidFill>
              <a:schemeClr val="accent3"/>
            </a:solidFill>
            <a:ln w="0">
              <a:solidFill>
                <a:schemeClr val="accent3"/>
              </a:solidFill>
              <a:round/>
              <a:headEnd/>
              <a:tailEnd/>
            </a:ln>
          </p:spPr>
        </p:sp>
        <p:sp>
          <p:nvSpPr>
            <p:cNvPr id="80" name="Freeform 79"/>
            <p:cNvSpPr>
              <a:spLocks/>
            </p:cNvSpPr>
            <p:nvPr/>
          </p:nvSpPr>
          <p:spPr bwMode="auto">
            <a:xfrm>
              <a:off x="691739" y="3864525"/>
              <a:ext cx="24108" cy="8040"/>
            </a:xfrm>
            <a:custGeom>
              <a:avLst/>
              <a:gdLst>
                <a:gd name="T0" fmla="*/ 2147483647 w 77"/>
                <a:gd name="T1" fmla="*/ 2147483647 h 53"/>
                <a:gd name="T2" fmla="*/ 2147483647 w 77"/>
                <a:gd name="T3" fmla="*/ 2147483647 h 53"/>
                <a:gd name="T4" fmla="*/ 2147483647 w 77"/>
                <a:gd name="T5" fmla="*/ 2147483647 h 53"/>
                <a:gd name="T6" fmla="*/ 2147483647 w 77"/>
                <a:gd name="T7" fmla="*/ 2147483647 h 53"/>
                <a:gd name="T8" fmla="*/ 2147483647 w 77"/>
                <a:gd name="T9" fmla="*/ 2147483647 h 53"/>
                <a:gd name="T10" fmla="*/ 2147483647 w 77"/>
                <a:gd name="T11" fmla="*/ 2147483647 h 53"/>
                <a:gd name="T12" fmla="*/ 2147483647 w 77"/>
                <a:gd name="T13" fmla="*/ 2147483647 h 53"/>
                <a:gd name="T14" fmla="*/ 2147483647 w 77"/>
                <a:gd name="T15" fmla="*/ 1044587759 h 53"/>
                <a:gd name="T16" fmla="*/ 2147483647 w 77"/>
                <a:gd name="T17" fmla="*/ 0 h 53"/>
                <a:gd name="T18" fmla="*/ 2147483647 w 77"/>
                <a:gd name="T19" fmla="*/ 0 h 53"/>
                <a:gd name="T20" fmla="*/ 2147483647 w 77"/>
                <a:gd name="T21" fmla="*/ 1044587759 h 53"/>
                <a:gd name="T22" fmla="*/ 2147483647 w 77"/>
                <a:gd name="T23" fmla="*/ 2083394383 h 53"/>
                <a:gd name="T24" fmla="*/ 2147483647 w 77"/>
                <a:gd name="T25" fmla="*/ 2147483647 h 53"/>
                <a:gd name="T26" fmla="*/ 2147483647 w 77"/>
                <a:gd name="T27" fmla="*/ 2147483647 h 53"/>
                <a:gd name="T28" fmla="*/ 2147483647 w 77"/>
                <a:gd name="T29" fmla="*/ 2147483647 h 53"/>
                <a:gd name="T30" fmla="*/ 2147483647 w 77"/>
                <a:gd name="T31" fmla="*/ 2147483647 h 53"/>
                <a:gd name="T32" fmla="*/ 2147483647 w 77"/>
                <a:gd name="T33" fmla="*/ 2147483647 h 53"/>
                <a:gd name="T34" fmla="*/ 2147483647 w 77"/>
                <a:gd name="T35" fmla="*/ 2147483647 h 53"/>
                <a:gd name="T36" fmla="*/ 2147483647 w 77"/>
                <a:gd name="T37" fmla="*/ 2147483647 h 53"/>
                <a:gd name="T38" fmla="*/ 2147483647 w 77"/>
                <a:gd name="T39" fmla="*/ 2147483647 h 53"/>
                <a:gd name="T40" fmla="*/ 2147483647 w 77"/>
                <a:gd name="T41" fmla="*/ 2147483647 h 53"/>
                <a:gd name="T42" fmla="*/ 2147483647 w 77"/>
                <a:gd name="T43" fmla="*/ 2147483647 h 53"/>
                <a:gd name="T44" fmla="*/ 2147483647 w 77"/>
                <a:gd name="T45" fmla="*/ 2147483647 h 53"/>
                <a:gd name="T46" fmla="*/ 2147483647 w 77"/>
                <a:gd name="T47" fmla="*/ 2147483647 h 53"/>
                <a:gd name="T48" fmla="*/ 2147483647 w 77"/>
                <a:gd name="T49" fmla="*/ 2147483647 h 53"/>
                <a:gd name="T50" fmla="*/ 0 w 77"/>
                <a:gd name="T51" fmla="*/ 2147483647 h 53"/>
                <a:gd name="T52" fmla="*/ 0 w 77"/>
                <a:gd name="T53" fmla="*/ 2147483647 h 53"/>
                <a:gd name="T54" fmla="*/ 2147483647 w 77"/>
                <a:gd name="T55" fmla="*/ 2147483647 h 53"/>
                <a:gd name="T56" fmla="*/ 2147483647 w 77"/>
                <a:gd name="T57" fmla="*/ 2147483647 h 53"/>
                <a:gd name="T58" fmla="*/ 2147483647 w 77"/>
                <a:gd name="T59" fmla="*/ 2147483647 h 53"/>
                <a:gd name="T60" fmla="*/ 2147483647 w 77"/>
                <a:gd name="T61" fmla="*/ 2147483647 h 53"/>
                <a:gd name="T62" fmla="*/ 2147483647 w 77"/>
                <a:gd name="T63" fmla="*/ 2147483647 h 53"/>
                <a:gd name="T64" fmla="*/ 2147483647 w 77"/>
                <a:gd name="T65" fmla="*/ 2147483647 h 53"/>
                <a:gd name="T66" fmla="*/ 2147483647 w 77"/>
                <a:gd name="T67" fmla="*/ 2147483647 h 53"/>
                <a:gd name="T68" fmla="*/ 2147483647 w 77"/>
                <a:gd name="T69" fmla="*/ 2147483647 h 53"/>
                <a:gd name="T70" fmla="*/ 2147483647 w 77"/>
                <a:gd name="T71" fmla="*/ 2147483647 h 53"/>
                <a:gd name="T72" fmla="*/ 2147483647 w 77"/>
                <a:gd name="T73" fmla="*/ 2147483647 h 5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77"/>
                <a:gd name="T112" fmla="*/ 0 h 53"/>
                <a:gd name="T113" fmla="*/ 77 w 77"/>
                <a:gd name="T114" fmla="*/ 53 h 53"/>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77" h="53">
                  <a:moveTo>
                    <a:pt x="55" y="20"/>
                  </a:moveTo>
                  <a:lnTo>
                    <a:pt x="54" y="15"/>
                  </a:lnTo>
                  <a:lnTo>
                    <a:pt x="51" y="10"/>
                  </a:lnTo>
                  <a:lnTo>
                    <a:pt x="49" y="8"/>
                  </a:lnTo>
                  <a:lnTo>
                    <a:pt x="47" y="6"/>
                  </a:lnTo>
                  <a:lnTo>
                    <a:pt x="49" y="5"/>
                  </a:lnTo>
                  <a:lnTo>
                    <a:pt x="50" y="4"/>
                  </a:lnTo>
                  <a:lnTo>
                    <a:pt x="57" y="1"/>
                  </a:lnTo>
                  <a:lnTo>
                    <a:pt x="63" y="0"/>
                  </a:lnTo>
                  <a:lnTo>
                    <a:pt x="65" y="0"/>
                  </a:lnTo>
                  <a:lnTo>
                    <a:pt x="67" y="1"/>
                  </a:lnTo>
                  <a:lnTo>
                    <a:pt x="69" y="2"/>
                  </a:lnTo>
                  <a:lnTo>
                    <a:pt x="71" y="4"/>
                  </a:lnTo>
                  <a:lnTo>
                    <a:pt x="75" y="13"/>
                  </a:lnTo>
                  <a:lnTo>
                    <a:pt x="77" y="21"/>
                  </a:lnTo>
                  <a:lnTo>
                    <a:pt x="77" y="25"/>
                  </a:lnTo>
                  <a:lnTo>
                    <a:pt x="76" y="28"/>
                  </a:lnTo>
                  <a:lnTo>
                    <a:pt x="74" y="30"/>
                  </a:lnTo>
                  <a:lnTo>
                    <a:pt x="71" y="31"/>
                  </a:lnTo>
                  <a:lnTo>
                    <a:pt x="55" y="39"/>
                  </a:lnTo>
                  <a:lnTo>
                    <a:pt x="38" y="46"/>
                  </a:lnTo>
                  <a:lnTo>
                    <a:pt x="29" y="49"/>
                  </a:lnTo>
                  <a:lnTo>
                    <a:pt x="20" y="51"/>
                  </a:lnTo>
                  <a:lnTo>
                    <a:pt x="11" y="53"/>
                  </a:lnTo>
                  <a:lnTo>
                    <a:pt x="1" y="53"/>
                  </a:lnTo>
                  <a:lnTo>
                    <a:pt x="0" y="49"/>
                  </a:lnTo>
                  <a:lnTo>
                    <a:pt x="0" y="46"/>
                  </a:lnTo>
                  <a:lnTo>
                    <a:pt x="1" y="43"/>
                  </a:lnTo>
                  <a:lnTo>
                    <a:pt x="3" y="40"/>
                  </a:lnTo>
                  <a:lnTo>
                    <a:pt x="10" y="37"/>
                  </a:lnTo>
                  <a:lnTo>
                    <a:pt x="20" y="34"/>
                  </a:lnTo>
                  <a:lnTo>
                    <a:pt x="30" y="32"/>
                  </a:lnTo>
                  <a:lnTo>
                    <a:pt x="40" y="29"/>
                  </a:lnTo>
                  <a:lnTo>
                    <a:pt x="44" y="27"/>
                  </a:lnTo>
                  <a:lnTo>
                    <a:pt x="49" y="25"/>
                  </a:lnTo>
                  <a:lnTo>
                    <a:pt x="53" y="23"/>
                  </a:lnTo>
                  <a:lnTo>
                    <a:pt x="55" y="20"/>
                  </a:lnTo>
                  <a:close/>
                </a:path>
              </a:pathLst>
            </a:custGeom>
            <a:solidFill>
              <a:schemeClr val="tx1">
                <a:lumMod val="50000"/>
                <a:lumOff val="50000"/>
              </a:schemeClr>
            </a:solidFill>
            <a:ln w="9525">
              <a:solidFill>
                <a:schemeClr val="tx1">
                  <a:lumMod val="50000"/>
                  <a:lumOff val="50000"/>
                </a:schemeClr>
              </a:solidFill>
              <a:round/>
              <a:headEnd/>
              <a:tailEnd/>
            </a:ln>
          </p:spPr>
        </p:sp>
        <p:sp>
          <p:nvSpPr>
            <p:cNvPr id="81" name="Freeform 80"/>
            <p:cNvSpPr>
              <a:spLocks/>
            </p:cNvSpPr>
            <p:nvPr/>
          </p:nvSpPr>
          <p:spPr bwMode="auto">
            <a:xfrm>
              <a:off x="675667" y="3864525"/>
              <a:ext cx="16072" cy="16081"/>
            </a:xfrm>
            <a:custGeom>
              <a:avLst/>
              <a:gdLst>
                <a:gd name="T0" fmla="*/ 2147483647 w 55"/>
                <a:gd name="T1" fmla="*/ 2147483647 h 70"/>
                <a:gd name="T2" fmla="*/ 2147483647 w 55"/>
                <a:gd name="T3" fmla="*/ 2147483647 h 70"/>
                <a:gd name="T4" fmla="*/ 2147483647 w 55"/>
                <a:gd name="T5" fmla="*/ 2147483647 h 70"/>
                <a:gd name="T6" fmla="*/ 2147483647 w 55"/>
                <a:gd name="T7" fmla="*/ 0 h 70"/>
                <a:gd name="T8" fmla="*/ 2147483647 w 55"/>
                <a:gd name="T9" fmla="*/ 2147483647 h 70"/>
                <a:gd name="T10" fmla="*/ 2147483647 w 55"/>
                <a:gd name="T11" fmla="*/ 2147483647 h 70"/>
                <a:gd name="T12" fmla="*/ 2147483647 w 55"/>
                <a:gd name="T13" fmla="*/ 2147483647 h 70"/>
                <a:gd name="T14" fmla="*/ 2147483647 w 55"/>
                <a:gd name="T15" fmla="*/ 2147483647 h 70"/>
                <a:gd name="T16" fmla="*/ 2147483647 w 55"/>
                <a:gd name="T17" fmla="*/ 2147483647 h 70"/>
                <a:gd name="T18" fmla="*/ 2147483647 w 55"/>
                <a:gd name="T19" fmla="*/ 2147483647 h 70"/>
                <a:gd name="T20" fmla="*/ 2147483647 w 55"/>
                <a:gd name="T21" fmla="*/ 2147483647 h 70"/>
                <a:gd name="T22" fmla="*/ 2147483647 w 55"/>
                <a:gd name="T23" fmla="*/ 2147483647 h 70"/>
                <a:gd name="T24" fmla="*/ 0 w 55"/>
                <a:gd name="T25" fmla="*/ 2147483647 h 70"/>
                <a:gd name="T26" fmla="*/ 2147483647 w 55"/>
                <a:gd name="T27" fmla="*/ 2147483647 h 70"/>
                <a:gd name="T28" fmla="*/ 2147483647 w 55"/>
                <a:gd name="T29" fmla="*/ 2147483647 h 70"/>
                <a:gd name="T30" fmla="*/ 2147483647 w 55"/>
                <a:gd name="T31" fmla="*/ 2147483647 h 70"/>
                <a:gd name="T32" fmla="*/ 2147483647 w 55"/>
                <a:gd name="T33" fmla="*/ 2147483647 h 70"/>
                <a:gd name="T34" fmla="*/ 2147483647 w 55"/>
                <a:gd name="T35" fmla="*/ 2147483647 h 70"/>
                <a:gd name="T36" fmla="*/ 2147483647 w 55"/>
                <a:gd name="T37" fmla="*/ 2147483647 h 70"/>
                <a:gd name="T38" fmla="*/ 2147483647 w 55"/>
                <a:gd name="T39" fmla="*/ 2147483647 h 70"/>
                <a:gd name="T40" fmla="*/ 2147483647 w 55"/>
                <a:gd name="T41" fmla="*/ 2147483647 h 70"/>
                <a:gd name="T42" fmla="*/ 2147483647 w 55"/>
                <a:gd name="T43" fmla="*/ 2147483647 h 70"/>
                <a:gd name="T44" fmla="*/ 2147483647 w 55"/>
                <a:gd name="T45" fmla="*/ 2147483647 h 70"/>
                <a:gd name="T46" fmla="*/ 2147483647 w 55"/>
                <a:gd name="T47" fmla="*/ 2147483647 h 70"/>
                <a:gd name="T48" fmla="*/ 2147483647 w 55"/>
                <a:gd name="T49" fmla="*/ 2147483647 h 70"/>
                <a:gd name="T50" fmla="*/ 2147483647 w 55"/>
                <a:gd name="T51" fmla="*/ 2147483647 h 70"/>
                <a:gd name="T52" fmla="*/ 2147483647 w 55"/>
                <a:gd name="T53" fmla="*/ 2147483647 h 70"/>
                <a:gd name="T54" fmla="*/ 2147483647 w 55"/>
                <a:gd name="T55" fmla="*/ 2147483647 h 70"/>
                <a:gd name="T56" fmla="*/ 2147483647 w 55"/>
                <a:gd name="T57" fmla="*/ 2147483647 h 70"/>
                <a:gd name="T58" fmla="*/ 2147483647 w 55"/>
                <a:gd name="T59" fmla="*/ 2147483647 h 70"/>
                <a:gd name="T60" fmla="*/ 2147483647 w 55"/>
                <a:gd name="T61" fmla="*/ 2147483647 h 70"/>
                <a:gd name="T62" fmla="*/ 2147483647 w 55"/>
                <a:gd name="T63" fmla="*/ 2147483647 h 70"/>
                <a:gd name="T64" fmla="*/ 2147483647 w 55"/>
                <a:gd name="T65" fmla="*/ 2147483647 h 70"/>
                <a:gd name="T66" fmla="*/ 2147483647 w 55"/>
                <a:gd name="T67" fmla="*/ 2147483647 h 7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5"/>
                <a:gd name="T103" fmla="*/ 0 h 70"/>
                <a:gd name="T104" fmla="*/ 55 w 55"/>
                <a:gd name="T105" fmla="*/ 70 h 70"/>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5" h="70">
                  <a:moveTo>
                    <a:pt x="33" y="16"/>
                  </a:moveTo>
                  <a:lnTo>
                    <a:pt x="34" y="12"/>
                  </a:lnTo>
                  <a:lnTo>
                    <a:pt x="33" y="9"/>
                  </a:lnTo>
                  <a:lnTo>
                    <a:pt x="31" y="6"/>
                  </a:lnTo>
                  <a:lnTo>
                    <a:pt x="28" y="4"/>
                  </a:lnTo>
                  <a:lnTo>
                    <a:pt x="24" y="2"/>
                  </a:lnTo>
                  <a:lnTo>
                    <a:pt x="20" y="1"/>
                  </a:lnTo>
                  <a:lnTo>
                    <a:pt x="16" y="0"/>
                  </a:lnTo>
                  <a:lnTo>
                    <a:pt x="12" y="0"/>
                  </a:lnTo>
                  <a:lnTo>
                    <a:pt x="9" y="5"/>
                  </a:lnTo>
                  <a:lnTo>
                    <a:pt x="6" y="10"/>
                  </a:lnTo>
                  <a:lnTo>
                    <a:pt x="10" y="13"/>
                  </a:lnTo>
                  <a:lnTo>
                    <a:pt x="14" y="15"/>
                  </a:lnTo>
                  <a:lnTo>
                    <a:pt x="17" y="18"/>
                  </a:lnTo>
                  <a:lnTo>
                    <a:pt x="20" y="21"/>
                  </a:lnTo>
                  <a:lnTo>
                    <a:pt x="21" y="24"/>
                  </a:lnTo>
                  <a:lnTo>
                    <a:pt x="21" y="27"/>
                  </a:lnTo>
                  <a:lnTo>
                    <a:pt x="20" y="29"/>
                  </a:lnTo>
                  <a:lnTo>
                    <a:pt x="17" y="32"/>
                  </a:lnTo>
                  <a:lnTo>
                    <a:pt x="16" y="33"/>
                  </a:lnTo>
                  <a:lnTo>
                    <a:pt x="15" y="35"/>
                  </a:lnTo>
                  <a:lnTo>
                    <a:pt x="13" y="36"/>
                  </a:lnTo>
                  <a:lnTo>
                    <a:pt x="11" y="37"/>
                  </a:lnTo>
                  <a:lnTo>
                    <a:pt x="6" y="39"/>
                  </a:lnTo>
                  <a:lnTo>
                    <a:pt x="1" y="42"/>
                  </a:lnTo>
                  <a:lnTo>
                    <a:pt x="0" y="44"/>
                  </a:lnTo>
                  <a:lnTo>
                    <a:pt x="0" y="47"/>
                  </a:lnTo>
                  <a:lnTo>
                    <a:pt x="1" y="48"/>
                  </a:lnTo>
                  <a:lnTo>
                    <a:pt x="2" y="49"/>
                  </a:lnTo>
                  <a:lnTo>
                    <a:pt x="7" y="51"/>
                  </a:lnTo>
                  <a:lnTo>
                    <a:pt x="12" y="54"/>
                  </a:lnTo>
                  <a:lnTo>
                    <a:pt x="12" y="57"/>
                  </a:lnTo>
                  <a:lnTo>
                    <a:pt x="12" y="59"/>
                  </a:lnTo>
                  <a:lnTo>
                    <a:pt x="16" y="60"/>
                  </a:lnTo>
                  <a:lnTo>
                    <a:pt x="20" y="61"/>
                  </a:lnTo>
                  <a:lnTo>
                    <a:pt x="22" y="62"/>
                  </a:lnTo>
                  <a:lnTo>
                    <a:pt x="24" y="62"/>
                  </a:lnTo>
                  <a:lnTo>
                    <a:pt x="26" y="61"/>
                  </a:lnTo>
                  <a:lnTo>
                    <a:pt x="28" y="59"/>
                  </a:lnTo>
                  <a:lnTo>
                    <a:pt x="30" y="63"/>
                  </a:lnTo>
                  <a:lnTo>
                    <a:pt x="30" y="65"/>
                  </a:lnTo>
                  <a:lnTo>
                    <a:pt x="28" y="67"/>
                  </a:lnTo>
                  <a:lnTo>
                    <a:pt x="28" y="70"/>
                  </a:lnTo>
                  <a:lnTo>
                    <a:pt x="32" y="70"/>
                  </a:lnTo>
                  <a:lnTo>
                    <a:pt x="35" y="69"/>
                  </a:lnTo>
                  <a:lnTo>
                    <a:pt x="36" y="69"/>
                  </a:lnTo>
                  <a:lnTo>
                    <a:pt x="37" y="68"/>
                  </a:lnTo>
                  <a:lnTo>
                    <a:pt x="38" y="66"/>
                  </a:lnTo>
                  <a:lnTo>
                    <a:pt x="38" y="65"/>
                  </a:lnTo>
                  <a:lnTo>
                    <a:pt x="40" y="60"/>
                  </a:lnTo>
                  <a:lnTo>
                    <a:pt x="41" y="56"/>
                  </a:lnTo>
                  <a:lnTo>
                    <a:pt x="41" y="51"/>
                  </a:lnTo>
                  <a:lnTo>
                    <a:pt x="40" y="47"/>
                  </a:lnTo>
                  <a:lnTo>
                    <a:pt x="39" y="37"/>
                  </a:lnTo>
                  <a:lnTo>
                    <a:pt x="38" y="32"/>
                  </a:lnTo>
                  <a:lnTo>
                    <a:pt x="39" y="28"/>
                  </a:lnTo>
                  <a:lnTo>
                    <a:pt x="41" y="25"/>
                  </a:lnTo>
                  <a:lnTo>
                    <a:pt x="43" y="22"/>
                  </a:lnTo>
                  <a:lnTo>
                    <a:pt x="46" y="19"/>
                  </a:lnTo>
                  <a:lnTo>
                    <a:pt x="52" y="14"/>
                  </a:lnTo>
                  <a:lnTo>
                    <a:pt x="55" y="10"/>
                  </a:lnTo>
                  <a:lnTo>
                    <a:pt x="55" y="9"/>
                  </a:lnTo>
                  <a:lnTo>
                    <a:pt x="52" y="7"/>
                  </a:lnTo>
                  <a:lnTo>
                    <a:pt x="49" y="6"/>
                  </a:lnTo>
                  <a:lnTo>
                    <a:pt x="46" y="6"/>
                  </a:lnTo>
                  <a:lnTo>
                    <a:pt x="39" y="5"/>
                  </a:lnTo>
                  <a:lnTo>
                    <a:pt x="33" y="5"/>
                  </a:lnTo>
                  <a:lnTo>
                    <a:pt x="33" y="10"/>
                  </a:lnTo>
                  <a:lnTo>
                    <a:pt x="33" y="16"/>
                  </a:lnTo>
                  <a:close/>
                </a:path>
              </a:pathLst>
            </a:custGeom>
            <a:solidFill>
              <a:schemeClr val="accent3"/>
            </a:solidFill>
            <a:ln w="9525">
              <a:solidFill>
                <a:schemeClr val="accent3"/>
              </a:solidFill>
              <a:round/>
              <a:headEnd/>
              <a:tailEnd/>
            </a:ln>
          </p:spPr>
        </p:sp>
        <p:sp>
          <p:nvSpPr>
            <p:cNvPr id="82" name="Freeform 81"/>
            <p:cNvSpPr>
              <a:spLocks/>
            </p:cNvSpPr>
            <p:nvPr/>
          </p:nvSpPr>
          <p:spPr bwMode="auto">
            <a:xfrm>
              <a:off x="675667" y="3864525"/>
              <a:ext cx="16072" cy="16081"/>
            </a:xfrm>
            <a:custGeom>
              <a:avLst/>
              <a:gdLst>
                <a:gd name="T0" fmla="*/ 2147483647 w 55"/>
                <a:gd name="T1" fmla="*/ 2147483647 h 70"/>
                <a:gd name="T2" fmla="*/ 2147483647 w 55"/>
                <a:gd name="T3" fmla="*/ 2147483647 h 70"/>
                <a:gd name="T4" fmla="*/ 2147483647 w 55"/>
                <a:gd name="T5" fmla="*/ 2147483647 h 70"/>
                <a:gd name="T6" fmla="*/ 2147483647 w 55"/>
                <a:gd name="T7" fmla="*/ 0 h 70"/>
                <a:gd name="T8" fmla="*/ 2147483647 w 55"/>
                <a:gd name="T9" fmla="*/ 2147483647 h 70"/>
                <a:gd name="T10" fmla="*/ 2147483647 w 55"/>
                <a:gd name="T11" fmla="*/ 2147483647 h 70"/>
                <a:gd name="T12" fmla="*/ 2147483647 w 55"/>
                <a:gd name="T13" fmla="*/ 2147483647 h 70"/>
                <a:gd name="T14" fmla="*/ 2147483647 w 55"/>
                <a:gd name="T15" fmla="*/ 2147483647 h 70"/>
                <a:gd name="T16" fmla="*/ 2147483647 w 55"/>
                <a:gd name="T17" fmla="*/ 2147483647 h 70"/>
                <a:gd name="T18" fmla="*/ 2147483647 w 55"/>
                <a:gd name="T19" fmla="*/ 2147483647 h 70"/>
                <a:gd name="T20" fmla="*/ 2147483647 w 55"/>
                <a:gd name="T21" fmla="*/ 2147483647 h 70"/>
                <a:gd name="T22" fmla="*/ 2147483647 w 55"/>
                <a:gd name="T23" fmla="*/ 2147483647 h 70"/>
                <a:gd name="T24" fmla="*/ 0 w 55"/>
                <a:gd name="T25" fmla="*/ 2147483647 h 70"/>
                <a:gd name="T26" fmla="*/ 2147483647 w 55"/>
                <a:gd name="T27" fmla="*/ 2147483647 h 70"/>
                <a:gd name="T28" fmla="*/ 2147483647 w 55"/>
                <a:gd name="T29" fmla="*/ 2147483647 h 70"/>
                <a:gd name="T30" fmla="*/ 2147483647 w 55"/>
                <a:gd name="T31" fmla="*/ 2147483647 h 70"/>
                <a:gd name="T32" fmla="*/ 2147483647 w 55"/>
                <a:gd name="T33" fmla="*/ 2147483647 h 70"/>
                <a:gd name="T34" fmla="*/ 2147483647 w 55"/>
                <a:gd name="T35" fmla="*/ 2147483647 h 70"/>
                <a:gd name="T36" fmla="*/ 2147483647 w 55"/>
                <a:gd name="T37" fmla="*/ 2147483647 h 70"/>
                <a:gd name="T38" fmla="*/ 2147483647 w 55"/>
                <a:gd name="T39" fmla="*/ 2147483647 h 70"/>
                <a:gd name="T40" fmla="*/ 2147483647 w 55"/>
                <a:gd name="T41" fmla="*/ 2147483647 h 70"/>
                <a:gd name="T42" fmla="*/ 2147483647 w 55"/>
                <a:gd name="T43" fmla="*/ 2147483647 h 70"/>
                <a:gd name="T44" fmla="*/ 2147483647 w 55"/>
                <a:gd name="T45" fmla="*/ 2147483647 h 70"/>
                <a:gd name="T46" fmla="*/ 2147483647 w 55"/>
                <a:gd name="T47" fmla="*/ 2147483647 h 70"/>
                <a:gd name="T48" fmla="*/ 2147483647 w 55"/>
                <a:gd name="T49" fmla="*/ 2147483647 h 70"/>
                <a:gd name="T50" fmla="*/ 2147483647 w 55"/>
                <a:gd name="T51" fmla="*/ 2147483647 h 70"/>
                <a:gd name="T52" fmla="*/ 2147483647 w 55"/>
                <a:gd name="T53" fmla="*/ 2147483647 h 70"/>
                <a:gd name="T54" fmla="*/ 2147483647 w 55"/>
                <a:gd name="T55" fmla="*/ 2147483647 h 70"/>
                <a:gd name="T56" fmla="*/ 2147483647 w 55"/>
                <a:gd name="T57" fmla="*/ 2147483647 h 70"/>
                <a:gd name="T58" fmla="*/ 2147483647 w 55"/>
                <a:gd name="T59" fmla="*/ 2147483647 h 70"/>
                <a:gd name="T60" fmla="*/ 2147483647 w 55"/>
                <a:gd name="T61" fmla="*/ 2147483647 h 70"/>
                <a:gd name="T62" fmla="*/ 2147483647 w 55"/>
                <a:gd name="T63" fmla="*/ 2147483647 h 70"/>
                <a:gd name="T64" fmla="*/ 2147483647 w 55"/>
                <a:gd name="T65" fmla="*/ 2147483647 h 70"/>
                <a:gd name="T66" fmla="*/ 2147483647 w 55"/>
                <a:gd name="T67" fmla="*/ 2147483647 h 7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5"/>
                <a:gd name="T103" fmla="*/ 0 h 70"/>
                <a:gd name="T104" fmla="*/ 55 w 55"/>
                <a:gd name="T105" fmla="*/ 70 h 70"/>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5" h="70">
                  <a:moveTo>
                    <a:pt x="33" y="16"/>
                  </a:moveTo>
                  <a:lnTo>
                    <a:pt x="34" y="12"/>
                  </a:lnTo>
                  <a:lnTo>
                    <a:pt x="33" y="9"/>
                  </a:lnTo>
                  <a:lnTo>
                    <a:pt x="31" y="6"/>
                  </a:lnTo>
                  <a:lnTo>
                    <a:pt x="28" y="4"/>
                  </a:lnTo>
                  <a:lnTo>
                    <a:pt x="24" y="2"/>
                  </a:lnTo>
                  <a:lnTo>
                    <a:pt x="20" y="1"/>
                  </a:lnTo>
                  <a:lnTo>
                    <a:pt x="16" y="0"/>
                  </a:lnTo>
                  <a:lnTo>
                    <a:pt x="12" y="0"/>
                  </a:lnTo>
                  <a:lnTo>
                    <a:pt x="9" y="5"/>
                  </a:lnTo>
                  <a:lnTo>
                    <a:pt x="6" y="10"/>
                  </a:lnTo>
                  <a:lnTo>
                    <a:pt x="10" y="13"/>
                  </a:lnTo>
                  <a:lnTo>
                    <a:pt x="14" y="15"/>
                  </a:lnTo>
                  <a:lnTo>
                    <a:pt x="17" y="18"/>
                  </a:lnTo>
                  <a:lnTo>
                    <a:pt x="20" y="21"/>
                  </a:lnTo>
                  <a:lnTo>
                    <a:pt x="21" y="24"/>
                  </a:lnTo>
                  <a:lnTo>
                    <a:pt x="21" y="27"/>
                  </a:lnTo>
                  <a:lnTo>
                    <a:pt x="20" y="29"/>
                  </a:lnTo>
                  <a:lnTo>
                    <a:pt x="17" y="32"/>
                  </a:lnTo>
                  <a:lnTo>
                    <a:pt x="16" y="33"/>
                  </a:lnTo>
                  <a:lnTo>
                    <a:pt x="15" y="35"/>
                  </a:lnTo>
                  <a:lnTo>
                    <a:pt x="13" y="36"/>
                  </a:lnTo>
                  <a:lnTo>
                    <a:pt x="11" y="37"/>
                  </a:lnTo>
                  <a:lnTo>
                    <a:pt x="6" y="39"/>
                  </a:lnTo>
                  <a:lnTo>
                    <a:pt x="1" y="42"/>
                  </a:lnTo>
                  <a:lnTo>
                    <a:pt x="0" y="44"/>
                  </a:lnTo>
                  <a:lnTo>
                    <a:pt x="0" y="47"/>
                  </a:lnTo>
                  <a:lnTo>
                    <a:pt x="1" y="48"/>
                  </a:lnTo>
                  <a:lnTo>
                    <a:pt x="2" y="49"/>
                  </a:lnTo>
                  <a:lnTo>
                    <a:pt x="7" y="51"/>
                  </a:lnTo>
                  <a:lnTo>
                    <a:pt x="12" y="54"/>
                  </a:lnTo>
                  <a:lnTo>
                    <a:pt x="12" y="57"/>
                  </a:lnTo>
                  <a:lnTo>
                    <a:pt x="12" y="59"/>
                  </a:lnTo>
                  <a:lnTo>
                    <a:pt x="16" y="60"/>
                  </a:lnTo>
                  <a:lnTo>
                    <a:pt x="20" y="61"/>
                  </a:lnTo>
                  <a:lnTo>
                    <a:pt x="22" y="62"/>
                  </a:lnTo>
                  <a:lnTo>
                    <a:pt x="24" y="62"/>
                  </a:lnTo>
                  <a:lnTo>
                    <a:pt x="26" y="61"/>
                  </a:lnTo>
                  <a:lnTo>
                    <a:pt x="28" y="59"/>
                  </a:lnTo>
                  <a:lnTo>
                    <a:pt x="30" y="63"/>
                  </a:lnTo>
                  <a:lnTo>
                    <a:pt x="30" y="65"/>
                  </a:lnTo>
                  <a:lnTo>
                    <a:pt x="28" y="67"/>
                  </a:lnTo>
                  <a:lnTo>
                    <a:pt x="28" y="70"/>
                  </a:lnTo>
                  <a:lnTo>
                    <a:pt x="32" y="70"/>
                  </a:lnTo>
                  <a:lnTo>
                    <a:pt x="35" y="69"/>
                  </a:lnTo>
                  <a:lnTo>
                    <a:pt x="36" y="69"/>
                  </a:lnTo>
                  <a:lnTo>
                    <a:pt x="37" y="68"/>
                  </a:lnTo>
                  <a:lnTo>
                    <a:pt x="38" y="66"/>
                  </a:lnTo>
                  <a:lnTo>
                    <a:pt x="38" y="65"/>
                  </a:lnTo>
                  <a:lnTo>
                    <a:pt x="40" y="60"/>
                  </a:lnTo>
                  <a:lnTo>
                    <a:pt x="41" y="56"/>
                  </a:lnTo>
                  <a:lnTo>
                    <a:pt x="41" y="51"/>
                  </a:lnTo>
                  <a:lnTo>
                    <a:pt x="40" y="47"/>
                  </a:lnTo>
                  <a:lnTo>
                    <a:pt x="39" y="37"/>
                  </a:lnTo>
                  <a:lnTo>
                    <a:pt x="38" y="32"/>
                  </a:lnTo>
                  <a:lnTo>
                    <a:pt x="39" y="28"/>
                  </a:lnTo>
                  <a:lnTo>
                    <a:pt x="41" y="25"/>
                  </a:lnTo>
                  <a:lnTo>
                    <a:pt x="43" y="22"/>
                  </a:lnTo>
                  <a:lnTo>
                    <a:pt x="46" y="19"/>
                  </a:lnTo>
                  <a:lnTo>
                    <a:pt x="52" y="14"/>
                  </a:lnTo>
                  <a:lnTo>
                    <a:pt x="55" y="10"/>
                  </a:lnTo>
                  <a:lnTo>
                    <a:pt x="55" y="9"/>
                  </a:lnTo>
                  <a:lnTo>
                    <a:pt x="52" y="7"/>
                  </a:lnTo>
                  <a:lnTo>
                    <a:pt x="49" y="6"/>
                  </a:lnTo>
                  <a:lnTo>
                    <a:pt x="46" y="6"/>
                  </a:lnTo>
                  <a:lnTo>
                    <a:pt x="39" y="5"/>
                  </a:lnTo>
                  <a:lnTo>
                    <a:pt x="33" y="5"/>
                  </a:lnTo>
                  <a:lnTo>
                    <a:pt x="33" y="10"/>
                  </a:lnTo>
                  <a:lnTo>
                    <a:pt x="33" y="16"/>
                  </a:lnTo>
                </a:path>
              </a:pathLst>
            </a:custGeom>
            <a:solidFill>
              <a:schemeClr val="tx1">
                <a:lumMod val="50000"/>
                <a:lumOff val="50000"/>
              </a:schemeClr>
            </a:solidFill>
            <a:ln w="0">
              <a:solidFill>
                <a:schemeClr val="tx1">
                  <a:lumMod val="50000"/>
                  <a:lumOff val="50000"/>
                </a:schemeClr>
              </a:solidFill>
              <a:round/>
              <a:headEnd/>
              <a:tailEnd/>
            </a:ln>
          </p:spPr>
        </p:sp>
        <p:sp>
          <p:nvSpPr>
            <p:cNvPr id="83" name="Freeform 82"/>
            <p:cNvSpPr>
              <a:spLocks/>
            </p:cNvSpPr>
            <p:nvPr/>
          </p:nvSpPr>
          <p:spPr bwMode="auto">
            <a:xfrm>
              <a:off x="675667" y="3864525"/>
              <a:ext cx="0" cy="8040"/>
            </a:xfrm>
            <a:custGeom>
              <a:avLst/>
              <a:gdLst>
                <a:gd name="T0" fmla="*/ 0 w 10"/>
                <a:gd name="T1" fmla="*/ 0 h 6"/>
                <a:gd name="T2" fmla="*/ 0 w 10"/>
                <a:gd name="T3" fmla="*/ 0 h 6"/>
                <a:gd name="T4" fmla="*/ 0 w 10"/>
                <a:gd name="T5" fmla="*/ 0 h 6"/>
                <a:gd name="T6" fmla="*/ 0 w 10"/>
                <a:gd name="T7" fmla="*/ 2147483647 h 6"/>
                <a:gd name="T8" fmla="*/ 0 w 10"/>
                <a:gd name="T9" fmla="*/ 2147483647 h 6"/>
                <a:gd name="T10" fmla="*/ 0 w 10"/>
                <a:gd name="T11" fmla="*/ 2147483647 h 6"/>
                <a:gd name="T12" fmla="*/ 0 w 10"/>
                <a:gd name="T13" fmla="*/ 2147483647 h 6"/>
                <a:gd name="T14" fmla="*/ 0 w 10"/>
                <a:gd name="T15" fmla="*/ 2147483647 h 6"/>
                <a:gd name="T16" fmla="*/ 0 w 10"/>
                <a:gd name="T17" fmla="*/ 2147483647 h 6"/>
                <a:gd name="T18" fmla="*/ 0 w 10"/>
                <a:gd name="T19" fmla="*/ 2147483647 h 6"/>
                <a:gd name="T20" fmla="*/ 0 w 10"/>
                <a:gd name="T21" fmla="*/ 0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0"/>
                <a:gd name="T34" fmla="*/ 0 h 6"/>
                <a:gd name="T35" fmla="*/ 0 w 10"/>
                <a:gd name="T36" fmla="*/ 6 h 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0" h="6">
                  <a:moveTo>
                    <a:pt x="10" y="0"/>
                  </a:moveTo>
                  <a:lnTo>
                    <a:pt x="5" y="0"/>
                  </a:lnTo>
                  <a:lnTo>
                    <a:pt x="4" y="0"/>
                  </a:lnTo>
                  <a:lnTo>
                    <a:pt x="1" y="1"/>
                  </a:lnTo>
                  <a:lnTo>
                    <a:pt x="0" y="3"/>
                  </a:lnTo>
                  <a:lnTo>
                    <a:pt x="1" y="5"/>
                  </a:lnTo>
                  <a:lnTo>
                    <a:pt x="4" y="6"/>
                  </a:lnTo>
                  <a:lnTo>
                    <a:pt x="5" y="6"/>
                  </a:lnTo>
                  <a:lnTo>
                    <a:pt x="10" y="6"/>
                  </a:lnTo>
                  <a:lnTo>
                    <a:pt x="10" y="3"/>
                  </a:lnTo>
                  <a:lnTo>
                    <a:pt x="10" y="0"/>
                  </a:lnTo>
                  <a:close/>
                </a:path>
              </a:pathLst>
            </a:custGeom>
            <a:solidFill>
              <a:schemeClr val="accent3"/>
            </a:solidFill>
            <a:ln w="9525">
              <a:solidFill>
                <a:schemeClr val="accent3"/>
              </a:solidFill>
              <a:round/>
              <a:headEnd/>
              <a:tailEnd/>
            </a:ln>
          </p:spPr>
        </p:sp>
        <p:sp>
          <p:nvSpPr>
            <p:cNvPr id="84" name="Freeform 83"/>
            <p:cNvSpPr>
              <a:spLocks/>
            </p:cNvSpPr>
            <p:nvPr/>
          </p:nvSpPr>
          <p:spPr bwMode="auto">
            <a:xfrm>
              <a:off x="659595" y="3864525"/>
              <a:ext cx="8036" cy="0"/>
            </a:xfrm>
            <a:custGeom>
              <a:avLst/>
              <a:gdLst>
                <a:gd name="T0" fmla="*/ 2147483647 w 28"/>
                <a:gd name="T1" fmla="*/ 0 h 19"/>
                <a:gd name="T2" fmla="*/ 2147483647 w 28"/>
                <a:gd name="T3" fmla="*/ 0 h 19"/>
                <a:gd name="T4" fmla="*/ 2147483647 w 28"/>
                <a:gd name="T5" fmla="*/ 0 h 19"/>
                <a:gd name="T6" fmla="*/ 2147483647 w 28"/>
                <a:gd name="T7" fmla="*/ 0 h 19"/>
                <a:gd name="T8" fmla="*/ 2147483647 w 28"/>
                <a:gd name="T9" fmla="*/ 0 h 19"/>
                <a:gd name="T10" fmla="*/ 2147483647 w 28"/>
                <a:gd name="T11" fmla="*/ 0 h 19"/>
                <a:gd name="T12" fmla="*/ 2147483647 w 28"/>
                <a:gd name="T13" fmla="*/ 0 h 19"/>
                <a:gd name="T14" fmla="*/ 2147483647 w 28"/>
                <a:gd name="T15" fmla="*/ 0 h 19"/>
                <a:gd name="T16" fmla="*/ 2147483647 w 28"/>
                <a:gd name="T17" fmla="*/ 0 h 19"/>
                <a:gd name="T18" fmla="*/ 2147483647 w 28"/>
                <a:gd name="T19" fmla="*/ 0 h 19"/>
                <a:gd name="T20" fmla="*/ 2147483647 w 28"/>
                <a:gd name="T21" fmla="*/ 0 h 19"/>
                <a:gd name="T22" fmla="*/ 2147483647 w 28"/>
                <a:gd name="T23" fmla="*/ 0 h 19"/>
                <a:gd name="T24" fmla="*/ 0 w 28"/>
                <a:gd name="T25" fmla="*/ 0 h 19"/>
                <a:gd name="T26" fmla="*/ 2147483647 w 28"/>
                <a:gd name="T27" fmla="*/ 0 h 19"/>
                <a:gd name="T28" fmla="*/ 2147483647 w 28"/>
                <a:gd name="T29" fmla="*/ 0 h 19"/>
                <a:gd name="T30" fmla="*/ 2147483647 w 28"/>
                <a:gd name="T31" fmla="*/ 0 h 19"/>
                <a:gd name="T32" fmla="*/ 2147483647 w 28"/>
                <a:gd name="T33" fmla="*/ 0 h 19"/>
                <a:gd name="T34" fmla="*/ 2147483647 w 28"/>
                <a:gd name="T35" fmla="*/ 0 h 19"/>
                <a:gd name="T36" fmla="*/ 2147483647 w 28"/>
                <a:gd name="T37" fmla="*/ 0 h 19"/>
                <a:gd name="T38" fmla="*/ 2147483647 w 28"/>
                <a:gd name="T39" fmla="*/ 0 h 19"/>
                <a:gd name="T40" fmla="*/ 2147483647 w 28"/>
                <a:gd name="T41" fmla="*/ 0 h 19"/>
                <a:gd name="T42" fmla="*/ 2147483647 w 28"/>
                <a:gd name="T43" fmla="*/ 0 h 19"/>
                <a:gd name="T44" fmla="*/ 2147483647 w 28"/>
                <a:gd name="T45" fmla="*/ 0 h 19"/>
                <a:gd name="T46" fmla="*/ 2147483647 w 28"/>
                <a:gd name="T47" fmla="*/ 0 h 19"/>
                <a:gd name="T48" fmla="*/ 2147483647 w 28"/>
                <a:gd name="T49" fmla="*/ 0 h 1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8"/>
                <a:gd name="T76" fmla="*/ 0 h 19"/>
                <a:gd name="T77" fmla="*/ 28 w 28"/>
                <a:gd name="T78" fmla="*/ 0 h 1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8" h="19">
                  <a:moveTo>
                    <a:pt x="27" y="3"/>
                  </a:moveTo>
                  <a:lnTo>
                    <a:pt x="24" y="2"/>
                  </a:lnTo>
                  <a:lnTo>
                    <a:pt x="22" y="0"/>
                  </a:lnTo>
                  <a:lnTo>
                    <a:pt x="19" y="0"/>
                  </a:lnTo>
                  <a:lnTo>
                    <a:pt x="16" y="0"/>
                  </a:lnTo>
                  <a:lnTo>
                    <a:pt x="13" y="1"/>
                  </a:lnTo>
                  <a:lnTo>
                    <a:pt x="9" y="3"/>
                  </a:lnTo>
                  <a:lnTo>
                    <a:pt x="7" y="5"/>
                  </a:lnTo>
                  <a:lnTo>
                    <a:pt x="4" y="9"/>
                  </a:lnTo>
                  <a:lnTo>
                    <a:pt x="3" y="9"/>
                  </a:lnTo>
                  <a:lnTo>
                    <a:pt x="1" y="10"/>
                  </a:lnTo>
                  <a:lnTo>
                    <a:pt x="1" y="12"/>
                  </a:lnTo>
                  <a:lnTo>
                    <a:pt x="0" y="14"/>
                  </a:lnTo>
                  <a:lnTo>
                    <a:pt x="1" y="16"/>
                  </a:lnTo>
                  <a:lnTo>
                    <a:pt x="1" y="18"/>
                  </a:lnTo>
                  <a:lnTo>
                    <a:pt x="3" y="19"/>
                  </a:lnTo>
                  <a:lnTo>
                    <a:pt x="4" y="19"/>
                  </a:lnTo>
                  <a:lnTo>
                    <a:pt x="9" y="19"/>
                  </a:lnTo>
                  <a:lnTo>
                    <a:pt x="14" y="18"/>
                  </a:lnTo>
                  <a:lnTo>
                    <a:pt x="18" y="17"/>
                  </a:lnTo>
                  <a:lnTo>
                    <a:pt x="22" y="15"/>
                  </a:lnTo>
                  <a:lnTo>
                    <a:pt x="25" y="13"/>
                  </a:lnTo>
                  <a:lnTo>
                    <a:pt x="27" y="10"/>
                  </a:lnTo>
                  <a:lnTo>
                    <a:pt x="28" y="7"/>
                  </a:lnTo>
                  <a:lnTo>
                    <a:pt x="27" y="3"/>
                  </a:lnTo>
                  <a:close/>
                </a:path>
              </a:pathLst>
            </a:custGeom>
            <a:solidFill>
              <a:schemeClr val="accent3"/>
            </a:solidFill>
            <a:ln w="9525">
              <a:solidFill>
                <a:schemeClr val="accent3"/>
              </a:solidFill>
              <a:round/>
              <a:headEnd/>
              <a:tailEnd/>
            </a:ln>
          </p:spPr>
        </p:sp>
        <p:sp>
          <p:nvSpPr>
            <p:cNvPr id="85" name="Freeform 84"/>
            <p:cNvSpPr>
              <a:spLocks/>
            </p:cNvSpPr>
            <p:nvPr/>
          </p:nvSpPr>
          <p:spPr bwMode="auto">
            <a:xfrm>
              <a:off x="659595" y="3864525"/>
              <a:ext cx="8036" cy="0"/>
            </a:xfrm>
            <a:custGeom>
              <a:avLst/>
              <a:gdLst>
                <a:gd name="T0" fmla="*/ 2147483647 w 28"/>
                <a:gd name="T1" fmla="*/ 0 h 19"/>
                <a:gd name="T2" fmla="*/ 2147483647 w 28"/>
                <a:gd name="T3" fmla="*/ 0 h 19"/>
                <a:gd name="T4" fmla="*/ 2147483647 w 28"/>
                <a:gd name="T5" fmla="*/ 0 h 19"/>
                <a:gd name="T6" fmla="*/ 2147483647 w 28"/>
                <a:gd name="T7" fmla="*/ 0 h 19"/>
                <a:gd name="T8" fmla="*/ 2147483647 w 28"/>
                <a:gd name="T9" fmla="*/ 0 h 19"/>
                <a:gd name="T10" fmla="*/ 2147483647 w 28"/>
                <a:gd name="T11" fmla="*/ 0 h 19"/>
                <a:gd name="T12" fmla="*/ 2147483647 w 28"/>
                <a:gd name="T13" fmla="*/ 0 h 19"/>
                <a:gd name="T14" fmla="*/ 2147483647 w 28"/>
                <a:gd name="T15" fmla="*/ 0 h 19"/>
                <a:gd name="T16" fmla="*/ 2147483647 w 28"/>
                <a:gd name="T17" fmla="*/ 0 h 19"/>
                <a:gd name="T18" fmla="*/ 2147483647 w 28"/>
                <a:gd name="T19" fmla="*/ 0 h 19"/>
                <a:gd name="T20" fmla="*/ 2147483647 w 28"/>
                <a:gd name="T21" fmla="*/ 0 h 19"/>
                <a:gd name="T22" fmla="*/ 2147483647 w 28"/>
                <a:gd name="T23" fmla="*/ 0 h 19"/>
                <a:gd name="T24" fmla="*/ 0 w 28"/>
                <a:gd name="T25" fmla="*/ 0 h 19"/>
                <a:gd name="T26" fmla="*/ 2147483647 w 28"/>
                <a:gd name="T27" fmla="*/ 0 h 19"/>
                <a:gd name="T28" fmla="*/ 2147483647 w 28"/>
                <a:gd name="T29" fmla="*/ 0 h 19"/>
                <a:gd name="T30" fmla="*/ 2147483647 w 28"/>
                <a:gd name="T31" fmla="*/ 0 h 19"/>
                <a:gd name="T32" fmla="*/ 2147483647 w 28"/>
                <a:gd name="T33" fmla="*/ 0 h 19"/>
                <a:gd name="T34" fmla="*/ 2147483647 w 28"/>
                <a:gd name="T35" fmla="*/ 0 h 19"/>
                <a:gd name="T36" fmla="*/ 2147483647 w 28"/>
                <a:gd name="T37" fmla="*/ 0 h 19"/>
                <a:gd name="T38" fmla="*/ 2147483647 w 28"/>
                <a:gd name="T39" fmla="*/ 0 h 19"/>
                <a:gd name="T40" fmla="*/ 2147483647 w 28"/>
                <a:gd name="T41" fmla="*/ 0 h 19"/>
                <a:gd name="T42" fmla="*/ 2147483647 w 28"/>
                <a:gd name="T43" fmla="*/ 0 h 19"/>
                <a:gd name="T44" fmla="*/ 2147483647 w 28"/>
                <a:gd name="T45" fmla="*/ 0 h 19"/>
                <a:gd name="T46" fmla="*/ 2147483647 w 28"/>
                <a:gd name="T47" fmla="*/ 0 h 19"/>
                <a:gd name="T48" fmla="*/ 2147483647 w 28"/>
                <a:gd name="T49" fmla="*/ 0 h 1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8"/>
                <a:gd name="T76" fmla="*/ 0 h 19"/>
                <a:gd name="T77" fmla="*/ 28 w 28"/>
                <a:gd name="T78" fmla="*/ 0 h 1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8" h="19">
                  <a:moveTo>
                    <a:pt x="27" y="3"/>
                  </a:moveTo>
                  <a:lnTo>
                    <a:pt x="24" y="2"/>
                  </a:lnTo>
                  <a:lnTo>
                    <a:pt x="22" y="0"/>
                  </a:lnTo>
                  <a:lnTo>
                    <a:pt x="19" y="0"/>
                  </a:lnTo>
                  <a:lnTo>
                    <a:pt x="16" y="0"/>
                  </a:lnTo>
                  <a:lnTo>
                    <a:pt x="13" y="1"/>
                  </a:lnTo>
                  <a:lnTo>
                    <a:pt x="9" y="3"/>
                  </a:lnTo>
                  <a:lnTo>
                    <a:pt x="7" y="5"/>
                  </a:lnTo>
                  <a:lnTo>
                    <a:pt x="4" y="9"/>
                  </a:lnTo>
                  <a:lnTo>
                    <a:pt x="3" y="9"/>
                  </a:lnTo>
                  <a:lnTo>
                    <a:pt x="1" y="10"/>
                  </a:lnTo>
                  <a:lnTo>
                    <a:pt x="1" y="12"/>
                  </a:lnTo>
                  <a:lnTo>
                    <a:pt x="0" y="14"/>
                  </a:lnTo>
                  <a:lnTo>
                    <a:pt x="1" y="16"/>
                  </a:lnTo>
                  <a:lnTo>
                    <a:pt x="1" y="18"/>
                  </a:lnTo>
                  <a:lnTo>
                    <a:pt x="3" y="19"/>
                  </a:lnTo>
                  <a:lnTo>
                    <a:pt x="4" y="19"/>
                  </a:lnTo>
                  <a:lnTo>
                    <a:pt x="9" y="19"/>
                  </a:lnTo>
                  <a:lnTo>
                    <a:pt x="14" y="18"/>
                  </a:lnTo>
                  <a:lnTo>
                    <a:pt x="18" y="17"/>
                  </a:lnTo>
                  <a:lnTo>
                    <a:pt x="22" y="15"/>
                  </a:lnTo>
                  <a:lnTo>
                    <a:pt x="25" y="13"/>
                  </a:lnTo>
                  <a:lnTo>
                    <a:pt x="27" y="10"/>
                  </a:lnTo>
                  <a:lnTo>
                    <a:pt x="28" y="7"/>
                  </a:lnTo>
                  <a:lnTo>
                    <a:pt x="27" y="3"/>
                  </a:lnTo>
                </a:path>
              </a:pathLst>
            </a:custGeom>
            <a:solidFill>
              <a:schemeClr val="accent3"/>
            </a:solidFill>
            <a:ln w="0">
              <a:solidFill>
                <a:schemeClr val="accent3"/>
              </a:solidFill>
              <a:round/>
              <a:headEnd/>
              <a:tailEnd/>
            </a:ln>
          </p:spPr>
        </p:sp>
        <p:sp>
          <p:nvSpPr>
            <p:cNvPr id="86" name="Freeform 85"/>
            <p:cNvSpPr>
              <a:spLocks/>
            </p:cNvSpPr>
            <p:nvPr/>
          </p:nvSpPr>
          <p:spPr bwMode="auto">
            <a:xfrm>
              <a:off x="627450" y="3864525"/>
              <a:ext cx="8036" cy="0"/>
            </a:xfrm>
            <a:custGeom>
              <a:avLst/>
              <a:gdLst>
                <a:gd name="T0" fmla="*/ 2147483647 w 5"/>
                <a:gd name="T1" fmla="*/ 0 h 5"/>
                <a:gd name="T2" fmla="*/ 2147483647 w 5"/>
                <a:gd name="T3" fmla="*/ 0 h 5"/>
                <a:gd name="T4" fmla="*/ 0 w 5"/>
                <a:gd name="T5" fmla="*/ 0 h 5"/>
                <a:gd name="T6" fmla="*/ 0 w 5"/>
                <a:gd name="T7" fmla="*/ 0 h 5"/>
                <a:gd name="T8" fmla="*/ 0 w 5"/>
                <a:gd name="T9" fmla="*/ 0 h 5"/>
                <a:gd name="T10" fmla="*/ 2147483647 w 5"/>
                <a:gd name="T11" fmla="*/ 0 h 5"/>
                <a:gd name="T12" fmla="*/ 2147483647 w 5"/>
                <a:gd name="T13" fmla="*/ 0 h 5"/>
                <a:gd name="T14" fmla="*/ 2147483647 w 5"/>
                <a:gd name="T15" fmla="*/ 0 h 5"/>
                <a:gd name="T16" fmla="*/ 2147483647 w 5"/>
                <a:gd name="T17" fmla="*/ 0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
                <a:gd name="T28" fmla="*/ 0 h 5"/>
                <a:gd name="T29" fmla="*/ 5 w 5"/>
                <a:gd name="T30" fmla="*/ 0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 h="5">
                  <a:moveTo>
                    <a:pt x="5" y="0"/>
                  </a:moveTo>
                  <a:lnTo>
                    <a:pt x="2" y="0"/>
                  </a:lnTo>
                  <a:lnTo>
                    <a:pt x="0" y="0"/>
                  </a:lnTo>
                  <a:lnTo>
                    <a:pt x="0" y="2"/>
                  </a:lnTo>
                  <a:lnTo>
                    <a:pt x="0" y="5"/>
                  </a:lnTo>
                  <a:lnTo>
                    <a:pt x="2" y="5"/>
                  </a:lnTo>
                  <a:lnTo>
                    <a:pt x="5" y="5"/>
                  </a:lnTo>
                  <a:lnTo>
                    <a:pt x="5" y="2"/>
                  </a:lnTo>
                  <a:lnTo>
                    <a:pt x="5" y="0"/>
                  </a:lnTo>
                  <a:close/>
                </a:path>
              </a:pathLst>
            </a:custGeom>
            <a:solidFill>
              <a:schemeClr val="accent3"/>
            </a:solidFill>
            <a:ln w="9525">
              <a:solidFill>
                <a:schemeClr val="accent3"/>
              </a:solidFill>
              <a:round/>
              <a:headEnd/>
              <a:tailEnd/>
            </a:ln>
          </p:spPr>
        </p:sp>
        <p:sp>
          <p:nvSpPr>
            <p:cNvPr id="87" name="Freeform 86"/>
            <p:cNvSpPr>
              <a:spLocks/>
            </p:cNvSpPr>
            <p:nvPr/>
          </p:nvSpPr>
          <p:spPr bwMode="auto">
            <a:xfrm>
              <a:off x="627450" y="3864525"/>
              <a:ext cx="8036" cy="0"/>
            </a:xfrm>
            <a:custGeom>
              <a:avLst/>
              <a:gdLst>
                <a:gd name="T0" fmla="*/ 2147483647 w 5"/>
                <a:gd name="T1" fmla="*/ 0 h 5"/>
                <a:gd name="T2" fmla="*/ 2147483647 w 5"/>
                <a:gd name="T3" fmla="*/ 0 h 5"/>
                <a:gd name="T4" fmla="*/ 0 w 5"/>
                <a:gd name="T5" fmla="*/ 0 h 5"/>
                <a:gd name="T6" fmla="*/ 0 w 5"/>
                <a:gd name="T7" fmla="*/ 0 h 5"/>
                <a:gd name="T8" fmla="*/ 0 w 5"/>
                <a:gd name="T9" fmla="*/ 0 h 5"/>
                <a:gd name="T10" fmla="*/ 2147483647 w 5"/>
                <a:gd name="T11" fmla="*/ 0 h 5"/>
                <a:gd name="T12" fmla="*/ 2147483647 w 5"/>
                <a:gd name="T13" fmla="*/ 0 h 5"/>
                <a:gd name="T14" fmla="*/ 2147483647 w 5"/>
                <a:gd name="T15" fmla="*/ 0 h 5"/>
                <a:gd name="T16" fmla="*/ 2147483647 w 5"/>
                <a:gd name="T17" fmla="*/ 0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
                <a:gd name="T28" fmla="*/ 0 h 5"/>
                <a:gd name="T29" fmla="*/ 5 w 5"/>
                <a:gd name="T30" fmla="*/ 0 h 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 h="5">
                  <a:moveTo>
                    <a:pt x="5" y="0"/>
                  </a:moveTo>
                  <a:lnTo>
                    <a:pt x="2" y="0"/>
                  </a:lnTo>
                  <a:lnTo>
                    <a:pt x="0" y="0"/>
                  </a:lnTo>
                  <a:lnTo>
                    <a:pt x="0" y="2"/>
                  </a:lnTo>
                  <a:lnTo>
                    <a:pt x="0" y="5"/>
                  </a:lnTo>
                  <a:lnTo>
                    <a:pt x="2" y="5"/>
                  </a:lnTo>
                  <a:lnTo>
                    <a:pt x="5" y="5"/>
                  </a:lnTo>
                  <a:lnTo>
                    <a:pt x="5" y="2"/>
                  </a:lnTo>
                  <a:lnTo>
                    <a:pt x="5" y="0"/>
                  </a:lnTo>
                </a:path>
              </a:pathLst>
            </a:custGeom>
            <a:solidFill>
              <a:schemeClr val="accent3"/>
            </a:solidFill>
            <a:ln w="0">
              <a:solidFill>
                <a:schemeClr val="accent3"/>
              </a:solidFill>
              <a:round/>
              <a:headEnd/>
              <a:tailEnd/>
            </a:ln>
          </p:spPr>
        </p:sp>
        <p:sp>
          <p:nvSpPr>
            <p:cNvPr id="88" name="Freeform 87"/>
            <p:cNvSpPr>
              <a:spLocks/>
            </p:cNvSpPr>
            <p:nvPr/>
          </p:nvSpPr>
          <p:spPr bwMode="auto">
            <a:xfrm>
              <a:off x="611378" y="3848444"/>
              <a:ext cx="16072" cy="16081"/>
            </a:xfrm>
            <a:custGeom>
              <a:avLst/>
              <a:gdLst>
                <a:gd name="T0" fmla="*/ 2147483647 w 56"/>
                <a:gd name="T1" fmla="*/ 2147483647 h 65"/>
                <a:gd name="T2" fmla="*/ 2147483647 w 56"/>
                <a:gd name="T3" fmla="*/ 2147483647 h 65"/>
                <a:gd name="T4" fmla="*/ 2147483647 w 56"/>
                <a:gd name="T5" fmla="*/ 2147483647 h 65"/>
                <a:gd name="T6" fmla="*/ 2147483647 w 56"/>
                <a:gd name="T7" fmla="*/ 2147483647 h 65"/>
                <a:gd name="T8" fmla="*/ 2147483647 w 56"/>
                <a:gd name="T9" fmla="*/ 0 h 65"/>
                <a:gd name="T10" fmla="*/ 2147483647 w 56"/>
                <a:gd name="T11" fmla="*/ 2147483647 h 65"/>
                <a:gd name="T12" fmla="*/ 2147483647 w 56"/>
                <a:gd name="T13" fmla="*/ 2147483647 h 65"/>
                <a:gd name="T14" fmla="*/ 2147483647 w 56"/>
                <a:gd name="T15" fmla="*/ 2147483647 h 65"/>
                <a:gd name="T16" fmla="*/ 2147483647 w 56"/>
                <a:gd name="T17" fmla="*/ 2147483647 h 65"/>
                <a:gd name="T18" fmla="*/ 2147483647 w 56"/>
                <a:gd name="T19" fmla="*/ 2147483647 h 65"/>
                <a:gd name="T20" fmla="*/ 2147483647 w 56"/>
                <a:gd name="T21" fmla="*/ 2147483647 h 65"/>
                <a:gd name="T22" fmla="*/ 2147483647 w 56"/>
                <a:gd name="T23" fmla="*/ 2147483647 h 65"/>
                <a:gd name="T24" fmla="*/ 2147483647 w 56"/>
                <a:gd name="T25" fmla="*/ 2147483647 h 65"/>
                <a:gd name="T26" fmla="*/ 2147483647 w 56"/>
                <a:gd name="T27" fmla="*/ 2147483647 h 65"/>
                <a:gd name="T28" fmla="*/ 2147483647 w 56"/>
                <a:gd name="T29" fmla="*/ 2147483647 h 65"/>
                <a:gd name="T30" fmla="*/ 2147483647 w 56"/>
                <a:gd name="T31" fmla="*/ 2147483647 h 65"/>
                <a:gd name="T32" fmla="*/ 2147483647 w 56"/>
                <a:gd name="T33" fmla="*/ 2147483647 h 65"/>
                <a:gd name="T34" fmla="*/ 2147483647 w 56"/>
                <a:gd name="T35" fmla="*/ 2147483647 h 65"/>
                <a:gd name="T36" fmla="*/ 2147483647 w 56"/>
                <a:gd name="T37" fmla="*/ 2147483647 h 65"/>
                <a:gd name="T38" fmla="*/ 2147483647 w 56"/>
                <a:gd name="T39" fmla="*/ 2147483647 h 65"/>
                <a:gd name="T40" fmla="*/ 2147483647 w 56"/>
                <a:gd name="T41" fmla="*/ 2147483647 h 65"/>
                <a:gd name="T42" fmla="*/ 2147483647 w 56"/>
                <a:gd name="T43" fmla="*/ 2147483647 h 65"/>
                <a:gd name="T44" fmla="*/ 2147483647 w 56"/>
                <a:gd name="T45" fmla="*/ 2147483647 h 65"/>
                <a:gd name="T46" fmla="*/ 2147483647 w 56"/>
                <a:gd name="T47" fmla="*/ 2147483647 h 65"/>
                <a:gd name="T48" fmla="*/ 0 w 56"/>
                <a:gd name="T49" fmla="*/ 2147483647 h 65"/>
                <a:gd name="T50" fmla="*/ 2147483647 w 56"/>
                <a:gd name="T51" fmla="*/ 2147483647 h 65"/>
                <a:gd name="T52" fmla="*/ 2147483647 w 56"/>
                <a:gd name="T53" fmla="*/ 2147483647 h 65"/>
                <a:gd name="T54" fmla="*/ 2147483647 w 56"/>
                <a:gd name="T55" fmla="*/ 2147483647 h 65"/>
                <a:gd name="T56" fmla="*/ 2147483647 w 56"/>
                <a:gd name="T57" fmla="*/ 2147483647 h 65"/>
                <a:gd name="T58" fmla="*/ 2147483647 w 56"/>
                <a:gd name="T59" fmla="*/ 2147483647 h 65"/>
                <a:gd name="T60" fmla="*/ 2147483647 w 56"/>
                <a:gd name="T61" fmla="*/ 2147483647 h 65"/>
                <a:gd name="T62" fmla="*/ 2147483647 w 56"/>
                <a:gd name="T63" fmla="*/ 2147483647 h 65"/>
                <a:gd name="T64" fmla="*/ 2147483647 w 56"/>
                <a:gd name="T65" fmla="*/ 2147483647 h 6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56"/>
                <a:gd name="T100" fmla="*/ 0 h 65"/>
                <a:gd name="T101" fmla="*/ 56 w 56"/>
                <a:gd name="T102" fmla="*/ 65 h 6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56" h="65">
                  <a:moveTo>
                    <a:pt x="21" y="32"/>
                  </a:moveTo>
                  <a:lnTo>
                    <a:pt x="26" y="24"/>
                  </a:lnTo>
                  <a:lnTo>
                    <a:pt x="33" y="16"/>
                  </a:lnTo>
                  <a:lnTo>
                    <a:pt x="43" y="8"/>
                  </a:lnTo>
                  <a:lnTo>
                    <a:pt x="54" y="0"/>
                  </a:lnTo>
                  <a:lnTo>
                    <a:pt x="55" y="4"/>
                  </a:lnTo>
                  <a:lnTo>
                    <a:pt x="56" y="7"/>
                  </a:lnTo>
                  <a:lnTo>
                    <a:pt x="56" y="11"/>
                  </a:lnTo>
                  <a:lnTo>
                    <a:pt x="56" y="13"/>
                  </a:lnTo>
                  <a:lnTo>
                    <a:pt x="53" y="18"/>
                  </a:lnTo>
                  <a:lnTo>
                    <a:pt x="49" y="23"/>
                  </a:lnTo>
                  <a:lnTo>
                    <a:pt x="40" y="30"/>
                  </a:lnTo>
                  <a:lnTo>
                    <a:pt x="31" y="38"/>
                  </a:lnTo>
                  <a:lnTo>
                    <a:pt x="34" y="46"/>
                  </a:lnTo>
                  <a:lnTo>
                    <a:pt x="38" y="49"/>
                  </a:lnTo>
                  <a:lnTo>
                    <a:pt x="35" y="53"/>
                  </a:lnTo>
                  <a:lnTo>
                    <a:pt x="32" y="56"/>
                  </a:lnTo>
                  <a:lnTo>
                    <a:pt x="29" y="59"/>
                  </a:lnTo>
                  <a:lnTo>
                    <a:pt x="26" y="61"/>
                  </a:lnTo>
                  <a:lnTo>
                    <a:pt x="20" y="64"/>
                  </a:lnTo>
                  <a:lnTo>
                    <a:pt x="16" y="65"/>
                  </a:lnTo>
                  <a:lnTo>
                    <a:pt x="11" y="62"/>
                  </a:lnTo>
                  <a:lnTo>
                    <a:pt x="8" y="59"/>
                  </a:lnTo>
                  <a:lnTo>
                    <a:pt x="3" y="55"/>
                  </a:lnTo>
                  <a:lnTo>
                    <a:pt x="0" y="49"/>
                  </a:lnTo>
                  <a:lnTo>
                    <a:pt x="5" y="49"/>
                  </a:lnTo>
                  <a:lnTo>
                    <a:pt x="8" y="47"/>
                  </a:lnTo>
                  <a:lnTo>
                    <a:pt x="10" y="45"/>
                  </a:lnTo>
                  <a:lnTo>
                    <a:pt x="12" y="43"/>
                  </a:lnTo>
                  <a:lnTo>
                    <a:pt x="14" y="41"/>
                  </a:lnTo>
                  <a:lnTo>
                    <a:pt x="15" y="38"/>
                  </a:lnTo>
                  <a:lnTo>
                    <a:pt x="17" y="34"/>
                  </a:lnTo>
                  <a:lnTo>
                    <a:pt x="21" y="32"/>
                  </a:lnTo>
                  <a:close/>
                </a:path>
              </a:pathLst>
            </a:custGeom>
            <a:solidFill>
              <a:schemeClr val="tx1">
                <a:lumMod val="50000"/>
                <a:lumOff val="50000"/>
              </a:schemeClr>
            </a:solidFill>
            <a:ln w="9525">
              <a:solidFill>
                <a:schemeClr val="tx1">
                  <a:lumMod val="50000"/>
                  <a:lumOff val="50000"/>
                </a:schemeClr>
              </a:solidFill>
              <a:round/>
              <a:headEnd/>
              <a:tailEnd/>
            </a:ln>
          </p:spPr>
        </p:sp>
        <p:sp>
          <p:nvSpPr>
            <p:cNvPr id="89" name="Freeform 88"/>
            <p:cNvSpPr>
              <a:spLocks/>
            </p:cNvSpPr>
            <p:nvPr/>
          </p:nvSpPr>
          <p:spPr bwMode="auto">
            <a:xfrm>
              <a:off x="539053" y="3800201"/>
              <a:ext cx="16072" cy="8040"/>
            </a:xfrm>
            <a:custGeom>
              <a:avLst/>
              <a:gdLst>
                <a:gd name="T0" fmla="*/ 0 w 55"/>
                <a:gd name="T1" fmla="*/ 2147483647 h 43"/>
                <a:gd name="T2" fmla="*/ 2147483647 w 55"/>
                <a:gd name="T3" fmla="*/ 2147483647 h 43"/>
                <a:gd name="T4" fmla="*/ 2147483647 w 55"/>
                <a:gd name="T5" fmla="*/ 2147483647 h 43"/>
                <a:gd name="T6" fmla="*/ 2147483647 w 55"/>
                <a:gd name="T7" fmla="*/ 2147483647 h 43"/>
                <a:gd name="T8" fmla="*/ 2147483647 w 55"/>
                <a:gd name="T9" fmla="*/ 2147483647 h 43"/>
                <a:gd name="T10" fmla="*/ 2147483647 w 55"/>
                <a:gd name="T11" fmla="*/ 2147483647 h 43"/>
                <a:gd name="T12" fmla="*/ 2147483647 w 55"/>
                <a:gd name="T13" fmla="*/ 0 h 43"/>
                <a:gd name="T14" fmla="*/ 2147483647 w 55"/>
                <a:gd name="T15" fmla="*/ 2147483647 h 43"/>
                <a:gd name="T16" fmla="*/ 2147483647 w 55"/>
                <a:gd name="T17" fmla="*/ 2147483647 h 43"/>
                <a:gd name="T18" fmla="*/ 2147483647 w 55"/>
                <a:gd name="T19" fmla="*/ 2147483647 h 43"/>
                <a:gd name="T20" fmla="*/ 2147483647 w 55"/>
                <a:gd name="T21" fmla="*/ 2147483647 h 43"/>
                <a:gd name="T22" fmla="*/ 2147483647 w 55"/>
                <a:gd name="T23" fmla="*/ 2147483647 h 43"/>
                <a:gd name="T24" fmla="*/ 2147483647 w 55"/>
                <a:gd name="T25" fmla="*/ 2147483647 h 43"/>
                <a:gd name="T26" fmla="*/ 2147483647 w 55"/>
                <a:gd name="T27" fmla="*/ 2147483647 h 43"/>
                <a:gd name="T28" fmla="*/ 2147483647 w 55"/>
                <a:gd name="T29" fmla="*/ 2147483647 h 43"/>
                <a:gd name="T30" fmla="*/ 2147483647 w 55"/>
                <a:gd name="T31" fmla="*/ 2147483647 h 43"/>
                <a:gd name="T32" fmla="*/ 2147483647 w 55"/>
                <a:gd name="T33" fmla="*/ 2147483647 h 43"/>
                <a:gd name="T34" fmla="*/ 2147483647 w 55"/>
                <a:gd name="T35" fmla="*/ 2147483647 h 43"/>
                <a:gd name="T36" fmla="*/ 2147483647 w 55"/>
                <a:gd name="T37" fmla="*/ 2147483647 h 43"/>
                <a:gd name="T38" fmla="*/ 2147483647 w 55"/>
                <a:gd name="T39" fmla="*/ 2147483647 h 43"/>
                <a:gd name="T40" fmla="*/ 2147483647 w 55"/>
                <a:gd name="T41" fmla="*/ 2147483647 h 43"/>
                <a:gd name="T42" fmla="*/ 2147483647 w 55"/>
                <a:gd name="T43" fmla="*/ 2147483647 h 43"/>
                <a:gd name="T44" fmla="*/ 2147483647 w 55"/>
                <a:gd name="T45" fmla="*/ 2147483647 h 43"/>
                <a:gd name="T46" fmla="*/ 2147483647 w 55"/>
                <a:gd name="T47" fmla="*/ 2147483647 h 43"/>
                <a:gd name="T48" fmla="*/ 2147483647 w 55"/>
                <a:gd name="T49" fmla="*/ 2147483647 h 43"/>
                <a:gd name="T50" fmla="*/ 2147483647 w 55"/>
                <a:gd name="T51" fmla="*/ 2147483647 h 43"/>
                <a:gd name="T52" fmla="*/ 0 w 55"/>
                <a:gd name="T53" fmla="*/ 2147483647 h 4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5"/>
                <a:gd name="T82" fmla="*/ 0 h 43"/>
                <a:gd name="T83" fmla="*/ 55 w 55"/>
                <a:gd name="T84" fmla="*/ 43 h 43"/>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5" h="43">
                  <a:moveTo>
                    <a:pt x="0" y="33"/>
                  </a:moveTo>
                  <a:lnTo>
                    <a:pt x="14" y="25"/>
                  </a:lnTo>
                  <a:lnTo>
                    <a:pt x="27" y="19"/>
                  </a:lnTo>
                  <a:lnTo>
                    <a:pt x="34" y="14"/>
                  </a:lnTo>
                  <a:lnTo>
                    <a:pt x="41" y="10"/>
                  </a:lnTo>
                  <a:lnTo>
                    <a:pt x="48" y="5"/>
                  </a:lnTo>
                  <a:lnTo>
                    <a:pt x="54" y="0"/>
                  </a:lnTo>
                  <a:lnTo>
                    <a:pt x="55" y="3"/>
                  </a:lnTo>
                  <a:lnTo>
                    <a:pt x="55" y="7"/>
                  </a:lnTo>
                  <a:lnTo>
                    <a:pt x="54" y="10"/>
                  </a:lnTo>
                  <a:lnTo>
                    <a:pt x="53" y="12"/>
                  </a:lnTo>
                  <a:lnTo>
                    <a:pt x="50" y="17"/>
                  </a:lnTo>
                  <a:lnTo>
                    <a:pt x="47" y="22"/>
                  </a:lnTo>
                  <a:lnTo>
                    <a:pt x="43" y="26"/>
                  </a:lnTo>
                  <a:lnTo>
                    <a:pt x="41" y="31"/>
                  </a:lnTo>
                  <a:lnTo>
                    <a:pt x="41" y="33"/>
                  </a:lnTo>
                  <a:lnTo>
                    <a:pt x="41" y="36"/>
                  </a:lnTo>
                  <a:lnTo>
                    <a:pt x="42" y="39"/>
                  </a:lnTo>
                  <a:lnTo>
                    <a:pt x="43" y="43"/>
                  </a:lnTo>
                  <a:lnTo>
                    <a:pt x="38" y="43"/>
                  </a:lnTo>
                  <a:lnTo>
                    <a:pt x="33" y="43"/>
                  </a:lnTo>
                  <a:lnTo>
                    <a:pt x="29" y="40"/>
                  </a:lnTo>
                  <a:lnTo>
                    <a:pt x="25" y="38"/>
                  </a:lnTo>
                  <a:lnTo>
                    <a:pt x="21" y="37"/>
                  </a:lnTo>
                  <a:lnTo>
                    <a:pt x="17" y="36"/>
                  </a:lnTo>
                  <a:lnTo>
                    <a:pt x="8" y="35"/>
                  </a:lnTo>
                  <a:lnTo>
                    <a:pt x="0" y="33"/>
                  </a:lnTo>
                  <a:close/>
                </a:path>
              </a:pathLst>
            </a:custGeom>
            <a:solidFill>
              <a:schemeClr val="tx1">
                <a:lumMod val="50000"/>
                <a:lumOff val="50000"/>
              </a:schemeClr>
            </a:solidFill>
            <a:ln w="9525">
              <a:solidFill>
                <a:schemeClr val="tx1">
                  <a:lumMod val="50000"/>
                  <a:lumOff val="50000"/>
                </a:schemeClr>
              </a:solidFill>
              <a:round/>
              <a:headEnd/>
              <a:tailEnd/>
            </a:ln>
          </p:spPr>
        </p:sp>
        <p:sp>
          <p:nvSpPr>
            <p:cNvPr id="90" name="Freeform 89"/>
            <p:cNvSpPr>
              <a:spLocks/>
            </p:cNvSpPr>
            <p:nvPr/>
          </p:nvSpPr>
          <p:spPr bwMode="auto">
            <a:xfrm>
              <a:off x="579234" y="3824323"/>
              <a:ext cx="8036" cy="8040"/>
            </a:xfrm>
            <a:custGeom>
              <a:avLst/>
              <a:gdLst>
                <a:gd name="T0" fmla="*/ 2147483647 w 11"/>
                <a:gd name="T1" fmla="*/ 0 h 6"/>
                <a:gd name="T2" fmla="*/ 2147483647 w 11"/>
                <a:gd name="T3" fmla="*/ 0 h 6"/>
                <a:gd name="T4" fmla="*/ 0 w 11"/>
                <a:gd name="T5" fmla="*/ 0 h 6"/>
                <a:gd name="T6" fmla="*/ 0 w 11"/>
                <a:gd name="T7" fmla="*/ 2147483647 h 6"/>
                <a:gd name="T8" fmla="*/ 0 w 11"/>
                <a:gd name="T9" fmla="*/ 2147483647 h 6"/>
                <a:gd name="T10" fmla="*/ 2147483647 w 11"/>
                <a:gd name="T11" fmla="*/ 2147483647 h 6"/>
                <a:gd name="T12" fmla="*/ 2147483647 w 11"/>
                <a:gd name="T13" fmla="*/ 2147483647 h 6"/>
                <a:gd name="T14" fmla="*/ 2147483647 w 11"/>
                <a:gd name="T15" fmla="*/ 2147483647 h 6"/>
                <a:gd name="T16" fmla="*/ 2147483647 w 11"/>
                <a:gd name="T17" fmla="*/ 0 h 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1"/>
                <a:gd name="T28" fmla="*/ 0 h 6"/>
                <a:gd name="T29" fmla="*/ 11 w 11"/>
                <a:gd name="T30" fmla="*/ 6 h 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1" h="6">
                  <a:moveTo>
                    <a:pt x="11" y="0"/>
                  </a:moveTo>
                  <a:lnTo>
                    <a:pt x="4" y="0"/>
                  </a:lnTo>
                  <a:lnTo>
                    <a:pt x="0" y="0"/>
                  </a:lnTo>
                  <a:lnTo>
                    <a:pt x="0" y="3"/>
                  </a:lnTo>
                  <a:lnTo>
                    <a:pt x="0" y="6"/>
                  </a:lnTo>
                  <a:lnTo>
                    <a:pt x="4" y="6"/>
                  </a:lnTo>
                  <a:lnTo>
                    <a:pt x="11" y="6"/>
                  </a:lnTo>
                  <a:lnTo>
                    <a:pt x="11" y="3"/>
                  </a:lnTo>
                  <a:lnTo>
                    <a:pt x="11" y="0"/>
                  </a:lnTo>
                  <a:close/>
                </a:path>
              </a:pathLst>
            </a:custGeom>
            <a:solidFill>
              <a:schemeClr val="tx1">
                <a:lumMod val="50000"/>
                <a:lumOff val="50000"/>
              </a:schemeClr>
            </a:solidFill>
            <a:ln w="9525">
              <a:solidFill>
                <a:schemeClr val="tx1">
                  <a:lumMod val="50000"/>
                  <a:lumOff val="50000"/>
                </a:schemeClr>
              </a:solidFill>
              <a:round/>
              <a:headEnd/>
              <a:tailEnd/>
            </a:ln>
          </p:spPr>
        </p:sp>
        <p:grpSp>
          <p:nvGrpSpPr>
            <p:cNvPr id="91" name="HI"/>
            <p:cNvGrpSpPr>
              <a:grpSpLocks/>
            </p:cNvGrpSpPr>
            <p:nvPr/>
          </p:nvGrpSpPr>
          <p:grpSpPr bwMode="auto">
            <a:xfrm>
              <a:off x="1941358" y="3315070"/>
              <a:ext cx="393769" cy="249256"/>
              <a:chOff x="1514475" y="2533650"/>
              <a:chExt cx="49" cy="31"/>
            </a:xfrm>
            <a:solidFill>
              <a:schemeClr val="tx1">
                <a:lumMod val="50000"/>
                <a:lumOff val="50000"/>
              </a:schemeClr>
            </a:solidFill>
          </p:grpSpPr>
          <p:sp>
            <p:nvSpPr>
              <p:cNvPr id="102" name="Freeform 101"/>
              <p:cNvSpPr>
                <a:spLocks/>
              </p:cNvSpPr>
              <p:nvPr/>
            </p:nvSpPr>
            <p:spPr bwMode="auto">
              <a:xfrm>
                <a:off x="1514475" y="2533650"/>
                <a:ext cx="2" cy="3"/>
              </a:xfrm>
              <a:custGeom>
                <a:avLst/>
                <a:gdLst>
                  <a:gd name="T0" fmla="*/ 0 w 65"/>
                  <a:gd name="T1" fmla="*/ 0 h 108"/>
                  <a:gd name="T2" fmla="*/ 0 w 65"/>
                  <a:gd name="T3" fmla="*/ 0 h 108"/>
                  <a:gd name="T4" fmla="*/ 0 w 65"/>
                  <a:gd name="T5" fmla="*/ 0 h 108"/>
                  <a:gd name="T6" fmla="*/ 0 w 65"/>
                  <a:gd name="T7" fmla="*/ 0 h 108"/>
                  <a:gd name="T8" fmla="*/ 0 w 65"/>
                  <a:gd name="T9" fmla="*/ 0 h 108"/>
                  <a:gd name="T10" fmla="*/ 0 60000 65536"/>
                  <a:gd name="T11" fmla="*/ 0 60000 65536"/>
                  <a:gd name="T12" fmla="*/ 0 60000 65536"/>
                  <a:gd name="T13" fmla="*/ 0 60000 65536"/>
                  <a:gd name="T14" fmla="*/ 0 60000 65536"/>
                  <a:gd name="T15" fmla="*/ 0 w 65"/>
                  <a:gd name="T16" fmla="*/ 0 h 108"/>
                  <a:gd name="T17" fmla="*/ 65 w 65"/>
                  <a:gd name="T18" fmla="*/ 108 h 108"/>
                </a:gdLst>
                <a:ahLst/>
                <a:cxnLst>
                  <a:cxn ang="T10">
                    <a:pos x="T0" y="T1"/>
                  </a:cxn>
                  <a:cxn ang="T11">
                    <a:pos x="T2" y="T3"/>
                  </a:cxn>
                  <a:cxn ang="T12">
                    <a:pos x="T4" y="T5"/>
                  </a:cxn>
                  <a:cxn ang="T13">
                    <a:pos x="T6" y="T7"/>
                  </a:cxn>
                  <a:cxn ang="T14">
                    <a:pos x="T8" y="T9"/>
                  </a:cxn>
                </a:cxnLst>
                <a:rect l="T15" t="T16" r="T17" b="T18"/>
                <a:pathLst>
                  <a:path w="65" h="108">
                    <a:moveTo>
                      <a:pt x="0" y="108"/>
                    </a:moveTo>
                    <a:lnTo>
                      <a:pt x="65" y="37"/>
                    </a:lnTo>
                    <a:lnTo>
                      <a:pt x="65" y="0"/>
                    </a:lnTo>
                    <a:lnTo>
                      <a:pt x="0" y="70"/>
                    </a:lnTo>
                    <a:lnTo>
                      <a:pt x="0" y="108"/>
                    </a:lnTo>
                    <a:close/>
                  </a:path>
                </a:pathLst>
              </a:custGeom>
              <a:grpFill/>
              <a:ln w="9525">
                <a:solidFill>
                  <a:schemeClr val="tx1">
                    <a:lumMod val="50000"/>
                    <a:lumOff val="50000"/>
                  </a:schemeClr>
                </a:solidFill>
                <a:round/>
                <a:headEnd/>
                <a:tailEnd/>
              </a:ln>
            </p:spPr>
          </p:sp>
          <p:sp>
            <p:nvSpPr>
              <p:cNvPr id="103" name="Freeform 102"/>
              <p:cNvSpPr>
                <a:spLocks/>
              </p:cNvSpPr>
              <p:nvPr/>
            </p:nvSpPr>
            <p:spPr bwMode="auto">
              <a:xfrm>
                <a:off x="1514479" y="2533650"/>
                <a:ext cx="6" cy="3"/>
              </a:xfrm>
              <a:custGeom>
                <a:avLst/>
                <a:gdLst>
                  <a:gd name="T0" fmla="*/ 0 w 179"/>
                  <a:gd name="T1" fmla="*/ 0 h 108"/>
                  <a:gd name="T2" fmla="*/ 0 w 179"/>
                  <a:gd name="T3" fmla="*/ 0 h 108"/>
                  <a:gd name="T4" fmla="*/ 0 w 179"/>
                  <a:gd name="T5" fmla="*/ 0 h 108"/>
                  <a:gd name="T6" fmla="*/ 0 w 179"/>
                  <a:gd name="T7" fmla="*/ 0 h 108"/>
                  <a:gd name="T8" fmla="*/ 0 w 179"/>
                  <a:gd name="T9" fmla="*/ 0 h 108"/>
                  <a:gd name="T10" fmla="*/ 0 w 179"/>
                  <a:gd name="T11" fmla="*/ 0 h 108"/>
                  <a:gd name="T12" fmla="*/ 0 w 179"/>
                  <a:gd name="T13" fmla="*/ 0 h 108"/>
                  <a:gd name="T14" fmla="*/ 0 60000 65536"/>
                  <a:gd name="T15" fmla="*/ 0 60000 65536"/>
                  <a:gd name="T16" fmla="*/ 0 60000 65536"/>
                  <a:gd name="T17" fmla="*/ 0 60000 65536"/>
                  <a:gd name="T18" fmla="*/ 0 60000 65536"/>
                  <a:gd name="T19" fmla="*/ 0 60000 65536"/>
                  <a:gd name="T20" fmla="*/ 0 60000 65536"/>
                  <a:gd name="T21" fmla="*/ 0 w 179"/>
                  <a:gd name="T22" fmla="*/ 0 h 108"/>
                  <a:gd name="T23" fmla="*/ 179 w 179"/>
                  <a:gd name="T24" fmla="*/ 108 h 10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9" h="108">
                    <a:moveTo>
                      <a:pt x="0" y="70"/>
                    </a:moveTo>
                    <a:lnTo>
                      <a:pt x="71" y="108"/>
                    </a:lnTo>
                    <a:lnTo>
                      <a:pt x="141" y="108"/>
                    </a:lnTo>
                    <a:lnTo>
                      <a:pt x="179" y="37"/>
                    </a:lnTo>
                    <a:lnTo>
                      <a:pt x="109" y="0"/>
                    </a:lnTo>
                    <a:lnTo>
                      <a:pt x="39" y="37"/>
                    </a:lnTo>
                    <a:lnTo>
                      <a:pt x="0" y="70"/>
                    </a:lnTo>
                    <a:close/>
                  </a:path>
                </a:pathLst>
              </a:custGeom>
              <a:grpFill/>
              <a:ln w="9525">
                <a:solidFill>
                  <a:schemeClr val="tx1">
                    <a:lumMod val="50000"/>
                    <a:lumOff val="50000"/>
                  </a:schemeClr>
                </a:solidFill>
                <a:round/>
                <a:headEnd/>
                <a:tailEnd/>
              </a:ln>
            </p:spPr>
          </p:sp>
          <p:sp>
            <p:nvSpPr>
              <p:cNvPr id="104" name="Freeform 103"/>
              <p:cNvSpPr>
                <a:spLocks/>
              </p:cNvSpPr>
              <p:nvPr/>
            </p:nvSpPr>
            <p:spPr bwMode="auto">
              <a:xfrm>
                <a:off x="1514493" y="2533655"/>
                <a:ext cx="5" cy="4"/>
              </a:xfrm>
              <a:custGeom>
                <a:avLst/>
                <a:gdLst>
                  <a:gd name="T0" fmla="*/ 0 w 174"/>
                  <a:gd name="T1" fmla="*/ 0 h 140"/>
                  <a:gd name="T2" fmla="*/ 0 w 174"/>
                  <a:gd name="T3" fmla="*/ 0 h 140"/>
                  <a:gd name="T4" fmla="*/ 0 w 174"/>
                  <a:gd name="T5" fmla="*/ 0 h 140"/>
                  <a:gd name="T6" fmla="*/ 0 w 174"/>
                  <a:gd name="T7" fmla="*/ 0 h 140"/>
                  <a:gd name="T8" fmla="*/ 0 w 174"/>
                  <a:gd name="T9" fmla="*/ 0 h 140"/>
                  <a:gd name="T10" fmla="*/ 0 w 174"/>
                  <a:gd name="T11" fmla="*/ 0 h 140"/>
                  <a:gd name="T12" fmla="*/ 0 60000 65536"/>
                  <a:gd name="T13" fmla="*/ 0 60000 65536"/>
                  <a:gd name="T14" fmla="*/ 0 60000 65536"/>
                  <a:gd name="T15" fmla="*/ 0 60000 65536"/>
                  <a:gd name="T16" fmla="*/ 0 60000 65536"/>
                  <a:gd name="T17" fmla="*/ 0 60000 65536"/>
                  <a:gd name="T18" fmla="*/ 0 w 174"/>
                  <a:gd name="T19" fmla="*/ 0 h 140"/>
                  <a:gd name="T20" fmla="*/ 174 w 174"/>
                  <a:gd name="T21" fmla="*/ 140 h 140"/>
                </a:gdLst>
                <a:ahLst/>
                <a:cxnLst>
                  <a:cxn ang="T12">
                    <a:pos x="T0" y="T1"/>
                  </a:cxn>
                  <a:cxn ang="T13">
                    <a:pos x="T2" y="T3"/>
                  </a:cxn>
                  <a:cxn ang="T14">
                    <a:pos x="T4" y="T5"/>
                  </a:cxn>
                  <a:cxn ang="T15">
                    <a:pos x="T6" y="T7"/>
                  </a:cxn>
                  <a:cxn ang="T16">
                    <a:pos x="T8" y="T9"/>
                  </a:cxn>
                  <a:cxn ang="T17">
                    <a:pos x="T10" y="T11"/>
                  </a:cxn>
                </a:cxnLst>
                <a:rect l="T18" t="T19" r="T20" b="T21"/>
                <a:pathLst>
                  <a:path w="174" h="140">
                    <a:moveTo>
                      <a:pt x="71" y="140"/>
                    </a:moveTo>
                    <a:lnTo>
                      <a:pt x="174" y="140"/>
                    </a:lnTo>
                    <a:lnTo>
                      <a:pt x="174" y="75"/>
                    </a:lnTo>
                    <a:lnTo>
                      <a:pt x="103" y="0"/>
                    </a:lnTo>
                    <a:lnTo>
                      <a:pt x="0" y="38"/>
                    </a:lnTo>
                    <a:lnTo>
                      <a:pt x="71" y="140"/>
                    </a:lnTo>
                    <a:close/>
                  </a:path>
                </a:pathLst>
              </a:custGeom>
              <a:grpFill/>
              <a:ln w="9525">
                <a:solidFill>
                  <a:schemeClr val="tx1">
                    <a:lumMod val="50000"/>
                    <a:lumOff val="50000"/>
                  </a:schemeClr>
                </a:solidFill>
                <a:round/>
                <a:headEnd/>
                <a:tailEnd/>
              </a:ln>
            </p:spPr>
          </p:sp>
          <p:sp>
            <p:nvSpPr>
              <p:cNvPr id="105" name="Freeform 104"/>
              <p:cNvSpPr>
                <a:spLocks/>
              </p:cNvSpPr>
              <p:nvPr/>
            </p:nvSpPr>
            <p:spPr bwMode="auto">
              <a:xfrm>
                <a:off x="1514501" y="2533659"/>
                <a:ext cx="6" cy="2"/>
              </a:xfrm>
              <a:custGeom>
                <a:avLst/>
                <a:gdLst>
                  <a:gd name="T0" fmla="*/ 0 w 173"/>
                  <a:gd name="T1" fmla="*/ 0 h 71"/>
                  <a:gd name="T2" fmla="*/ 0 w 173"/>
                  <a:gd name="T3" fmla="*/ 0 h 71"/>
                  <a:gd name="T4" fmla="*/ 0 w 173"/>
                  <a:gd name="T5" fmla="*/ 0 h 71"/>
                  <a:gd name="T6" fmla="*/ 0 w 173"/>
                  <a:gd name="T7" fmla="*/ 0 h 71"/>
                  <a:gd name="T8" fmla="*/ 0 w 173"/>
                  <a:gd name="T9" fmla="*/ 0 h 71"/>
                  <a:gd name="T10" fmla="*/ 0 60000 65536"/>
                  <a:gd name="T11" fmla="*/ 0 60000 65536"/>
                  <a:gd name="T12" fmla="*/ 0 60000 65536"/>
                  <a:gd name="T13" fmla="*/ 0 60000 65536"/>
                  <a:gd name="T14" fmla="*/ 0 60000 65536"/>
                  <a:gd name="T15" fmla="*/ 0 w 173"/>
                  <a:gd name="T16" fmla="*/ 0 h 71"/>
                  <a:gd name="T17" fmla="*/ 173 w 173"/>
                  <a:gd name="T18" fmla="*/ 71 h 71"/>
                </a:gdLst>
                <a:ahLst/>
                <a:cxnLst>
                  <a:cxn ang="T10">
                    <a:pos x="T0" y="T1"/>
                  </a:cxn>
                  <a:cxn ang="T11">
                    <a:pos x="T2" y="T3"/>
                  </a:cxn>
                  <a:cxn ang="T12">
                    <a:pos x="T4" y="T5"/>
                  </a:cxn>
                  <a:cxn ang="T13">
                    <a:pos x="T6" y="T7"/>
                  </a:cxn>
                  <a:cxn ang="T14">
                    <a:pos x="T8" y="T9"/>
                  </a:cxn>
                </a:cxnLst>
                <a:rect l="T15" t="T16" r="T17" b="T18"/>
                <a:pathLst>
                  <a:path w="173" h="71">
                    <a:moveTo>
                      <a:pt x="0" y="71"/>
                    </a:moveTo>
                    <a:lnTo>
                      <a:pt x="140" y="71"/>
                    </a:lnTo>
                    <a:lnTo>
                      <a:pt x="173" y="0"/>
                    </a:lnTo>
                    <a:lnTo>
                      <a:pt x="38" y="0"/>
                    </a:lnTo>
                    <a:lnTo>
                      <a:pt x="0" y="71"/>
                    </a:lnTo>
                    <a:close/>
                  </a:path>
                </a:pathLst>
              </a:custGeom>
              <a:grpFill/>
              <a:ln w="9525">
                <a:solidFill>
                  <a:schemeClr val="tx1">
                    <a:lumMod val="50000"/>
                    <a:lumOff val="50000"/>
                  </a:schemeClr>
                </a:solidFill>
                <a:round/>
                <a:headEnd/>
                <a:tailEnd/>
              </a:ln>
            </p:spPr>
          </p:sp>
          <p:sp>
            <p:nvSpPr>
              <p:cNvPr id="106" name="Freeform 105"/>
              <p:cNvSpPr>
                <a:spLocks/>
              </p:cNvSpPr>
              <p:nvPr/>
            </p:nvSpPr>
            <p:spPr bwMode="auto">
              <a:xfrm>
                <a:off x="1514508" y="2533661"/>
                <a:ext cx="6" cy="5"/>
              </a:xfrm>
              <a:custGeom>
                <a:avLst/>
                <a:gdLst>
                  <a:gd name="T0" fmla="*/ 0 w 211"/>
                  <a:gd name="T1" fmla="*/ 0 h 140"/>
                  <a:gd name="T2" fmla="*/ 0 w 211"/>
                  <a:gd name="T3" fmla="*/ 0 h 140"/>
                  <a:gd name="T4" fmla="*/ 0 w 211"/>
                  <a:gd name="T5" fmla="*/ 0 h 140"/>
                  <a:gd name="T6" fmla="*/ 0 w 211"/>
                  <a:gd name="T7" fmla="*/ 0 h 140"/>
                  <a:gd name="T8" fmla="*/ 0 w 211"/>
                  <a:gd name="T9" fmla="*/ 0 h 140"/>
                  <a:gd name="T10" fmla="*/ 0 w 211"/>
                  <a:gd name="T11" fmla="*/ 0 h 140"/>
                  <a:gd name="T12" fmla="*/ 0 w 211"/>
                  <a:gd name="T13" fmla="*/ 0 h 140"/>
                  <a:gd name="T14" fmla="*/ 0 w 211"/>
                  <a:gd name="T15" fmla="*/ 0 h 140"/>
                  <a:gd name="T16" fmla="*/ 0 w 211"/>
                  <a:gd name="T17" fmla="*/ 0 h 14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11"/>
                  <a:gd name="T28" fmla="*/ 0 h 140"/>
                  <a:gd name="T29" fmla="*/ 211 w 211"/>
                  <a:gd name="T30" fmla="*/ 140 h 14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11" h="140">
                    <a:moveTo>
                      <a:pt x="71" y="140"/>
                    </a:moveTo>
                    <a:lnTo>
                      <a:pt x="173" y="140"/>
                    </a:lnTo>
                    <a:lnTo>
                      <a:pt x="211" y="70"/>
                    </a:lnTo>
                    <a:lnTo>
                      <a:pt x="103" y="38"/>
                    </a:lnTo>
                    <a:lnTo>
                      <a:pt x="71" y="38"/>
                    </a:lnTo>
                    <a:lnTo>
                      <a:pt x="38" y="0"/>
                    </a:lnTo>
                    <a:lnTo>
                      <a:pt x="0" y="38"/>
                    </a:lnTo>
                    <a:lnTo>
                      <a:pt x="38" y="103"/>
                    </a:lnTo>
                    <a:lnTo>
                      <a:pt x="71" y="140"/>
                    </a:lnTo>
                    <a:close/>
                  </a:path>
                </a:pathLst>
              </a:custGeom>
              <a:grpFill/>
              <a:ln w="9525">
                <a:solidFill>
                  <a:schemeClr val="tx1">
                    <a:lumMod val="50000"/>
                    <a:lumOff val="50000"/>
                  </a:schemeClr>
                </a:solidFill>
                <a:round/>
                <a:headEnd/>
                <a:tailEnd/>
              </a:ln>
            </p:spPr>
          </p:sp>
          <p:sp>
            <p:nvSpPr>
              <p:cNvPr id="107" name="Freeform 106"/>
              <p:cNvSpPr>
                <a:spLocks/>
              </p:cNvSpPr>
              <p:nvPr/>
            </p:nvSpPr>
            <p:spPr bwMode="auto">
              <a:xfrm>
                <a:off x="1514513" y="2533669"/>
                <a:ext cx="11" cy="12"/>
              </a:xfrm>
              <a:custGeom>
                <a:avLst/>
                <a:gdLst>
                  <a:gd name="T0" fmla="*/ 0 w 353"/>
                  <a:gd name="T1" fmla="*/ 0 h 417"/>
                  <a:gd name="T2" fmla="*/ 0 w 353"/>
                  <a:gd name="T3" fmla="*/ 0 h 417"/>
                  <a:gd name="T4" fmla="*/ 0 w 353"/>
                  <a:gd name="T5" fmla="*/ 0 h 417"/>
                  <a:gd name="T6" fmla="*/ 0 w 353"/>
                  <a:gd name="T7" fmla="*/ 0 h 417"/>
                  <a:gd name="T8" fmla="*/ 0 w 353"/>
                  <a:gd name="T9" fmla="*/ 0 h 417"/>
                  <a:gd name="T10" fmla="*/ 0 w 353"/>
                  <a:gd name="T11" fmla="*/ 0 h 417"/>
                  <a:gd name="T12" fmla="*/ 0 w 353"/>
                  <a:gd name="T13" fmla="*/ 0 h 417"/>
                  <a:gd name="T14" fmla="*/ 0 w 353"/>
                  <a:gd name="T15" fmla="*/ 0 h 417"/>
                  <a:gd name="T16" fmla="*/ 0 w 353"/>
                  <a:gd name="T17" fmla="*/ 0 h 417"/>
                  <a:gd name="T18" fmla="*/ 0 w 353"/>
                  <a:gd name="T19" fmla="*/ 0 h 41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53"/>
                  <a:gd name="T31" fmla="*/ 0 h 417"/>
                  <a:gd name="T32" fmla="*/ 353 w 353"/>
                  <a:gd name="T33" fmla="*/ 417 h 41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53" h="417">
                    <a:moveTo>
                      <a:pt x="0" y="141"/>
                    </a:moveTo>
                    <a:lnTo>
                      <a:pt x="38" y="281"/>
                    </a:lnTo>
                    <a:lnTo>
                      <a:pt x="38" y="346"/>
                    </a:lnTo>
                    <a:lnTo>
                      <a:pt x="142" y="417"/>
                    </a:lnTo>
                    <a:lnTo>
                      <a:pt x="174" y="346"/>
                    </a:lnTo>
                    <a:lnTo>
                      <a:pt x="353" y="243"/>
                    </a:lnTo>
                    <a:lnTo>
                      <a:pt x="282" y="108"/>
                    </a:lnTo>
                    <a:lnTo>
                      <a:pt x="71" y="0"/>
                    </a:lnTo>
                    <a:lnTo>
                      <a:pt x="71" y="108"/>
                    </a:lnTo>
                    <a:lnTo>
                      <a:pt x="0" y="141"/>
                    </a:lnTo>
                    <a:close/>
                  </a:path>
                </a:pathLst>
              </a:custGeom>
              <a:grpFill/>
              <a:ln w="9525">
                <a:solidFill>
                  <a:schemeClr val="tx1">
                    <a:lumMod val="50000"/>
                    <a:lumOff val="50000"/>
                  </a:schemeClr>
                </a:solidFill>
                <a:round/>
                <a:headEnd/>
                <a:tailEnd/>
              </a:ln>
            </p:spPr>
          </p:sp>
        </p:grpSp>
        <p:sp>
          <p:nvSpPr>
            <p:cNvPr id="92" name="Rectangle 91"/>
            <p:cNvSpPr/>
            <p:nvPr/>
          </p:nvSpPr>
          <p:spPr>
            <a:xfrm>
              <a:off x="3303472" y="898557"/>
              <a:ext cx="791587" cy="3518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r"/>
              <a:r>
                <a:rPr lang="en-US" sz="1000" b="1" dirty="0" smtClean="0">
                  <a:solidFill>
                    <a:schemeClr val="tx1">
                      <a:lumMod val="75000"/>
                      <a:lumOff val="25000"/>
                    </a:schemeClr>
                  </a:solidFill>
                  <a:latin typeface="Arial" pitchFamily="34" charset="0"/>
                  <a:cs typeface="Arial" pitchFamily="34" charset="0"/>
                </a:rPr>
                <a:t>Census divisions</a:t>
              </a:r>
              <a:endParaRPr lang="en-US" sz="1000" b="1" dirty="0">
                <a:solidFill>
                  <a:schemeClr val="tx1">
                    <a:lumMod val="75000"/>
                    <a:lumOff val="25000"/>
                  </a:schemeClr>
                </a:solidFill>
                <a:latin typeface="Arial" pitchFamily="34" charset="0"/>
                <a:cs typeface="Arial" pitchFamily="34" charset="0"/>
              </a:endParaRPr>
            </a:p>
          </p:txBody>
        </p:sp>
        <p:sp>
          <p:nvSpPr>
            <p:cNvPr id="93" name="Rectangle 92"/>
            <p:cNvSpPr/>
            <p:nvPr/>
          </p:nvSpPr>
          <p:spPr>
            <a:xfrm>
              <a:off x="4492816" y="1312685"/>
              <a:ext cx="791587" cy="3312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r>
                <a:rPr lang="en-US" sz="1000" b="1" dirty="0" smtClean="0">
                  <a:solidFill>
                    <a:schemeClr val="tx1">
                      <a:lumMod val="75000"/>
                      <a:lumOff val="25000"/>
                    </a:schemeClr>
                  </a:solidFill>
                  <a:latin typeface="Arial" pitchFamily="34" charset="0"/>
                  <a:cs typeface="Arial" pitchFamily="34" charset="0"/>
                </a:rPr>
                <a:t>New</a:t>
              </a:r>
            </a:p>
            <a:p>
              <a:r>
                <a:rPr lang="en-US" sz="1000" b="1" dirty="0" smtClean="0">
                  <a:solidFill>
                    <a:schemeClr val="tx1">
                      <a:lumMod val="75000"/>
                      <a:lumOff val="25000"/>
                    </a:schemeClr>
                  </a:solidFill>
                  <a:latin typeface="Arial" pitchFamily="34" charset="0"/>
                  <a:cs typeface="Arial" pitchFamily="34" charset="0"/>
                </a:rPr>
                <a:t>England</a:t>
              </a:r>
              <a:endParaRPr lang="en-US" sz="1000" b="1" dirty="0">
                <a:solidFill>
                  <a:schemeClr val="tx1">
                    <a:lumMod val="75000"/>
                    <a:lumOff val="25000"/>
                  </a:schemeClr>
                </a:solidFill>
                <a:latin typeface="Arial" pitchFamily="34" charset="0"/>
                <a:cs typeface="Arial" pitchFamily="34" charset="0"/>
              </a:endParaRPr>
            </a:p>
          </p:txBody>
        </p:sp>
        <p:sp>
          <p:nvSpPr>
            <p:cNvPr id="94" name="Rectangle 93"/>
            <p:cNvSpPr/>
            <p:nvPr/>
          </p:nvSpPr>
          <p:spPr>
            <a:xfrm>
              <a:off x="4198009" y="1746831"/>
              <a:ext cx="791587" cy="3518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r>
                <a:rPr lang="en-US" sz="1000" b="1" dirty="0" smtClean="0">
                  <a:solidFill>
                    <a:schemeClr val="tx1">
                      <a:lumMod val="75000"/>
                      <a:lumOff val="25000"/>
                    </a:schemeClr>
                  </a:solidFill>
                  <a:latin typeface="Arial" pitchFamily="34" charset="0"/>
                  <a:cs typeface="Arial" pitchFamily="34" charset="0"/>
                </a:rPr>
                <a:t>Mid-Atlantic</a:t>
              </a:r>
              <a:endParaRPr lang="en-US" sz="1000" b="1" dirty="0">
                <a:solidFill>
                  <a:schemeClr val="tx1">
                    <a:lumMod val="75000"/>
                    <a:lumOff val="25000"/>
                  </a:schemeClr>
                </a:solidFill>
                <a:latin typeface="Arial" pitchFamily="34" charset="0"/>
                <a:cs typeface="Arial" pitchFamily="34" charset="0"/>
              </a:endParaRPr>
            </a:p>
          </p:txBody>
        </p:sp>
        <p:sp>
          <p:nvSpPr>
            <p:cNvPr id="95" name="Rectangle 94"/>
            <p:cNvSpPr/>
            <p:nvPr/>
          </p:nvSpPr>
          <p:spPr>
            <a:xfrm>
              <a:off x="3950378" y="2499299"/>
              <a:ext cx="791587" cy="3518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r>
                <a:rPr lang="en-US" sz="1000" b="1" dirty="0" smtClean="0">
                  <a:solidFill>
                    <a:schemeClr val="tx1">
                      <a:lumMod val="75000"/>
                      <a:lumOff val="25000"/>
                    </a:schemeClr>
                  </a:solidFill>
                  <a:latin typeface="Arial" pitchFamily="34" charset="0"/>
                  <a:cs typeface="Arial" pitchFamily="34" charset="0"/>
                </a:rPr>
                <a:t>South</a:t>
              </a:r>
            </a:p>
            <a:p>
              <a:r>
                <a:rPr lang="en-US" sz="1000" b="1" dirty="0" smtClean="0">
                  <a:solidFill>
                    <a:schemeClr val="tx1">
                      <a:lumMod val="75000"/>
                      <a:lumOff val="25000"/>
                    </a:schemeClr>
                  </a:solidFill>
                  <a:latin typeface="Arial" pitchFamily="34" charset="0"/>
                  <a:cs typeface="Arial" pitchFamily="34" charset="0"/>
                </a:rPr>
                <a:t>Atlantic</a:t>
              </a:r>
              <a:endParaRPr lang="en-US" sz="1000" b="1" dirty="0">
                <a:solidFill>
                  <a:schemeClr val="tx1">
                    <a:lumMod val="75000"/>
                    <a:lumOff val="25000"/>
                  </a:schemeClr>
                </a:solidFill>
                <a:latin typeface="Arial" pitchFamily="34" charset="0"/>
                <a:cs typeface="Arial" pitchFamily="34" charset="0"/>
              </a:endParaRPr>
            </a:p>
          </p:txBody>
        </p:sp>
        <p:sp>
          <p:nvSpPr>
            <p:cNvPr id="96" name="Rectangle 95"/>
            <p:cNvSpPr/>
            <p:nvPr/>
          </p:nvSpPr>
          <p:spPr>
            <a:xfrm>
              <a:off x="3156797" y="2309951"/>
              <a:ext cx="452045" cy="3518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000" b="1" dirty="0" smtClean="0">
                  <a:solidFill>
                    <a:schemeClr val="tx1">
                      <a:lumMod val="75000"/>
                      <a:lumOff val="25000"/>
                    </a:schemeClr>
                  </a:solidFill>
                  <a:latin typeface="Arial" pitchFamily="34" charset="0"/>
                  <a:cs typeface="Arial" pitchFamily="34" charset="0"/>
                </a:rPr>
                <a:t>East</a:t>
              </a:r>
            </a:p>
            <a:p>
              <a:pPr algn="ctr"/>
              <a:r>
                <a:rPr lang="en-US" sz="1000" b="1" dirty="0" smtClean="0">
                  <a:solidFill>
                    <a:schemeClr val="tx1">
                      <a:lumMod val="75000"/>
                      <a:lumOff val="25000"/>
                    </a:schemeClr>
                  </a:solidFill>
                  <a:latin typeface="Arial" pitchFamily="34" charset="0"/>
                  <a:cs typeface="Arial" pitchFamily="34" charset="0"/>
                </a:rPr>
                <a:t>South</a:t>
              </a:r>
            </a:p>
            <a:p>
              <a:pPr algn="ctr"/>
              <a:r>
                <a:rPr lang="en-US" sz="1000" b="1" dirty="0" smtClean="0">
                  <a:solidFill>
                    <a:schemeClr val="tx1">
                      <a:lumMod val="75000"/>
                      <a:lumOff val="25000"/>
                    </a:schemeClr>
                  </a:solidFill>
                  <a:latin typeface="Arial" pitchFamily="34" charset="0"/>
                  <a:cs typeface="Arial" pitchFamily="34" charset="0"/>
                </a:rPr>
                <a:t>Central</a:t>
              </a:r>
              <a:endParaRPr lang="en-US" sz="1000" b="1" dirty="0">
                <a:solidFill>
                  <a:schemeClr val="tx1">
                    <a:lumMod val="75000"/>
                    <a:lumOff val="25000"/>
                  </a:schemeClr>
                </a:solidFill>
                <a:latin typeface="Arial" pitchFamily="34" charset="0"/>
                <a:cs typeface="Arial" pitchFamily="34" charset="0"/>
              </a:endParaRPr>
            </a:p>
          </p:txBody>
        </p:sp>
        <p:sp>
          <p:nvSpPr>
            <p:cNvPr id="97" name="Rectangle 96"/>
            <p:cNvSpPr/>
            <p:nvPr/>
          </p:nvSpPr>
          <p:spPr>
            <a:xfrm>
              <a:off x="2165562" y="2440986"/>
              <a:ext cx="791587" cy="3518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000" b="1" dirty="0" smtClean="0">
                  <a:solidFill>
                    <a:schemeClr val="bg1">
                      <a:lumMod val="95000"/>
                    </a:schemeClr>
                  </a:solidFill>
                  <a:latin typeface="Arial" pitchFamily="34" charset="0"/>
                  <a:cs typeface="Arial" pitchFamily="34" charset="0"/>
                </a:rPr>
                <a:t>West</a:t>
              </a:r>
            </a:p>
            <a:p>
              <a:pPr algn="ctr"/>
              <a:r>
                <a:rPr lang="en-US" sz="1000" b="1" dirty="0" smtClean="0">
                  <a:solidFill>
                    <a:schemeClr val="bg1">
                      <a:lumMod val="95000"/>
                    </a:schemeClr>
                  </a:solidFill>
                  <a:latin typeface="Arial" pitchFamily="34" charset="0"/>
                  <a:cs typeface="Arial" pitchFamily="34" charset="0"/>
                </a:rPr>
                <a:t>South</a:t>
              </a:r>
            </a:p>
            <a:p>
              <a:pPr algn="ctr"/>
              <a:r>
                <a:rPr lang="en-US" sz="1000" b="1" dirty="0" smtClean="0">
                  <a:solidFill>
                    <a:schemeClr val="bg1">
                      <a:lumMod val="95000"/>
                    </a:schemeClr>
                  </a:solidFill>
                  <a:latin typeface="Arial" pitchFamily="34" charset="0"/>
                  <a:cs typeface="Arial" pitchFamily="34" charset="0"/>
                </a:rPr>
                <a:t>Central</a:t>
              </a:r>
              <a:endParaRPr lang="en-US" sz="1000" b="1" dirty="0">
                <a:solidFill>
                  <a:schemeClr val="bg1">
                    <a:lumMod val="95000"/>
                  </a:schemeClr>
                </a:solidFill>
                <a:latin typeface="Arial" pitchFamily="34" charset="0"/>
                <a:cs typeface="Arial" pitchFamily="34" charset="0"/>
              </a:endParaRPr>
            </a:p>
          </p:txBody>
        </p:sp>
        <p:sp>
          <p:nvSpPr>
            <p:cNvPr id="98" name="Rectangle 97"/>
            <p:cNvSpPr/>
            <p:nvPr/>
          </p:nvSpPr>
          <p:spPr>
            <a:xfrm>
              <a:off x="3072734" y="1548463"/>
              <a:ext cx="452045" cy="3518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000" b="1" dirty="0" smtClean="0">
                  <a:solidFill>
                    <a:schemeClr val="tx1">
                      <a:lumMod val="75000"/>
                      <a:lumOff val="25000"/>
                    </a:schemeClr>
                  </a:solidFill>
                  <a:latin typeface="Arial" pitchFamily="34" charset="0"/>
                  <a:cs typeface="Arial" pitchFamily="34" charset="0"/>
                </a:rPr>
                <a:t>East</a:t>
              </a:r>
            </a:p>
            <a:p>
              <a:pPr algn="ctr"/>
              <a:r>
                <a:rPr lang="en-US" sz="1000" b="1" dirty="0" smtClean="0">
                  <a:solidFill>
                    <a:schemeClr val="tx1">
                      <a:lumMod val="75000"/>
                      <a:lumOff val="25000"/>
                    </a:schemeClr>
                  </a:solidFill>
                  <a:latin typeface="Arial" pitchFamily="34" charset="0"/>
                  <a:cs typeface="Arial" pitchFamily="34" charset="0"/>
                </a:rPr>
                <a:t>North</a:t>
              </a:r>
            </a:p>
            <a:p>
              <a:pPr algn="ctr"/>
              <a:r>
                <a:rPr lang="en-US" sz="1000" b="1" dirty="0" smtClean="0">
                  <a:solidFill>
                    <a:schemeClr val="tx1">
                      <a:lumMod val="75000"/>
                      <a:lumOff val="25000"/>
                    </a:schemeClr>
                  </a:solidFill>
                  <a:latin typeface="Arial" pitchFamily="34" charset="0"/>
                  <a:cs typeface="Arial" pitchFamily="34" charset="0"/>
                </a:rPr>
                <a:t>Central</a:t>
              </a:r>
              <a:endParaRPr lang="en-US" sz="1000" b="1" dirty="0">
                <a:solidFill>
                  <a:schemeClr val="tx1">
                    <a:lumMod val="75000"/>
                    <a:lumOff val="25000"/>
                  </a:schemeClr>
                </a:solidFill>
                <a:latin typeface="Arial" pitchFamily="34" charset="0"/>
                <a:cs typeface="Arial" pitchFamily="34" charset="0"/>
              </a:endParaRPr>
            </a:p>
          </p:txBody>
        </p:sp>
        <p:sp>
          <p:nvSpPr>
            <p:cNvPr id="99" name="Rectangle 98"/>
            <p:cNvSpPr/>
            <p:nvPr/>
          </p:nvSpPr>
          <p:spPr>
            <a:xfrm>
              <a:off x="2380995" y="1594690"/>
              <a:ext cx="452045" cy="3518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000" b="1" dirty="0" smtClean="0">
                  <a:solidFill>
                    <a:schemeClr val="tx1">
                      <a:lumMod val="75000"/>
                      <a:lumOff val="25000"/>
                    </a:schemeClr>
                  </a:solidFill>
                  <a:latin typeface="Arial" pitchFamily="34" charset="0"/>
                  <a:cs typeface="Arial" pitchFamily="34" charset="0"/>
                </a:rPr>
                <a:t>West</a:t>
              </a:r>
            </a:p>
            <a:p>
              <a:pPr algn="ctr"/>
              <a:r>
                <a:rPr lang="en-US" sz="1000" b="1" dirty="0" smtClean="0">
                  <a:solidFill>
                    <a:schemeClr val="tx1">
                      <a:lumMod val="75000"/>
                      <a:lumOff val="25000"/>
                    </a:schemeClr>
                  </a:solidFill>
                  <a:latin typeface="Arial" pitchFamily="34" charset="0"/>
                  <a:cs typeface="Arial" pitchFamily="34" charset="0"/>
                </a:rPr>
                <a:t>North</a:t>
              </a:r>
            </a:p>
            <a:p>
              <a:pPr algn="ctr"/>
              <a:r>
                <a:rPr lang="en-US" sz="1000" b="1" dirty="0" smtClean="0">
                  <a:solidFill>
                    <a:schemeClr val="tx1">
                      <a:lumMod val="75000"/>
                      <a:lumOff val="25000"/>
                    </a:schemeClr>
                  </a:solidFill>
                  <a:latin typeface="Arial" pitchFamily="34" charset="0"/>
                  <a:cs typeface="Arial" pitchFamily="34" charset="0"/>
                </a:rPr>
                <a:t>Central</a:t>
              </a:r>
              <a:endParaRPr lang="en-US" sz="1000" b="1" dirty="0">
                <a:solidFill>
                  <a:schemeClr val="tx1">
                    <a:lumMod val="75000"/>
                    <a:lumOff val="25000"/>
                  </a:schemeClr>
                </a:solidFill>
                <a:latin typeface="Arial" pitchFamily="34" charset="0"/>
                <a:cs typeface="Arial" pitchFamily="34" charset="0"/>
              </a:endParaRPr>
            </a:p>
          </p:txBody>
        </p:sp>
        <p:sp>
          <p:nvSpPr>
            <p:cNvPr id="100" name="Rectangle 99"/>
            <p:cNvSpPr/>
            <p:nvPr/>
          </p:nvSpPr>
          <p:spPr>
            <a:xfrm>
              <a:off x="1445110" y="1694570"/>
              <a:ext cx="452045" cy="3518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000" b="1" dirty="0" smtClean="0">
                  <a:solidFill>
                    <a:schemeClr val="tx1">
                      <a:lumMod val="75000"/>
                      <a:lumOff val="25000"/>
                    </a:schemeClr>
                  </a:solidFill>
                  <a:latin typeface="Arial" pitchFamily="34" charset="0"/>
                  <a:cs typeface="Arial" pitchFamily="34" charset="0"/>
                </a:rPr>
                <a:t>Mountain</a:t>
              </a:r>
              <a:endParaRPr lang="en-US" sz="1000" b="1" dirty="0">
                <a:solidFill>
                  <a:schemeClr val="tx1">
                    <a:lumMod val="75000"/>
                    <a:lumOff val="25000"/>
                  </a:schemeClr>
                </a:solidFill>
                <a:latin typeface="Arial" pitchFamily="34" charset="0"/>
                <a:cs typeface="Arial" pitchFamily="34" charset="0"/>
              </a:endParaRPr>
            </a:p>
          </p:txBody>
        </p:sp>
        <p:sp>
          <p:nvSpPr>
            <p:cNvPr id="101" name="Rectangle 100"/>
            <p:cNvSpPr/>
            <p:nvPr/>
          </p:nvSpPr>
          <p:spPr>
            <a:xfrm>
              <a:off x="719865" y="2523728"/>
              <a:ext cx="502257" cy="3518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000" b="1" dirty="0" smtClean="0">
                  <a:solidFill>
                    <a:schemeClr val="tx1"/>
                  </a:solidFill>
                  <a:latin typeface="Arial" pitchFamily="34" charset="0"/>
                  <a:cs typeface="Arial" pitchFamily="34" charset="0"/>
                </a:rPr>
                <a:t>Pacific</a:t>
              </a:r>
            </a:p>
          </p:txBody>
        </p:sp>
      </p:grpSp>
    </p:spTree>
    <p:extLst>
      <p:ext uri="{BB962C8B-B14F-4D97-AF65-F5344CB8AC3E}">
        <p14:creationId xmlns:p14="http://schemas.microsoft.com/office/powerpoint/2010/main" val="2182512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smtClean="0"/>
              <a:t>As a result of population shifts, overall U.S. heating needs decrease and cooling needs increase— </a:t>
            </a:r>
            <a:endParaRPr lang="en-US" dirty="0"/>
          </a:p>
        </p:txBody>
      </p:sp>
      <p:sp>
        <p:nvSpPr>
          <p:cNvPr id="2" name="Slide Number Placeholder 1"/>
          <p:cNvSpPr>
            <a:spLocks noGrp="1"/>
          </p:cNvSpPr>
          <p:nvPr>
            <p:ph type="sldNum" sz="quarter" idx="4"/>
          </p:nvPr>
        </p:nvSpPr>
        <p:spPr/>
        <p:txBody>
          <a:bodyPr/>
          <a:lstStyle/>
          <a:p>
            <a:fld id="{2D80C5C9-96E0-47EC-B500-37C5FE284639}" type="slidenum">
              <a:rPr lang="en-US" smtClean="0"/>
              <a:pPr/>
              <a:t>5</a:t>
            </a:fld>
            <a:endParaRPr lang="en-US" dirty="0"/>
          </a:p>
        </p:txBody>
      </p:sp>
      <p:grpSp>
        <p:nvGrpSpPr>
          <p:cNvPr id="13" name="Group 12"/>
          <p:cNvGrpSpPr/>
          <p:nvPr/>
        </p:nvGrpSpPr>
        <p:grpSpPr>
          <a:xfrm>
            <a:off x="349653" y="-1021"/>
            <a:ext cx="11564435" cy="531722"/>
            <a:chOff x="349653" y="-1021"/>
            <a:chExt cx="11564435" cy="531722"/>
          </a:xfrm>
        </p:grpSpPr>
        <p:pic>
          <p:nvPicPr>
            <p:cNvPr id="23" name="Picture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312" y="14431"/>
              <a:ext cx="508116" cy="508116"/>
            </a:xfrm>
            <a:prstGeom prst="rect">
              <a:avLst/>
            </a:prstGeom>
          </p:spPr>
        </p:pic>
        <p:pic>
          <p:nvPicPr>
            <p:cNvPr id="24" name="Picture 2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9653" y="9882"/>
              <a:ext cx="508116" cy="520819"/>
            </a:xfrm>
            <a:prstGeom prst="rect">
              <a:avLst/>
            </a:prstGeom>
          </p:spPr>
        </p:pic>
        <p:pic>
          <p:nvPicPr>
            <p:cNvPr id="25" name="Picture 2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14775" y="9882"/>
              <a:ext cx="508116" cy="520819"/>
            </a:xfrm>
            <a:prstGeom prst="rect">
              <a:avLst/>
            </a:prstGeom>
          </p:spPr>
        </p:pic>
        <p:pic>
          <p:nvPicPr>
            <p:cNvPr id="26" name="Picture 2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59530" y="22585"/>
              <a:ext cx="508116" cy="508116"/>
            </a:xfrm>
            <a:prstGeom prst="rect">
              <a:avLst/>
            </a:prstGeom>
          </p:spPr>
        </p:pic>
        <p:pic>
          <p:nvPicPr>
            <p:cNvPr id="27" name="Picture 2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038410" y="-1019"/>
              <a:ext cx="508116" cy="520819"/>
            </a:xfrm>
            <a:prstGeom prst="rect">
              <a:avLst/>
            </a:prstGeom>
          </p:spPr>
        </p:pic>
        <p:pic>
          <p:nvPicPr>
            <p:cNvPr id="28" name="Picture 2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76798" y="6277"/>
              <a:ext cx="508116" cy="508116"/>
            </a:xfrm>
            <a:prstGeom prst="rect">
              <a:avLst/>
            </a:prstGeom>
          </p:spPr>
        </p:pic>
        <p:pic>
          <p:nvPicPr>
            <p:cNvPr id="30" name="Picture 29"/>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059793" y="-1021"/>
              <a:ext cx="508116" cy="520819"/>
            </a:xfrm>
            <a:prstGeom prst="rect">
              <a:avLst/>
            </a:prstGeom>
          </p:spPr>
        </p:pic>
        <p:pic>
          <p:nvPicPr>
            <p:cNvPr id="31" name="Picture 30"/>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1405972" y="9880"/>
              <a:ext cx="508116" cy="508116"/>
            </a:xfrm>
            <a:prstGeom prst="rect">
              <a:avLst/>
            </a:prstGeom>
          </p:spPr>
        </p:pic>
      </p:grpSp>
      <p:graphicFrame>
        <p:nvGraphicFramePr>
          <p:cNvPr id="16" name="Content Placeholder 9"/>
          <p:cNvGraphicFramePr>
            <a:graphicFrameLocks/>
          </p:cNvGraphicFramePr>
          <p:nvPr>
            <p:extLst>
              <p:ext uri="{D42A27DB-BD31-4B8C-83A1-F6EECF244321}">
                <p14:modId xmlns:p14="http://schemas.microsoft.com/office/powerpoint/2010/main" val="1850170589"/>
              </p:ext>
            </p:extLst>
          </p:nvPr>
        </p:nvGraphicFramePr>
        <p:xfrm>
          <a:off x="308804" y="1294130"/>
          <a:ext cx="5619556" cy="4752975"/>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7" name="Content Placeholder 9"/>
          <p:cNvGraphicFramePr>
            <a:graphicFrameLocks/>
          </p:cNvGraphicFramePr>
          <p:nvPr>
            <p:extLst>
              <p:ext uri="{D42A27DB-BD31-4B8C-83A1-F6EECF244321}">
                <p14:modId xmlns:p14="http://schemas.microsoft.com/office/powerpoint/2010/main" val="359189259"/>
              </p:ext>
            </p:extLst>
          </p:nvPr>
        </p:nvGraphicFramePr>
        <p:xfrm>
          <a:off x="6208861" y="1291305"/>
          <a:ext cx="5619556" cy="4752975"/>
        </p:xfrm>
        <a:graphic>
          <a:graphicData uri="http://schemas.openxmlformats.org/drawingml/2006/chart">
            <c:chart xmlns:c="http://schemas.openxmlformats.org/drawingml/2006/chart" xmlns:r="http://schemas.openxmlformats.org/officeDocument/2006/relationships" r:id="rId12"/>
          </a:graphicData>
        </a:graphic>
      </p:graphicFrame>
    </p:spTree>
    <p:extLst>
      <p:ext uri="{BB962C8B-B14F-4D97-AF65-F5344CB8AC3E}">
        <p14:creationId xmlns:p14="http://schemas.microsoft.com/office/powerpoint/2010/main" val="3294664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11"/>
          <p:cNvSpPr>
            <a:spLocks noGrp="1"/>
          </p:cNvSpPr>
          <p:nvPr>
            <p:ph type="body" sz="quarter" idx="12"/>
          </p:nvPr>
        </p:nvSpPr>
        <p:spPr/>
        <p:txBody>
          <a:bodyPr/>
          <a:lstStyle/>
          <a:p>
            <a:r>
              <a:rPr lang="en-US" dirty="0" smtClean="0"/>
              <a:t>The </a:t>
            </a:r>
            <a:r>
              <a:rPr lang="en-US" dirty="0"/>
              <a:t>number of U.S. households increases by an average of 0.6% per year in the AEO2020 Reference case through 2050, and single-family homes grow the fastest, at 0.7% per </a:t>
            </a:r>
            <a:r>
              <a:rPr lang="en-US" dirty="0" smtClean="0"/>
              <a:t>year. The stock of multifamily homes grows at a rate of 0.6% per year, while mobile </a:t>
            </a:r>
            <a:r>
              <a:rPr lang="en-US" dirty="0"/>
              <a:t>home stocks decrease by 1.2% per year and are the only category </a:t>
            </a:r>
            <a:r>
              <a:rPr lang="en-US" dirty="0" smtClean="0"/>
              <a:t>EIA does not </a:t>
            </a:r>
            <a:r>
              <a:rPr lang="en-US" dirty="0"/>
              <a:t>expect to grow</a:t>
            </a:r>
            <a:r>
              <a:rPr lang="en-US" dirty="0" smtClean="0"/>
              <a:t>.</a:t>
            </a:r>
            <a:endParaRPr lang="en-US" dirty="0"/>
          </a:p>
          <a:p>
            <a:pPr lvl="0"/>
            <a:r>
              <a:rPr lang="en-US" dirty="0"/>
              <a:t>Cooling-dominated West South Central and South Atlantic Census Divisions—as well as the Mountain Census Division—experience </a:t>
            </a:r>
            <a:r>
              <a:rPr lang="en-US" dirty="0" smtClean="0"/>
              <a:t>average </a:t>
            </a:r>
            <a:r>
              <a:rPr lang="en-US" dirty="0"/>
              <a:t>annual housing </a:t>
            </a:r>
            <a:r>
              <a:rPr lang="en-US" dirty="0" smtClean="0"/>
              <a:t>stock growth that exceeds the </a:t>
            </a:r>
            <a:r>
              <a:rPr lang="en-US" dirty="0"/>
              <a:t>national </a:t>
            </a:r>
            <a:r>
              <a:rPr lang="en-US" dirty="0" smtClean="0"/>
              <a:t>average. 12.2 million housing units are added across these areas by 2050. </a:t>
            </a:r>
          </a:p>
          <a:p>
            <a:pPr lvl="0"/>
            <a:r>
              <a:rPr lang="en-US" dirty="0" smtClean="0"/>
              <a:t>The size of housing units also continues to grow; the national average </a:t>
            </a:r>
            <a:r>
              <a:rPr lang="en-US" dirty="0" err="1" smtClean="0"/>
              <a:t>floorspace</a:t>
            </a:r>
            <a:r>
              <a:rPr lang="en-US" dirty="0" smtClean="0"/>
              <a:t> per home increases 0.3% per year from 1,786 square feet in 2019 to 1,987 square feet in 2050.</a:t>
            </a:r>
          </a:p>
          <a:p>
            <a:r>
              <a:rPr lang="en-US" dirty="0" smtClean="0"/>
              <a:t>Demand </a:t>
            </a:r>
            <a:r>
              <a:rPr lang="en-US" dirty="0"/>
              <a:t>for space heating from fuels such as natural gas, distillate fuel oil, propane, and </a:t>
            </a:r>
            <a:r>
              <a:rPr lang="en-US" dirty="0" smtClean="0"/>
              <a:t>electricity decreases through 2050 as a result of fewer </a:t>
            </a:r>
            <a:r>
              <a:rPr lang="en-US" dirty="0" smtClean="0">
                <a:hlinkClick r:id="rId3"/>
              </a:rPr>
              <a:t>heating degree days</a:t>
            </a:r>
            <a:r>
              <a:rPr lang="en-US" dirty="0" smtClean="0"/>
              <a:t> (HDDs)—a </a:t>
            </a:r>
            <a:r>
              <a:rPr lang="en-US" dirty="0"/>
              <a:t>measure of how cold a location is over a time period relative to a base </a:t>
            </a:r>
            <a:r>
              <a:rPr lang="en-US" dirty="0" smtClean="0"/>
              <a:t>temperature.</a:t>
            </a:r>
            <a:endParaRPr lang="en-US" dirty="0"/>
          </a:p>
          <a:p>
            <a:r>
              <a:rPr lang="en-US" dirty="0"/>
              <a:t>D</a:t>
            </a:r>
            <a:r>
              <a:rPr lang="en-US" dirty="0" smtClean="0"/>
              <a:t>emand </a:t>
            </a:r>
            <a:r>
              <a:rPr lang="en-US" dirty="0"/>
              <a:t>for space cooling from </a:t>
            </a:r>
            <a:r>
              <a:rPr lang="en-US" dirty="0" smtClean="0"/>
              <a:t>electricity increases </a:t>
            </a:r>
            <a:r>
              <a:rPr lang="en-US" dirty="0"/>
              <a:t>through 2050 </a:t>
            </a:r>
            <a:r>
              <a:rPr lang="en-US" dirty="0" smtClean="0"/>
              <a:t>as a result of more </a:t>
            </a:r>
            <a:r>
              <a:rPr lang="en-US" dirty="0" smtClean="0">
                <a:hlinkClick r:id="rId4"/>
              </a:rPr>
              <a:t>cooling </a:t>
            </a:r>
            <a:r>
              <a:rPr lang="en-US" dirty="0">
                <a:hlinkClick r:id="rId4"/>
              </a:rPr>
              <a:t>degree </a:t>
            </a:r>
            <a:r>
              <a:rPr lang="en-US" dirty="0" smtClean="0">
                <a:hlinkClick r:id="rId4"/>
              </a:rPr>
              <a:t>days </a:t>
            </a:r>
            <a:r>
              <a:rPr lang="en-US" dirty="0" smtClean="0"/>
              <a:t>(CDDs)—a </a:t>
            </a:r>
            <a:r>
              <a:rPr lang="en-US" dirty="0"/>
              <a:t>measure of how warm a location is over a time period relative to a base </a:t>
            </a:r>
            <a:r>
              <a:rPr lang="en-US" dirty="0" smtClean="0"/>
              <a:t>temperature. </a:t>
            </a:r>
          </a:p>
          <a:p>
            <a:r>
              <a:rPr lang="en-US" dirty="0"/>
              <a:t>EIA uses </a:t>
            </a:r>
            <a:r>
              <a:rPr lang="en-US" dirty="0" smtClean="0"/>
              <a:t>historical </a:t>
            </a:r>
            <a:r>
              <a:rPr lang="en-US" dirty="0"/>
              <a:t>and near-term forecast </a:t>
            </a:r>
            <a:r>
              <a:rPr lang="en-US" dirty="0" smtClean="0"/>
              <a:t>HDDs and CDDs sourced from the </a:t>
            </a:r>
            <a:r>
              <a:rPr lang="en-US" dirty="0"/>
              <a:t>National Oceanic and Atmospheric </a:t>
            </a:r>
            <a:r>
              <a:rPr lang="en-US" dirty="0" smtClean="0"/>
              <a:t>Administration. EIA uses this historical data and population projections to develop a </a:t>
            </a:r>
            <a:r>
              <a:rPr lang="en-US" dirty="0"/>
              <a:t>30-year linear </a:t>
            </a:r>
            <a:r>
              <a:rPr lang="en-US" dirty="0" smtClean="0"/>
              <a:t>trend for projecting population-weighted HDDs and CDDs.</a:t>
            </a:r>
            <a:endParaRPr lang="en-US" dirty="0"/>
          </a:p>
        </p:txBody>
      </p:sp>
      <p:sp>
        <p:nvSpPr>
          <p:cNvPr id="11" name="Title 10"/>
          <p:cNvSpPr>
            <a:spLocks noGrp="1"/>
          </p:cNvSpPr>
          <p:nvPr>
            <p:ph type="title"/>
          </p:nvPr>
        </p:nvSpPr>
        <p:spPr/>
        <p:txBody>
          <a:bodyPr/>
          <a:lstStyle/>
          <a:p>
            <a:r>
              <a:rPr lang="en-US" dirty="0" smtClean="0"/>
              <a:t>—especially </a:t>
            </a:r>
            <a:r>
              <a:rPr lang="en-US" dirty="0"/>
              <a:t>in warmer regions with higher space cooling </a:t>
            </a:r>
            <a:r>
              <a:rPr lang="en-US" dirty="0" smtClean="0"/>
              <a:t>demand </a:t>
            </a:r>
            <a:endParaRPr lang="en-US" dirty="0"/>
          </a:p>
        </p:txBody>
      </p:sp>
      <p:sp>
        <p:nvSpPr>
          <p:cNvPr id="2" name="Slide Number Placeholder 1"/>
          <p:cNvSpPr>
            <a:spLocks noGrp="1"/>
          </p:cNvSpPr>
          <p:nvPr>
            <p:ph type="sldNum" sz="quarter" idx="4"/>
          </p:nvPr>
        </p:nvSpPr>
        <p:spPr/>
        <p:txBody>
          <a:bodyPr/>
          <a:lstStyle/>
          <a:p>
            <a:fld id="{2D80C5C9-96E0-47EC-B500-37C5FE284639}" type="slidenum">
              <a:rPr lang="en-US" smtClean="0">
                <a:solidFill>
                  <a:srgbClr val="000000"/>
                </a:solidFill>
              </a:rPr>
              <a:pPr/>
              <a:t>6</a:t>
            </a:fld>
            <a:endParaRPr lang="en-US" dirty="0">
              <a:solidFill>
                <a:srgbClr val="000000"/>
              </a:solidFill>
            </a:endParaRPr>
          </a:p>
        </p:txBody>
      </p:sp>
      <p:grpSp>
        <p:nvGrpSpPr>
          <p:cNvPr id="13" name="Group 12"/>
          <p:cNvGrpSpPr/>
          <p:nvPr/>
        </p:nvGrpSpPr>
        <p:grpSpPr>
          <a:xfrm>
            <a:off x="349653" y="-1021"/>
            <a:ext cx="11564435" cy="531722"/>
            <a:chOff x="349653" y="-1021"/>
            <a:chExt cx="11564435" cy="531722"/>
          </a:xfrm>
        </p:grpSpPr>
        <p:pic>
          <p:nvPicPr>
            <p:cNvPr id="23" name="Picture 2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91312" y="14431"/>
              <a:ext cx="508116" cy="508116"/>
            </a:xfrm>
            <a:prstGeom prst="rect">
              <a:avLst/>
            </a:prstGeom>
          </p:spPr>
        </p:pic>
        <p:pic>
          <p:nvPicPr>
            <p:cNvPr id="24" name="Picture 2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49653" y="9882"/>
              <a:ext cx="508116" cy="520819"/>
            </a:xfrm>
            <a:prstGeom prst="rect">
              <a:avLst/>
            </a:prstGeom>
          </p:spPr>
        </p:pic>
        <p:pic>
          <p:nvPicPr>
            <p:cNvPr id="25" name="Picture 2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14775" y="9882"/>
              <a:ext cx="508116" cy="520819"/>
            </a:xfrm>
            <a:prstGeom prst="rect">
              <a:avLst/>
            </a:prstGeom>
          </p:spPr>
        </p:pic>
        <p:pic>
          <p:nvPicPr>
            <p:cNvPr id="26" name="Picture 2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659530" y="22585"/>
              <a:ext cx="508116" cy="508116"/>
            </a:xfrm>
            <a:prstGeom prst="rect">
              <a:avLst/>
            </a:prstGeom>
          </p:spPr>
        </p:pic>
        <p:pic>
          <p:nvPicPr>
            <p:cNvPr id="27" name="Picture 26"/>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038410" y="-1019"/>
              <a:ext cx="508116" cy="520819"/>
            </a:xfrm>
            <a:prstGeom prst="rect">
              <a:avLst/>
            </a:prstGeom>
          </p:spPr>
        </p:pic>
        <p:pic>
          <p:nvPicPr>
            <p:cNvPr id="28" name="Picture 27"/>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376798" y="6277"/>
              <a:ext cx="508116" cy="508116"/>
            </a:xfrm>
            <a:prstGeom prst="rect">
              <a:avLst/>
            </a:prstGeom>
          </p:spPr>
        </p:pic>
        <p:pic>
          <p:nvPicPr>
            <p:cNvPr id="30" name="Picture 29"/>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0059793" y="-1021"/>
              <a:ext cx="508116" cy="520819"/>
            </a:xfrm>
            <a:prstGeom prst="rect">
              <a:avLst/>
            </a:prstGeom>
          </p:spPr>
        </p:pic>
        <p:pic>
          <p:nvPicPr>
            <p:cNvPr id="31" name="Picture 30"/>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1405972" y="9880"/>
              <a:ext cx="508116" cy="508116"/>
            </a:xfrm>
            <a:prstGeom prst="rect">
              <a:avLst/>
            </a:prstGeom>
          </p:spPr>
        </p:pic>
      </p:grpSp>
    </p:spTree>
    <p:extLst>
      <p:ext uri="{BB962C8B-B14F-4D97-AF65-F5344CB8AC3E}">
        <p14:creationId xmlns:p14="http://schemas.microsoft.com/office/powerpoint/2010/main" val="840508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smtClean="0">
                <a:solidFill>
                  <a:srgbClr val="FF0000"/>
                </a:solidFill>
              </a:rPr>
              <a:t/>
            </a:r>
            <a:br>
              <a:rPr lang="en-US" dirty="0" smtClean="0">
                <a:solidFill>
                  <a:srgbClr val="FF0000"/>
                </a:solidFill>
              </a:rPr>
            </a:br>
            <a:r>
              <a:rPr lang="en-US" dirty="0" smtClean="0"/>
              <a:t>U.S. residential </a:t>
            </a:r>
            <a:r>
              <a:rPr lang="en-US" dirty="0"/>
              <a:t>energy intensity decreases in the </a:t>
            </a:r>
            <a:r>
              <a:rPr lang="en-US" dirty="0" smtClean="0"/>
              <a:t>AEO2020 Reference case—</a:t>
            </a:r>
            <a:endParaRPr lang="en-US" dirty="0">
              <a:solidFill>
                <a:srgbClr val="FF0000"/>
              </a:solidFill>
            </a:endParaRPr>
          </a:p>
        </p:txBody>
      </p:sp>
      <p:sp>
        <p:nvSpPr>
          <p:cNvPr id="2" name="Slide Number Placeholder 1"/>
          <p:cNvSpPr>
            <a:spLocks noGrp="1"/>
          </p:cNvSpPr>
          <p:nvPr>
            <p:ph type="sldNum" sz="quarter" idx="4"/>
          </p:nvPr>
        </p:nvSpPr>
        <p:spPr/>
        <p:txBody>
          <a:bodyPr/>
          <a:lstStyle/>
          <a:p>
            <a:fld id="{2D80C5C9-96E0-47EC-B500-37C5FE284639}" type="slidenum">
              <a:rPr lang="en-US" smtClean="0"/>
              <a:pPr/>
              <a:t>7</a:t>
            </a:fld>
            <a:endParaRPr lang="en-US" dirty="0"/>
          </a:p>
        </p:txBody>
      </p:sp>
      <p:grpSp>
        <p:nvGrpSpPr>
          <p:cNvPr id="13" name="Group 12"/>
          <p:cNvGrpSpPr/>
          <p:nvPr/>
        </p:nvGrpSpPr>
        <p:grpSpPr>
          <a:xfrm>
            <a:off x="349653" y="-1021"/>
            <a:ext cx="11564435" cy="531722"/>
            <a:chOff x="349653" y="-1021"/>
            <a:chExt cx="11564435" cy="531722"/>
          </a:xfrm>
        </p:grpSpPr>
        <p:pic>
          <p:nvPicPr>
            <p:cNvPr id="23" name="Picture 2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1312" y="14431"/>
              <a:ext cx="508116" cy="508116"/>
            </a:xfrm>
            <a:prstGeom prst="rect">
              <a:avLst/>
            </a:prstGeom>
          </p:spPr>
        </p:pic>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9653" y="9882"/>
              <a:ext cx="508116" cy="520819"/>
            </a:xfrm>
            <a:prstGeom prst="rect">
              <a:avLst/>
            </a:prstGeom>
          </p:spPr>
        </p:pic>
        <p:pic>
          <p:nvPicPr>
            <p:cNvPr id="25" name="Picture 2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14775" y="9882"/>
              <a:ext cx="508116" cy="520819"/>
            </a:xfrm>
            <a:prstGeom prst="rect">
              <a:avLst/>
            </a:prstGeom>
          </p:spPr>
        </p:pic>
        <p:pic>
          <p:nvPicPr>
            <p:cNvPr id="26" name="Picture 2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59530" y="22585"/>
              <a:ext cx="508116" cy="508116"/>
            </a:xfrm>
            <a:prstGeom prst="rect">
              <a:avLst/>
            </a:prstGeom>
          </p:spPr>
        </p:pic>
        <p:pic>
          <p:nvPicPr>
            <p:cNvPr id="27" name="Picture 2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038410" y="-1019"/>
              <a:ext cx="508116" cy="520819"/>
            </a:xfrm>
            <a:prstGeom prst="rect">
              <a:avLst/>
            </a:prstGeom>
          </p:spPr>
        </p:pic>
        <p:pic>
          <p:nvPicPr>
            <p:cNvPr id="28" name="Picture 2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376798" y="6277"/>
              <a:ext cx="508116" cy="508116"/>
            </a:xfrm>
            <a:prstGeom prst="rect">
              <a:avLst/>
            </a:prstGeom>
          </p:spPr>
        </p:pic>
        <p:pic>
          <p:nvPicPr>
            <p:cNvPr id="30" name="Picture 2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059793" y="-1021"/>
              <a:ext cx="508116" cy="520819"/>
            </a:xfrm>
            <a:prstGeom prst="rect">
              <a:avLst/>
            </a:prstGeom>
          </p:spPr>
        </p:pic>
        <p:pic>
          <p:nvPicPr>
            <p:cNvPr id="31" name="Picture 30"/>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1405972" y="9880"/>
              <a:ext cx="508116" cy="508116"/>
            </a:xfrm>
            <a:prstGeom prst="rect">
              <a:avLst/>
            </a:prstGeom>
          </p:spPr>
        </p:pic>
      </p:grpSp>
      <p:graphicFrame>
        <p:nvGraphicFramePr>
          <p:cNvPr id="14" name="Content Placeholder 7"/>
          <p:cNvGraphicFramePr>
            <a:graphicFrameLocks/>
          </p:cNvGraphicFramePr>
          <p:nvPr>
            <p:extLst>
              <p:ext uri="{D42A27DB-BD31-4B8C-83A1-F6EECF244321}">
                <p14:modId xmlns:p14="http://schemas.microsoft.com/office/powerpoint/2010/main" val="3738137437"/>
              </p:ext>
            </p:extLst>
          </p:nvPr>
        </p:nvGraphicFramePr>
        <p:xfrm>
          <a:off x="349653" y="1318073"/>
          <a:ext cx="4963752" cy="4842315"/>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15" name="Content Placeholder 8"/>
          <p:cNvGraphicFramePr>
            <a:graphicFrameLocks/>
          </p:cNvGraphicFramePr>
          <p:nvPr>
            <p:extLst>
              <p:ext uri="{D42A27DB-BD31-4B8C-83A1-F6EECF244321}">
                <p14:modId xmlns:p14="http://schemas.microsoft.com/office/powerpoint/2010/main" val="3607072818"/>
              </p:ext>
            </p:extLst>
          </p:nvPr>
        </p:nvGraphicFramePr>
        <p:xfrm>
          <a:off x="5887472" y="1294130"/>
          <a:ext cx="5101804" cy="4842315"/>
        </p:xfrm>
        <a:graphic>
          <a:graphicData uri="http://schemas.openxmlformats.org/drawingml/2006/chart">
            <c:chart xmlns:c="http://schemas.openxmlformats.org/drawingml/2006/chart" xmlns:r="http://schemas.openxmlformats.org/officeDocument/2006/relationships" r:id="rId11"/>
          </a:graphicData>
        </a:graphic>
      </p:graphicFrame>
    </p:spTree>
    <p:extLst>
      <p:ext uri="{BB962C8B-B14F-4D97-AF65-F5344CB8AC3E}">
        <p14:creationId xmlns:p14="http://schemas.microsoft.com/office/powerpoint/2010/main" val="3924458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11"/>
          <p:cNvSpPr>
            <a:spLocks noGrp="1"/>
          </p:cNvSpPr>
          <p:nvPr>
            <p:ph type="body" sz="quarter" idx="12"/>
          </p:nvPr>
        </p:nvSpPr>
        <p:spPr/>
        <p:txBody>
          <a:bodyPr/>
          <a:lstStyle/>
          <a:p>
            <a:r>
              <a:rPr lang="en-US" dirty="0" smtClean="0"/>
              <a:t>In the AEO2020 Reference case, U.S. total </a:t>
            </a:r>
            <a:r>
              <a:rPr lang="en-US" dirty="0"/>
              <a:t>delivered residential energy </a:t>
            </a:r>
            <a:r>
              <a:rPr lang="en-US" dirty="0" smtClean="0"/>
              <a:t>intensity, </a:t>
            </a:r>
            <a:r>
              <a:rPr lang="en-US" dirty="0"/>
              <a:t>defined as annual delivered energy use per household, decreases by 17% between 2019 and 2050 as the number of households grows faster than energy use. The main factors contributing to this decline include gains in appliance efficiency, </a:t>
            </a:r>
            <a:r>
              <a:rPr lang="en-US" dirty="0" smtClean="0"/>
              <a:t>onsite </a:t>
            </a:r>
            <a:r>
              <a:rPr lang="en-US" dirty="0"/>
              <a:t>electricity generation (e.g., solar photovoltaic), utility energy efficiency rebates, rising residential natural gas prices, lower space heating demand, and a continued population shift to warmer regions</a:t>
            </a:r>
            <a:r>
              <a:rPr lang="en-US" dirty="0" smtClean="0"/>
              <a:t>.</a:t>
            </a:r>
            <a:endParaRPr lang="en-US" dirty="0"/>
          </a:p>
          <a:p>
            <a:r>
              <a:rPr lang="en-US" dirty="0" smtClean="0"/>
              <a:t>Lighting </a:t>
            </a:r>
            <a:r>
              <a:rPr lang="en-US" dirty="0"/>
              <a:t>electricity consumption per U.S. household declines faster than other electric end uses as a result of compliance </a:t>
            </a:r>
            <a:r>
              <a:rPr lang="en-US" dirty="0" smtClean="0"/>
              <a:t>with the </a:t>
            </a:r>
            <a:r>
              <a:rPr lang="en-US" dirty="0"/>
              <a:t>minimum performance requirements of the Energy Independence and Security Act of 2007. The federal standards effectively eliminate </a:t>
            </a:r>
            <a:r>
              <a:rPr lang="en-US" dirty="0" smtClean="0"/>
              <a:t>low-efficacy </a:t>
            </a:r>
            <a:r>
              <a:rPr lang="en-US" dirty="0"/>
              <a:t>incandescent lamps, replacing them with more energy-efficient light-emitting diodes (LEDs) and compact fluorescent lamps (CFLs) by 2020. Energy efficiency incentives also accelerate LED and CFL penetration before 2020. In 2050, purchased electricity intensity for lighting is 40% lower than in 2019</a:t>
            </a:r>
            <a:r>
              <a:rPr lang="en-US" dirty="0" smtClean="0"/>
              <a:t>.</a:t>
            </a:r>
            <a:endParaRPr lang="en-US" dirty="0"/>
          </a:p>
          <a:p>
            <a:r>
              <a:rPr lang="en-US" dirty="0" smtClean="0"/>
              <a:t>As </a:t>
            </a:r>
            <a:r>
              <a:rPr lang="en-US" dirty="0"/>
              <a:t>near-term appliance standards result in efficiency gains beyond those gains caused by market forces and technological change, electricity intensity declines </a:t>
            </a:r>
            <a:r>
              <a:rPr lang="en-US" dirty="0" smtClean="0"/>
              <a:t>before 2030 and then increases slightly as sector growth overtakes additional efficiency gains. </a:t>
            </a:r>
          </a:p>
          <a:p>
            <a:r>
              <a:rPr lang="en-US" dirty="0" smtClean="0"/>
              <a:t>Natural </a:t>
            </a:r>
            <a:r>
              <a:rPr lang="en-US" dirty="0"/>
              <a:t>gas and electric equipment </a:t>
            </a:r>
            <a:r>
              <a:rPr lang="en-US" dirty="0" smtClean="0"/>
              <a:t>increasingly replac</a:t>
            </a:r>
            <a:r>
              <a:rPr lang="en-US" dirty="0"/>
              <a:t>e distillate fuel oil- and propane-fired equipment.</a:t>
            </a:r>
            <a:endParaRPr lang="en-US" dirty="0" smtClean="0"/>
          </a:p>
          <a:p>
            <a:r>
              <a:rPr lang="en-US" dirty="0" smtClean="0"/>
              <a:t>Electricity intensity of other uses increases throughout the projection period with expected growth in the use of electronic equipment, such as security systems and rechargeable devices.</a:t>
            </a:r>
            <a:endParaRPr lang="en-US" dirty="0"/>
          </a:p>
          <a:p>
            <a:pPr marL="0" indent="0">
              <a:buNone/>
            </a:pPr>
            <a:endParaRPr lang="en-US" dirty="0"/>
          </a:p>
        </p:txBody>
      </p:sp>
      <p:sp>
        <p:nvSpPr>
          <p:cNvPr id="11" name="Title 10"/>
          <p:cNvSpPr>
            <a:spLocks noGrp="1"/>
          </p:cNvSpPr>
          <p:nvPr>
            <p:ph type="title"/>
          </p:nvPr>
        </p:nvSpPr>
        <p:spPr/>
        <p:txBody>
          <a:bodyPr/>
          <a:lstStyle/>
          <a:p>
            <a:r>
              <a:rPr lang="en-US" dirty="0"/>
              <a:t>—although changes in electricity consumption vary by end use</a:t>
            </a:r>
          </a:p>
        </p:txBody>
      </p:sp>
      <p:sp>
        <p:nvSpPr>
          <p:cNvPr id="2" name="Slide Number Placeholder 1"/>
          <p:cNvSpPr>
            <a:spLocks noGrp="1"/>
          </p:cNvSpPr>
          <p:nvPr>
            <p:ph type="sldNum" sz="quarter" idx="4"/>
          </p:nvPr>
        </p:nvSpPr>
        <p:spPr/>
        <p:txBody>
          <a:bodyPr/>
          <a:lstStyle/>
          <a:p>
            <a:fld id="{2D80C5C9-96E0-47EC-B500-37C5FE284639}" type="slidenum">
              <a:rPr lang="en-US" smtClean="0">
                <a:solidFill>
                  <a:srgbClr val="000000"/>
                </a:solidFill>
              </a:rPr>
              <a:pPr/>
              <a:t>8</a:t>
            </a:fld>
            <a:endParaRPr lang="en-US" dirty="0">
              <a:solidFill>
                <a:srgbClr val="000000"/>
              </a:solidFill>
            </a:endParaRPr>
          </a:p>
        </p:txBody>
      </p:sp>
      <p:grpSp>
        <p:nvGrpSpPr>
          <p:cNvPr id="13" name="Group 12"/>
          <p:cNvGrpSpPr/>
          <p:nvPr/>
        </p:nvGrpSpPr>
        <p:grpSpPr>
          <a:xfrm>
            <a:off x="349653" y="-1021"/>
            <a:ext cx="11564435" cy="531722"/>
            <a:chOff x="349653" y="-1021"/>
            <a:chExt cx="11564435" cy="531722"/>
          </a:xfrm>
        </p:grpSpPr>
        <p:pic>
          <p:nvPicPr>
            <p:cNvPr id="23" name="Picture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312" y="14431"/>
              <a:ext cx="508116" cy="508116"/>
            </a:xfrm>
            <a:prstGeom prst="rect">
              <a:avLst/>
            </a:prstGeom>
          </p:spPr>
        </p:pic>
        <p:pic>
          <p:nvPicPr>
            <p:cNvPr id="24" name="Picture 2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9653" y="9882"/>
              <a:ext cx="508116" cy="520819"/>
            </a:xfrm>
            <a:prstGeom prst="rect">
              <a:avLst/>
            </a:prstGeom>
          </p:spPr>
        </p:pic>
        <p:pic>
          <p:nvPicPr>
            <p:cNvPr id="25" name="Picture 2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14775" y="9882"/>
              <a:ext cx="508116" cy="520819"/>
            </a:xfrm>
            <a:prstGeom prst="rect">
              <a:avLst/>
            </a:prstGeom>
          </p:spPr>
        </p:pic>
        <p:pic>
          <p:nvPicPr>
            <p:cNvPr id="26" name="Picture 2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59530" y="22585"/>
              <a:ext cx="508116" cy="508116"/>
            </a:xfrm>
            <a:prstGeom prst="rect">
              <a:avLst/>
            </a:prstGeom>
          </p:spPr>
        </p:pic>
        <p:pic>
          <p:nvPicPr>
            <p:cNvPr id="27" name="Picture 2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038410" y="-1019"/>
              <a:ext cx="508116" cy="520819"/>
            </a:xfrm>
            <a:prstGeom prst="rect">
              <a:avLst/>
            </a:prstGeom>
          </p:spPr>
        </p:pic>
        <p:pic>
          <p:nvPicPr>
            <p:cNvPr id="28" name="Picture 2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76798" y="6277"/>
              <a:ext cx="508116" cy="508116"/>
            </a:xfrm>
            <a:prstGeom prst="rect">
              <a:avLst/>
            </a:prstGeom>
          </p:spPr>
        </p:pic>
        <p:pic>
          <p:nvPicPr>
            <p:cNvPr id="30" name="Picture 29"/>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059793" y="-1021"/>
              <a:ext cx="508116" cy="520819"/>
            </a:xfrm>
            <a:prstGeom prst="rect">
              <a:avLst/>
            </a:prstGeom>
          </p:spPr>
        </p:pic>
        <p:pic>
          <p:nvPicPr>
            <p:cNvPr id="31" name="Picture 30"/>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1405972" y="9880"/>
              <a:ext cx="508116" cy="508116"/>
            </a:xfrm>
            <a:prstGeom prst="rect">
              <a:avLst/>
            </a:prstGeom>
          </p:spPr>
        </p:pic>
      </p:grpSp>
    </p:spTree>
    <p:extLst>
      <p:ext uri="{BB962C8B-B14F-4D97-AF65-F5344CB8AC3E}">
        <p14:creationId xmlns:p14="http://schemas.microsoft.com/office/powerpoint/2010/main" val="2284947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a:t>AEO2020 Reference case U.S. </a:t>
            </a:r>
            <a:r>
              <a:rPr lang="en-US" dirty="0" smtClean="0"/>
              <a:t>commercial </a:t>
            </a:r>
            <a:r>
              <a:rPr lang="en-US" dirty="0"/>
              <a:t>energy consumption growth is </a:t>
            </a:r>
            <a:r>
              <a:rPr lang="en-US" dirty="0" smtClean="0"/>
              <a:t>tempered by increased equipment </a:t>
            </a:r>
            <a:r>
              <a:rPr lang="en-US" dirty="0"/>
              <a:t>and lighting efficiencies—</a:t>
            </a:r>
          </a:p>
        </p:txBody>
      </p:sp>
      <p:sp>
        <p:nvSpPr>
          <p:cNvPr id="2" name="Slide Number Placeholder 1"/>
          <p:cNvSpPr>
            <a:spLocks noGrp="1"/>
          </p:cNvSpPr>
          <p:nvPr>
            <p:ph type="sldNum" sz="quarter" idx="4"/>
          </p:nvPr>
        </p:nvSpPr>
        <p:spPr/>
        <p:txBody>
          <a:bodyPr/>
          <a:lstStyle/>
          <a:p>
            <a:fld id="{2D80C5C9-96E0-47EC-B500-37C5FE284639}" type="slidenum">
              <a:rPr lang="en-US" smtClean="0"/>
              <a:pPr/>
              <a:t>9</a:t>
            </a:fld>
            <a:endParaRPr lang="en-US" dirty="0"/>
          </a:p>
        </p:txBody>
      </p:sp>
      <p:grpSp>
        <p:nvGrpSpPr>
          <p:cNvPr id="13" name="Group 12"/>
          <p:cNvGrpSpPr/>
          <p:nvPr/>
        </p:nvGrpSpPr>
        <p:grpSpPr>
          <a:xfrm>
            <a:off x="349653" y="-1021"/>
            <a:ext cx="11564435" cy="531722"/>
            <a:chOff x="349653" y="-1021"/>
            <a:chExt cx="11564435" cy="531722"/>
          </a:xfrm>
        </p:grpSpPr>
        <p:pic>
          <p:nvPicPr>
            <p:cNvPr id="23" name="Picture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312" y="14431"/>
              <a:ext cx="508116" cy="508116"/>
            </a:xfrm>
            <a:prstGeom prst="rect">
              <a:avLst/>
            </a:prstGeom>
          </p:spPr>
        </p:pic>
        <p:pic>
          <p:nvPicPr>
            <p:cNvPr id="24" name="Picture 2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9653" y="9882"/>
              <a:ext cx="508116" cy="520819"/>
            </a:xfrm>
            <a:prstGeom prst="rect">
              <a:avLst/>
            </a:prstGeom>
          </p:spPr>
        </p:pic>
        <p:pic>
          <p:nvPicPr>
            <p:cNvPr id="25" name="Picture 2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14775" y="9882"/>
              <a:ext cx="508116" cy="520819"/>
            </a:xfrm>
            <a:prstGeom prst="rect">
              <a:avLst/>
            </a:prstGeom>
          </p:spPr>
        </p:pic>
        <p:pic>
          <p:nvPicPr>
            <p:cNvPr id="26" name="Picture 2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59530" y="22585"/>
              <a:ext cx="508116" cy="508116"/>
            </a:xfrm>
            <a:prstGeom prst="rect">
              <a:avLst/>
            </a:prstGeom>
          </p:spPr>
        </p:pic>
        <p:pic>
          <p:nvPicPr>
            <p:cNvPr id="27" name="Picture 2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038410" y="-1019"/>
              <a:ext cx="508116" cy="520819"/>
            </a:xfrm>
            <a:prstGeom prst="rect">
              <a:avLst/>
            </a:prstGeom>
          </p:spPr>
        </p:pic>
        <p:pic>
          <p:nvPicPr>
            <p:cNvPr id="28" name="Picture 2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76798" y="6277"/>
              <a:ext cx="508116" cy="508116"/>
            </a:xfrm>
            <a:prstGeom prst="rect">
              <a:avLst/>
            </a:prstGeom>
          </p:spPr>
        </p:pic>
        <p:pic>
          <p:nvPicPr>
            <p:cNvPr id="30" name="Picture 29"/>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059793" y="-1021"/>
              <a:ext cx="508116" cy="520819"/>
            </a:xfrm>
            <a:prstGeom prst="rect">
              <a:avLst/>
            </a:prstGeom>
          </p:spPr>
        </p:pic>
        <p:pic>
          <p:nvPicPr>
            <p:cNvPr id="31" name="Picture 30"/>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1405972" y="9880"/>
              <a:ext cx="508116" cy="508116"/>
            </a:xfrm>
            <a:prstGeom prst="rect">
              <a:avLst/>
            </a:prstGeom>
          </p:spPr>
        </p:pic>
      </p:grpSp>
      <p:graphicFrame>
        <p:nvGraphicFramePr>
          <p:cNvPr id="14" name="Content Placeholder 7"/>
          <p:cNvGraphicFramePr>
            <a:graphicFrameLocks/>
          </p:cNvGraphicFramePr>
          <p:nvPr>
            <p:extLst>
              <p:ext uri="{D42A27DB-BD31-4B8C-83A1-F6EECF244321}">
                <p14:modId xmlns:p14="http://schemas.microsoft.com/office/powerpoint/2010/main" val="3429071702"/>
              </p:ext>
            </p:extLst>
          </p:nvPr>
        </p:nvGraphicFramePr>
        <p:xfrm>
          <a:off x="438150" y="1343264"/>
          <a:ext cx="5509939" cy="4836874"/>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5" name="Content Placeholder 8"/>
          <p:cNvGraphicFramePr>
            <a:graphicFrameLocks/>
          </p:cNvGraphicFramePr>
          <p:nvPr>
            <p:extLst>
              <p:ext uri="{D42A27DB-BD31-4B8C-83A1-F6EECF244321}">
                <p14:modId xmlns:p14="http://schemas.microsoft.com/office/powerpoint/2010/main" val="1979438936"/>
              </p:ext>
            </p:extLst>
          </p:nvPr>
        </p:nvGraphicFramePr>
        <p:xfrm>
          <a:off x="6108880" y="1294130"/>
          <a:ext cx="5638996" cy="4836874"/>
        </p:xfrm>
        <a:graphic>
          <a:graphicData uri="http://schemas.openxmlformats.org/drawingml/2006/chart">
            <c:chart xmlns:c="http://schemas.openxmlformats.org/drawingml/2006/chart" xmlns:r="http://schemas.openxmlformats.org/officeDocument/2006/relationships" r:id="rId12"/>
          </a:graphicData>
        </a:graphic>
      </p:graphicFrame>
    </p:spTree>
    <p:extLst>
      <p:ext uri="{BB962C8B-B14F-4D97-AF65-F5344CB8AC3E}">
        <p14:creationId xmlns:p14="http://schemas.microsoft.com/office/powerpoint/2010/main" val="816139229"/>
      </p:ext>
    </p:extLst>
  </p:cSld>
  <p:clrMapOvr>
    <a:masterClrMapping/>
  </p:clrMapOvr>
</p:sld>
</file>

<file path=ppt/theme/theme1.xml><?xml version="1.0" encoding="utf-8"?>
<a:theme xmlns:a="http://schemas.openxmlformats.org/drawingml/2006/main" name="eia_template">
  <a:themeElements>
    <a:clrScheme name="EIA">
      <a:dk1>
        <a:srgbClr val="000000"/>
      </a:dk1>
      <a:lt1>
        <a:srgbClr val="FFFFFF"/>
      </a:lt1>
      <a:dk2>
        <a:srgbClr val="003953"/>
      </a:dk2>
      <a:lt2>
        <a:srgbClr val="333333"/>
      </a:lt2>
      <a:accent1>
        <a:srgbClr val="0096D7"/>
      </a:accent1>
      <a:accent2>
        <a:srgbClr val="BD732A"/>
      </a:accent2>
      <a:accent3>
        <a:srgbClr val="5D9732"/>
      </a:accent3>
      <a:accent4>
        <a:srgbClr val="FFC702"/>
      </a:accent4>
      <a:accent5>
        <a:srgbClr val="A33340"/>
      </a:accent5>
      <a:accent6>
        <a:srgbClr val="675005"/>
      </a:accent6>
      <a:hlink>
        <a:srgbClr val="0096D7"/>
      </a:hlink>
      <a:folHlink>
        <a:srgbClr val="5D9732"/>
      </a:folHlink>
    </a:clrScheme>
    <a:fontScheme name="EIA 1">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CE08581-C5C6-4D0C-8497-0EA50EDD8EB4}" vid="{E803A24A-E460-41A4-BEDD-77A13187C6E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IA">
    <a:dk1>
      <a:srgbClr val="000000"/>
    </a:dk1>
    <a:lt1>
      <a:srgbClr val="FFFFFF"/>
    </a:lt1>
    <a:dk2>
      <a:srgbClr val="003953"/>
    </a:dk2>
    <a:lt2>
      <a:srgbClr val="333333"/>
    </a:lt2>
    <a:accent1>
      <a:srgbClr val="0096D7"/>
    </a:accent1>
    <a:accent2>
      <a:srgbClr val="BD732A"/>
    </a:accent2>
    <a:accent3>
      <a:srgbClr val="5D9732"/>
    </a:accent3>
    <a:accent4>
      <a:srgbClr val="FFC702"/>
    </a:accent4>
    <a:accent5>
      <a:srgbClr val="A33340"/>
    </a:accent5>
    <a:accent6>
      <a:srgbClr val="675005"/>
    </a:accent6>
    <a:hlink>
      <a:srgbClr val="0096D7"/>
    </a:hlink>
    <a:folHlink>
      <a:srgbClr val="5D9732"/>
    </a:folHlink>
  </a:clrScheme>
  <a:fontScheme name="EIA 1">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EIA">
    <a:dk1>
      <a:srgbClr val="000000"/>
    </a:dk1>
    <a:lt1>
      <a:srgbClr val="FFFFFF"/>
    </a:lt1>
    <a:dk2>
      <a:srgbClr val="003953"/>
    </a:dk2>
    <a:lt2>
      <a:srgbClr val="333333"/>
    </a:lt2>
    <a:accent1>
      <a:srgbClr val="0096D7"/>
    </a:accent1>
    <a:accent2>
      <a:srgbClr val="BD732A"/>
    </a:accent2>
    <a:accent3>
      <a:srgbClr val="5D9732"/>
    </a:accent3>
    <a:accent4>
      <a:srgbClr val="FFC702"/>
    </a:accent4>
    <a:accent5>
      <a:srgbClr val="A33340"/>
    </a:accent5>
    <a:accent6>
      <a:srgbClr val="675005"/>
    </a:accent6>
    <a:hlink>
      <a:srgbClr val="0096D7"/>
    </a:hlink>
    <a:folHlink>
      <a:srgbClr val="5D9732"/>
    </a:folHlink>
  </a:clrScheme>
  <a:fontScheme name="EIA 1">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EIA">
    <a:dk1>
      <a:srgbClr val="000000"/>
    </a:dk1>
    <a:lt1>
      <a:srgbClr val="FFFFFF"/>
    </a:lt1>
    <a:dk2>
      <a:srgbClr val="003953"/>
    </a:dk2>
    <a:lt2>
      <a:srgbClr val="333333"/>
    </a:lt2>
    <a:accent1>
      <a:srgbClr val="0096D7"/>
    </a:accent1>
    <a:accent2>
      <a:srgbClr val="BD732A"/>
    </a:accent2>
    <a:accent3>
      <a:srgbClr val="5D9732"/>
    </a:accent3>
    <a:accent4>
      <a:srgbClr val="FFC702"/>
    </a:accent4>
    <a:accent5>
      <a:srgbClr val="A33340"/>
    </a:accent5>
    <a:accent6>
      <a:srgbClr val="675005"/>
    </a:accent6>
    <a:hlink>
      <a:srgbClr val="0096D7"/>
    </a:hlink>
    <a:folHlink>
      <a:srgbClr val="5D9732"/>
    </a:folHlink>
  </a:clrScheme>
  <a:fontScheme name="EIA 1">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EIA">
    <a:dk1>
      <a:srgbClr val="000000"/>
    </a:dk1>
    <a:lt1>
      <a:srgbClr val="FFFFFF"/>
    </a:lt1>
    <a:dk2>
      <a:srgbClr val="003953"/>
    </a:dk2>
    <a:lt2>
      <a:srgbClr val="333333"/>
    </a:lt2>
    <a:accent1>
      <a:srgbClr val="0096D7"/>
    </a:accent1>
    <a:accent2>
      <a:srgbClr val="BD732A"/>
    </a:accent2>
    <a:accent3>
      <a:srgbClr val="5D9732"/>
    </a:accent3>
    <a:accent4>
      <a:srgbClr val="FFC702"/>
    </a:accent4>
    <a:accent5>
      <a:srgbClr val="A33340"/>
    </a:accent5>
    <a:accent6>
      <a:srgbClr val="675005"/>
    </a:accent6>
    <a:hlink>
      <a:srgbClr val="0096D7"/>
    </a:hlink>
    <a:folHlink>
      <a:srgbClr val="5D9732"/>
    </a:folHlink>
  </a:clrScheme>
  <a:fontScheme name="EIA 1">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EIA">
    <a:dk1>
      <a:srgbClr val="000000"/>
    </a:dk1>
    <a:lt1>
      <a:srgbClr val="FFFFFF"/>
    </a:lt1>
    <a:dk2>
      <a:srgbClr val="003953"/>
    </a:dk2>
    <a:lt2>
      <a:srgbClr val="333333"/>
    </a:lt2>
    <a:accent1>
      <a:srgbClr val="0096D7"/>
    </a:accent1>
    <a:accent2>
      <a:srgbClr val="BD732A"/>
    </a:accent2>
    <a:accent3>
      <a:srgbClr val="5D9732"/>
    </a:accent3>
    <a:accent4>
      <a:srgbClr val="FFC702"/>
    </a:accent4>
    <a:accent5>
      <a:srgbClr val="A33340"/>
    </a:accent5>
    <a:accent6>
      <a:srgbClr val="675005"/>
    </a:accent6>
    <a:hlink>
      <a:srgbClr val="0096D7"/>
    </a:hlink>
    <a:folHlink>
      <a:srgbClr val="5D9732"/>
    </a:folHlink>
  </a:clrScheme>
  <a:fontScheme name="EIA 1">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6466</TotalTime>
  <Words>2547</Words>
  <Application>Microsoft Office PowerPoint</Application>
  <PresentationFormat>Widescreen</PresentationFormat>
  <Paragraphs>283</Paragraphs>
  <Slides>18</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Times New Roman</vt:lpstr>
      <vt:lpstr>eia_template</vt:lpstr>
      <vt:lpstr>Buildings</vt:lpstr>
      <vt:lpstr>Residential and commercial energy consumption grows slowly in the AEO2020 Reference case—</vt:lpstr>
      <vt:lpstr>—accounting for changes to energy efficiency standards and technological advances</vt:lpstr>
      <vt:lpstr>Population and residential housing stocks continue to grow mostly in the South and West between 2019 and 2050</vt:lpstr>
      <vt:lpstr>As a result of population shifts, overall U.S. heating needs decrease and cooling needs increase— </vt:lpstr>
      <vt:lpstr>—especially in warmer regions with higher space cooling demand </vt:lpstr>
      <vt:lpstr> U.S. residential energy intensity decreases in the AEO2020 Reference case—</vt:lpstr>
      <vt:lpstr>—although changes in electricity consumption vary by end use</vt:lpstr>
      <vt:lpstr>AEO2020 Reference case U.S. commercial energy consumption growth is tempered by increased equipment and lighting efficiencies—</vt:lpstr>
      <vt:lpstr>—but growing floorspace, declining electricity prices, and expanding information technology needs drive an overall increase in electricity consumption</vt:lpstr>
      <vt:lpstr>PowerPoint Presentation</vt:lpstr>
      <vt:lpstr>—with residential growth outpacing commercial growth in later years</vt:lpstr>
      <vt:lpstr>Combined heat and power (CHP) and other non-solar sources of electric generation account for 15% of commercial onsite capacity in 2019 in the AEO2020 Reference case—</vt:lpstr>
      <vt:lpstr>—but this share declines during the projection period as growth lags behind solar photovoltaic generation</vt:lpstr>
      <vt:lpstr>Residential and commercial electricity prices decline slightly in the AEO2020 Reference case through 2050</vt:lpstr>
      <vt:lpstr>—while natural gas prices rise, moderating natural gas consumption</vt:lpstr>
      <vt:lpstr>Energy consumed to meet lighting needs decreases in the AEO2020 Reference case – </vt:lpstr>
      <vt:lpstr>—driven by federal efficiency standards, declining upfront costs, and utility and state energy efficiency program incentives</vt:lpstr>
    </vt:vector>
  </TitlesOfParts>
  <Company>EIA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 Energy Information Administration</dc:creator>
  <cp:lastModifiedBy>Yen, Terry</cp:lastModifiedBy>
  <cp:revision>573</cp:revision>
  <cp:lastPrinted>2020-01-07T15:35:13Z</cp:lastPrinted>
  <dcterms:created xsi:type="dcterms:W3CDTF">2019-10-02T19:33:29Z</dcterms:created>
  <dcterms:modified xsi:type="dcterms:W3CDTF">2020-01-29T20:27:01Z</dcterms:modified>
  <cp:contentStatus/>
</cp:coreProperties>
</file>